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9" r:id="rId5"/>
    <p:sldId id="267" r:id="rId6"/>
    <p:sldId id="268" r:id="rId7"/>
    <p:sldId id="260" r:id="rId8"/>
    <p:sldId id="259" r:id="rId9"/>
    <p:sldId id="272" r:id="rId10"/>
    <p:sldId id="261" r:id="rId11"/>
    <p:sldId id="271" r:id="rId12"/>
    <p:sldId id="273" r:id="rId13"/>
    <p:sldId id="262" r:id="rId14"/>
    <p:sldId id="264" r:id="rId15"/>
    <p:sldId id="270" r:id="rId16"/>
    <p:sldId id="263" r:id="rId17"/>
    <p:sldId id="266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9CE033-E45A-490C-A4EC-E3630EA0DBDA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8BE4B3-EAB6-4DCF-8AB0-691DB656E77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406640" cy="2232248"/>
          </a:xfrm>
        </p:spPr>
        <p:txBody>
          <a:bodyPr>
            <a:normAutofit/>
          </a:bodyPr>
          <a:lstStyle/>
          <a:p>
            <a:r>
              <a:rPr lang="ru-RU" b="1" dirty="0"/>
              <a:t>О ГЕОЛОГИЧЕСКИХ ПРОБЛЕМАХ ОБРАЩЕНИЯ С </a:t>
            </a:r>
            <a:r>
              <a:rPr lang="ru-RU" b="1" dirty="0" smtClean="0"/>
              <a:t>ОТХОДАМИ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>
                <a:solidFill>
                  <a:srgbClr val="0000CC"/>
                </a:solidFill>
              </a:rPr>
              <a:t>В.А.Королев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r"/>
            <a:r>
              <a:rPr lang="ru-RU" dirty="0">
                <a:solidFill>
                  <a:srgbClr val="0000CC"/>
                </a:solidFill>
              </a:rPr>
              <a:t>Геологический факультет МГУ им. М.В.Ломоносова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4960381" cy="27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9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2. Районирование </a:t>
            </a:r>
            <a:r>
              <a:rPr lang="ru-RU" sz="2400" b="1" dirty="0">
                <a:solidFill>
                  <a:srgbClr val="FF0000"/>
                </a:solidFill>
              </a:rPr>
              <a:t>территорий как </a:t>
            </a:r>
            <a:r>
              <a:rPr lang="ru-RU" sz="2400" b="1" dirty="0" err="1">
                <a:solidFill>
                  <a:srgbClr val="FF0000"/>
                </a:solidFill>
              </a:rPr>
              <a:t>природоподобная</a:t>
            </a:r>
            <a:r>
              <a:rPr lang="ru-RU" sz="2400" b="1" dirty="0">
                <a:solidFill>
                  <a:srgbClr val="FF0000"/>
                </a:solidFill>
              </a:rPr>
              <a:t> технология поиска оптимальных мест размещения и переработки отходов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 err="1"/>
              <a:t>Природоподобные</a:t>
            </a:r>
            <a:r>
              <a:rPr lang="ru-RU" dirty="0"/>
              <a:t> технологии для обоснования оптимальных мест захоронения отходов основываются на положении о том, что в природных условиях в геологической среде уже существуют различные аномалии (например, радиоактивных элементов). Поэтому, изучив их, можно аналогичным образом создавать и полигоны захоронения отходов. Эта концепция особенно энергично продвигалась в свое время академиком </a:t>
            </a:r>
            <a:r>
              <a:rPr lang="ru-RU" dirty="0" err="1"/>
              <a:t>Н.П.Лаверовым</a:t>
            </a:r>
            <a:r>
              <a:rPr lang="ru-RU" dirty="0"/>
              <a:t> для обоснования полигонов захоронения радиоактивных отходов (РАО).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66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Контролируемое хранение (захоронение) РАО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45223"/>
            <a:ext cx="7498080" cy="803177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Хранилище РАО в </a:t>
            </a:r>
            <a:r>
              <a:rPr lang="ru-RU" dirty="0" err="1" smtClean="0">
                <a:solidFill>
                  <a:srgbClr val="0000CC"/>
                </a:solidFill>
              </a:rPr>
              <a:t>г.Эурайоки</a:t>
            </a:r>
            <a:r>
              <a:rPr lang="ru-RU" dirty="0" smtClean="0">
                <a:solidFill>
                  <a:srgbClr val="0000CC"/>
                </a:solidFill>
              </a:rPr>
              <a:t> (Финляндия) в туннелях скального массива на глубине 455 м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06" y="1590674"/>
            <a:ext cx="7888844" cy="385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03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Что же касается региональных исследований </a:t>
            </a:r>
            <a:r>
              <a:rPr lang="ru-RU" dirty="0">
                <a:solidFill>
                  <a:srgbClr val="0000CC"/>
                </a:solidFill>
              </a:rPr>
              <a:t>геологической среды для обеспечения безопасного обращения с бытовыми и промышленными </a:t>
            </a:r>
            <a:r>
              <a:rPr lang="ru-RU" dirty="0" smtClean="0">
                <a:solidFill>
                  <a:srgbClr val="0000CC"/>
                </a:solidFill>
              </a:rPr>
              <a:t>отходами, то здесь нужна смена приоритетов: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Надо не выбирать места для полигонов ТБО, а выявлять уже существующие для их ликвидации и рекультивации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 Исследование </a:t>
            </a:r>
            <a:r>
              <a:rPr lang="ru-RU" sz="2400" b="1" dirty="0">
                <a:solidFill>
                  <a:srgbClr val="FF0000"/>
                </a:solidFill>
              </a:rPr>
              <a:t>гидрогеологических условий как важнейшего фактора оптимального размещения полигонов складирования и комплексов переработки отходов.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/>
              <a:t>Эта проблема также искусственная: </a:t>
            </a:r>
            <a:r>
              <a:rPr lang="ru-RU" dirty="0">
                <a:solidFill>
                  <a:srgbClr val="0000CC"/>
                </a:solidFill>
              </a:rPr>
              <a:t>любое размещение полигонов складирования отходов в геологической среде ведет к загрязнению подземных вод и истощению их запасов со всеми вытекающими последствиями. </a:t>
            </a:r>
            <a:r>
              <a:rPr lang="ru-RU" dirty="0"/>
              <a:t>Нацеливать гидрогеологов на </a:t>
            </a:r>
            <a:r>
              <a:rPr lang="ru-RU" u="sng" dirty="0"/>
              <a:t>обоснование схем закачки </a:t>
            </a:r>
            <a:r>
              <a:rPr lang="ru-RU" dirty="0"/>
              <a:t>жидких токсичных отходов в глубокие горизонты (якобы изолированные, с длительным периодом </a:t>
            </a:r>
            <a:r>
              <a:rPr lang="ru-RU" dirty="0" err="1"/>
              <a:t>водооборота</a:t>
            </a:r>
            <a:r>
              <a:rPr lang="ru-RU" dirty="0"/>
              <a:t> и т.п.) означает </a:t>
            </a:r>
            <a:r>
              <a:rPr lang="ru-RU" u="sng" dirty="0"/>
              <a:t>создание долгосрочной экологической опасности </a:t>
            </a:r>
            <a:r>
              <a:rPr lang="ru-RU" dirty="0"/>
              <a:t>загрязнения подземных вод, откладывание решения экологических проблем «на потом».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4. Экологический </a:t>
            </a:r>
            <a:r>
              <a:rPr lang="ru-RU" sz="3200" b="1" dirty="0">
                <a:solidFill>
                  <a:srgbClr val="FF0000"/>
                </a:solidFill>
              </a:rPr>
              <a:t>мониторинг при обращении с отходами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/>
              <a:t>Эта проблема </a:t>
            </a:r>
            <a:r>
              <a:rPr lang="ru-RU" b="1" dirty="0"/>
              <a:t>вынужденная</a:t>
            </a:r>
            <a:r>
              <a:rPr lang="ru-RU" dirty="0"/>
              <a:t>: мониторинг территорий расположения полигонов захоронения отходов – необходимое условие для контроля ситуации </a:t>
            </a:r>
            <a:r>
              <a:rPr lang="ru-RU" u="sng" dirty="0"/>
              <a:t>на уже существующих полигонах</a:t>
            </a:r>
            <a:r>
              <a:rPr lang="ru-RU" dirty="0"/>
              <a:t>, но не для ее кардинального решения и устранения экологической опасности.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Все </a:t>
            </a:r>
            <a:r>
              <a:rPr lang="ru-RU" dirty="0">
                <a:solidFill>
                  <a:srgbClr val="0000CC"/>
                </a:solidFill>
              </a:rPr>
              <a:t>виды так называемого «контролируемого хранения» токсичных отходов в геологической среде (жидких и отвержденных РАО) </a:t>
            </a:r>
            <a:r>
              <a:rPr lang="ru-RU" u="sng" dirty="0">
                <a:solidFill>
                  <a:srgbClr val="0000CC"/>
                </a:solidFill>
              </a:rPr>
              <a:t>являются вынужденными, но не решают окончательно проблему управления этими отходами.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7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Подземные исследовательские лаборатории (ПИЛ) РАО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805264"/>
            <a:ext cx="7746064" cy="7920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Мониторинг в ПИЛ в </a:t>
            </a:r>
            <a:r>
              <a:rPr lang="ru-RU" sz="2000" b="1" dirty="0" err="1" smtClean="0">
                <a:solidFill>
                  <a:srgbClr val="0000CC"/>
                </a:solidFill>
              </a:rPr>
              <a:t>г.Аспё</a:t>
            </a:r>
            <a:r>
              <a:rPr lang="ru-RU" sz="2000" b="1" dirty="0" smtClean="0">
                <a:solidFill>
                  <a:srgbClr val="0000CC"/>
                </a:solidFill>
              </a:rPr>
              <a:t> (Швеция) в скальном массиве на глубине 220 м для контролируемого хранения РАО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8129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85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5. Размещение </a:t>
            </a:r>
            <a:r>
              <a:rPr lang="ru-RU" sz="3200" b="1" dirty="0">
                <a:solidFill>
                  <a:srgbClr val="FF0000"/>
                </a:solidFill>
              </a:rPr>
              <a:t>отходов в специфических природных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Что понимать под «специфическими природными условиями»? </a:t>
            </a:r>
            <a:endParaRPr lang="ru-RU" dirty="0" smtClean="0">
              <a:solidFill>
                <a:srgbClr val="0000CC"/>
              </a:solidFill>
            </a:endParaRPr>
          </a:p>
          <a:p>
            <a:pPr marL="457200" indent="-457200"/>
            <a:r>
              <a:rPr lang="ru-RU" dirty="0" smtClean="0"/>
              <a:t>Если </a:t>
            </a:r>
            <a:r>
              <a:rPr lang="ru-RU" dirty="0"/>
              <a:t>под ними понимать неблагоприятные для захоронения отходов условия, то подобное размещение </a:t>
            </a:r>
            <a:r>
              <a:rPr lang="ru-RU" u="sng" dirty="0"/>
              <a:t>должно быть запрещено</a:t>
            </a:r>
            <a:r>
              <a:rPr lang="ru-RU" dirty="0"/>
              <a:t> и являться  предметом разбирательства прокуратуры. </a:t>
            </a:r>
            <a:endParaRPr lang="ru-RU" dirty="0" smtClean="0"/>
          </a:p>
          <a:p>
            <a:pPr marL="457200" indent="-457200"/>
            <a:r>
              <a:rPr lang="ru-RU" dirty="0" smtClean="0"/>
              <a:t>Если </a:t>
            </a:r>
            <a:r>
              <a:rPr lang="ru-RU" dirty="0"/>
              <a:t>же под этим понимать условия распространения </a:t>
            </a:r>
            <a:r>
              <a:rPr lang="ru-RU" u="sng" dirty="0"/>
              <a:t>многолетнемерзлых пород</a:t>
            </a:r>
            <a:r>
              <a:rPr lang="ru-RU" dirty="0"/>
              <a:t>, то мерзлота – это уникальное специфическое явление, требующее своего сохранения.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210434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>
                <a:solidFill>
                  <a:srgbClr val="0000CC"/>
                </a:solidFill>
              </a:rPr>
              <a:t>В</a:t>
            </a:r>
            <a:r>
              <a:rPr lang="ru-RU" dirty="0" smtClean="0">
                <a:solidFill>
                  <a:srgbClr val="0000CC"/>
                </a:solidFill>
              </a:rPr>
              <a:t>се </a:t>
            </a:r>
            <a:r>
              <a:rPr lang="ru-RU" dirty="0">
                <a:solidFill>
                  <a:srgbClr val="0000CC"/>
                </a:solidFill>
              </a:rPr>
              <a:t>проекты по захоронению различных отходов в мерзлой зоне являются также экологическим </a:t>
            </a:r>
            <a:r>
              <a:rPr lang="ru-RU" dirty="0" smtClean="0">
                <a:solidFill>
                  <a:srgbClr val="0000CC"/>
                </a:solidFill>
              </a:rPr>
              <a:t>преступлением</a:t>
            </a:r>
          </a:p>
          <a:p>
            <a:pPr marL="457200" indent="-457200"/>
            <a:r>
              <a:rPr lang="ru-RU" dirty="0"/>
              <a:t>П</a:t>
            </a:r>
            <a:r>
              <a:rPr lang="ru-RU" dirty="0" smtClean="0"/>
              <a:t>одобные </a:t>
            </a:r>
            <a:r>
              <a:rPr lang="ru-RU" dirty="0"/>
              <a:t>захоронения ведут к </a:t>
            </a:r>
            <a:r>
              <a:rPr lang="ru-RU" u="sng" dirty="0"/>
              <a:t>деградации мерзлоты </a:t>
            </a:r>
            <a:r>
              <a:rPr lang="ru-RU" dirty="0"/>
              <a:t>и негативным экологическим последствиям загрязнения геологической среды. </a:t>
            </a:r>
            <a:endParaRPr lang="ru-RU" dirty="0" smtClean="0"/>
          </a:p>
          <a:p>
            <a:pPr marL="457200" indent="-457200"/>
            <a:r>
              <a:rPr lang="ru-RU" u="sng" dirty="0" smtClean="0"/>
              <a:t>Особенно </a:t>
            </a:r>
            <a:r>
              <a:rPr lang="ru-RU" u="sng" dirty="0"/>
              <a:t>опасны </a:t>
            </a:r>
            <a:r>
              <a:rPr lang="ru-RU" dirty="0"/>
              <a:t>проекты захоронения РАО в криолитозоне, т.к. большинство отвержденных РАО (методами </a:t>
            </a:r>
            <a:r>
              <a:rPr lang="ru-RU" dirty="0" err="1"/>
              <a:t>капсулирования</a:t>
            </a:r>
            <a:r>
              <a:rPr lang="ru-RU" dirty="0"/>
              <a:t>, </a:t>
            </a:r>
            <a:r>
              <a:rPr lang="ru-RU" dirty="0" err="1"/>
              <a:t>остеклования</a:t>
            </a:r>
            <a:r>
              <a:rPr lang="ru-RU" dirty="0"/>
              <a:t> и т.п.) выделает огромное количество тепла.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99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4968552"/>
          </a:xfrm>
        </p:spPr>
        <p:txBody>
          <a:bodyPr>
            <a:noAutofit/>
          </a:bodyPr>
          <a:lstStyle/>
          <a:p>
            <a:pPr marL="539496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00CC"/>
                </a:solidFill>
              </a:rPr>
              <a:t>Захоронение отходов (особенно токсичных) в геологической среде </a:t>
            </a:r>
            <a:r>
              <a:rPr lang="ru-RU" sz="2400" b="1" u="sng" dirty="0">
                <a:solidFill>
                  <a:srgbClr val="0000CC"/>
                </a:solidFill>
              </a:rPr>
              <a:t>должно </a:t>
            </a:r>
            <a:r>
              <a:rPr lang="ru-RU" sz="2400" b="1" u="sng" dirty="0" smtClean="0">
                <a:solidFill>
                  <a:srgbClr val="0000CC"/>
                </a:solidFill>
              </a:rPr>
              <a:t>быть прекращено </a:t>
            </a:r>
            <a:r>
              <a:rPr lang="ru-RU" sz="2400" b="1" dirty="0" smtClean="0">
                <a:solidFill>
                  <a:srgbClr val="0000CC"/>
                </a:solidFill>
              </a:rPr>
              <a:t>и рассматриваться </a:t>
            </a:r>
            <a:r>
              <a:rPr lang="ru-RU" sz="2400" b="1" dirty="0">
                <a:solidFill>
                  <a:srgbClr val="0000CC"/>
                </a:solidFill>
              </a:rPr>
              <a:t>как экологическое преступление.</a:t>
            </a:r>
          </a:p>
          <a:p>
            <a:pPr marL="539496" lvl="0" indent="-457200">
              <a:buFont typeface="+mj-lt"/>
              <a:buAutoNum type="arabicPeriod"/>
            </a:pPr>
            <a:r>
              <a:rPr lang="ru-RU" sz="2400" dirty="0"/>
              <a:t>Роль геологов (инженер-геологов, геоэкологов, </a:t>
            </a:r>
            <a:r>
              <a:rPr lang="ru-RU" sz="2400" dirty="0" err="1"/>
              <a:t>экогеологов</a:t>
            </a:r>
            <a:r>
              <a:rPr lang="ru-RU" sz="2400" dirty="0"/>
              <a:t>, гидрогеологов, геохимиков, геофизиков и др.) в решении проблемы управления отходами должна сводиться не к обоснованию новых полигонов захоронения отходов, а к </a:t>
            </a:r>
            <a:r>
              <a:rPr lang="ru-RU" sz="2400" u="sng" dirty="0"/>
              <a:t>геологическому обоснованию </a:t>
            </a:r>
            <a:r>
              <a:rPr lang="ru-RU" sz="2400" u="sng" dirty="0" smtClean="0"/>
              <a:t>очистки геологической среды и </a:t>
            </a:r>
            <a:r>
              <a:rPr lang="ru-RU" sz="2400" u="sng" dirty="0"/>
              <a:t>рекультивации </a:t>
            </a:r>
            <a:r>
              <a:rPr lang="ru-RU" sz="2400" u="sng" dirty="0" smtClean="0"/>
              <a:t>территорий </a:t>
            </a:r>
            <a:r>
              <a:rPr lang="ru-RU" sz="2400" dirty="0" smtClean="0"/>
              <a:t>закрываемых полигонов.</a:t>
            </a:r>
          </a:p>
          <a:p>
            <a:pPr marL="539496" lvl="0" indent="-457200"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</a:rPr>
              <a:t>П</a:t>
            </a:r>
            <a:r>
              <a:rPr lang="ru-RU" sz="2400" dirty="0" smtClean="0">
                <a:solidFill>
                  <a:srgbClr val="0000CC"/>
                </a:solidFill>
              </a:rPr>
              <a:t>роблема ликвидации полигонов ТБО должна решаться не столько геологами, сколько  специалистами </a:t>
            </a:r>
            <a:r>
              <a:rPr lang="ru-RU" sz="2400" b="1" dirty="0" smtClean="0">
                <a:solidFill>
                  <a:srgbClr val="0000CC"/>
                </a:solidFill>
              </a:rPr>
              <a:t>промышленной экологии</a:t>
            </a:r>
            <a:endParaRPr lang="ru-RU" sz="2400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255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Проблема обращения с отходами в строгом смысле не является геологической, и ставить её перед геологами </a:t>
            </a:r>
            <a:r>
              <a:rPr lang="ru-RU" sz="2800" b="1" dirty="0" smtClean="0">
                <a:solidFill>
                  <a:srgbClr val="FF0000"/>
                </a:solidFill>
              </a:rPr>
              <a:t>неправомерно 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18072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CC"/>
                </a:solidFill>
              </a:rPr>
              <a:t>Рециклинг</a:t>
            </a:r>
            <a:r>
              <a:rPr lang="ru-RU" dirty="0" smtClean="0">
                <a:solidFill>
                  <a:srgbClr val="0000CC"/>
                </a:solidFill>
              </a:rPr>
              <a:t> - безотходное </a:t>
            </a:r>
            <a:r>
              <a:rPr lang="ru-RU" dirty="0">
                <a:solidFill>
                  <a:srgbClr val="0000CC"/>
                </a:solidFill>
              </a:rPr>
              <a:t>производство и потребление, при которых «отходы», как побочные продукты промышленности или потребления, подлежат дальнейшему использованию – вторичной переработке и </a:t>
            </a:r>
            <a:r>
              <a:rPr lang="ru-RU" u="sng" dirty="0">
                <a:solidFill>
                  <a:srgbClr val="0000CC"/>
                </a:solidFill>
              </a:rPr>
              <a:t>не поступают </a:t>
            </a:r>
            <a:r>
              <a:rPr lang="ru-RU" dirty="0">
                <a:solidFill>
                  <a:srgbClr val="0000CC"/>
                </a:solidFill>
              </a:rPr>
              <a:t>в окружающую, в том числе в геологическую, среду</a:t>
            </a:r>
          </a:p>
        </p:txBody>
      </p:sp>
      <p:sp>
        <p:nvSpPr>
          <p:cNvPr id="4" name="AutoShape 2" descr="Картинки по запросу полигоны тбо в россии"/>
          <p:cNvSpPr>
            <a:spLocks noChangeAspect="1" noChangeArrowheads="1"/>
          </p:cNvSpPr>
          <p:nvPr/>
        </p:nvSpPr>
        <p:spPr bwMode="auto">
          <a:xfrm>
            <a:off x="155575" y="-1233488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32" y="2708920"/>
            <a:ext cx="6075760" cy="40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8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Исследования </a:t>
            </a:r>
            <a:r>
              <a:rPr lang="ru-RU" sz="2400" b="1" dirty="0">
                <a:solidFill>
                  <a:srgbClr val="FF0000"/>
                </a:solidFill>
              </a:rPr>
              <a:t>геологической среды для размещения полигонов складирования и комплексов переработки бытовых и промышленных  отходов.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84502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Две точки зрения: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анкционированное </a:t>
            </a:r>
            <a:r>
              <a:rPr lang="ru-RU" dirty="0"/>
              <a:t>создание полигонов ТБО является </a:t>
            </a:r>
            <a:r>
              <a:rPr lang="ru-RU" b="1" dirty="0"/>
              <a:t>«геологическим преступлением», </a:t>
            </a:r>
            <a:r>
              <a:rPr lang="ru-RU" dirty="0"/>
              <a:t>которое, однако, пока таковым обычно не квалифицируется, а юридические санкции применяются лишь к создателям несанкционированных свалок. 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Созданию </a:t>
            </a:r>
            <a:r>
              <a:rPr lang="ru-RU" dirty="0"/>
              <a:t>полигонов ТБО в сегодняшней России пока </a:t>
            </a:r>
            <a:r>
              <a:rPr lang="ru-RU" b="1" dirty="0"/>
              <a:t>нет альтернативы</a:t>
            </a:r>
            <a:r>
              <a:rPr lang="ru-RU" dirty="0"/>
              <a:t>, поэтому в стране активно проводятся научные исследования по их теоретическому обоснованию и созданию новых </a:t>
            </a:r>
            <a:r>
              <a:rPr lang="ru-RU" dirty="0" smtClean="0"/>
              <a:t>полигонов.</a:t>
            </a: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По нашему мнению: </a:t>
            </a:r>
            <a:r>
              <a:rPr lang="ru-RU" dirty="0">
                <a:solidFill>
                  <a:srgbClr val="0000CC"/>
                </a:solidFill>
              </a:rPr>
              <a:t>управление и ликвидация коммунальных </a:t>
            </a:r>
            <a:r>
              <a:rPr lang="ru-RU" dirty="0" smtClean="0">
                <a:solidFill>
                  <a:srgbClr val="0000CC"/>
                </a:solidFill>
              </a:rPr>
              <a:t>и иных отходов </a:t>
            </a:r>
            <a:r>
              <a:rPr lang="ru-RU" dirty="0">
                <a:solidFill>
                  <a:srgbClr val="0000CC"/>
                </a:solidFill>
              </a:rPr>
              <a:t>– не проблема геологов (инженер-геологов, </a:t>
            </a:r>
            <a:r>
              <a:rPr lang="ru-RU" dirty="0" smtClean="0">
                <a:solidFill>
                  <a:srgbClr val="0000CC"/>
                </a:solidFill>
              </a:rPr>
              <a:t>геоэкологов, </a:t>
            </a:r>
            <a:r>
              <a:rPr lang="ru-RU" dirty="0" err="1" smtClean="0">
                <a:solidFill>
                  <a:srgbClr val="0000CC"/>
                </a:solidFill>
              </a:rPr>
              <a:t>экогеологов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или др.), а проблема специалистов из области </a:t>
            </a:r>
            <a:r>
              <a:rPr lang="ru-RU" u="sng" dirty="0">
                <a:solidFill>
                  <a:srgbClr val="0000CC"/>
                </a:solidFill>
              </a:rPr>
              <a:t>промышленной экологии</a:t>
            </a:r>
            <a:r>
              <a:rPr lang="ru-RU" dirty="0">
                <a:solidFill>
                  <a:srgbClr val="0000CC"/>
                </a:solidFill>
              </a:rPr>
              <a:t>. </a:t>
            </a:r>
            <a:r>
              <a:rPr lang="ru-RU" dirty="0" smtClean="0">
                <a:solidFill>
                  <a:srgbClr val="0000CC"/>
                </a:solidFill>
              </a:rPr>
              <a:t>Это  технологическая проблема.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2880320" cy="162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8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/>
              <a:t>Сейчас в РФ:</a:t>
            </a:r>
          </a:p>
          <a:p>
            <a:r>
              <a:rPr lang="ru-RU" dirty="0"/>
              <a:t>Почти 100%  (от 95 до 99%) ТБО складируется в свалках</a:t>
            </a:r>
          </a:p>
          <a:p>
            <a:r>
              <a:rPr lang="ru-RU" dirty="0"/>
              <a:t>Создалось 22 тыс. полигонов </a:t>
            </a:r>
            <a:r>
              <a:rPr lang="ru-RU" dirty="0" smtClean="0"/>
              <a:t>ТБО, многие - нелегальные</a:t>
            </a:r>
            <a:endParaRPr lang="ru-RU" dirty="0"/>
          </a:p>
          <a:p>
            <a:r>
              <a:rPr lang="ru-RU" dirty="0"/>
              <a:t>Ежегодное поступление ТБО – 60 мл. тонн</a:t>
            </a:r>
          </a:p>
          <a:p>
            <a:r>
              <a:rPr lang="ru-RU" dirty="0"/>
              <a:t>Скопилось 50 млрд. тонн неутилизированных ТПО и 31 млрд. т </a:t>
            </a:r>
            <a:r>
              <a:rPr lang="ru-RU" dirty="0" smtClean="0"/>
              <a:t>ТБО</a:t>
            </a:r>
          </a:p>
          <a:p>
            <a:r>
              <a:rPr lang="ru-RU" dirty="0" smtClean="0"/>
              <a:t>Москва и область ежегодно производят 9,7 млн. тонн ТБО</a:t>
            </a:r>
          </a:p>
          <a:p>
            <a:r>
              <a:rPr lang="ru-RU" dirty="0" smtClean="0"/>
              <a:t>В Подмосковье 210 полигонов ТБО, </a:t>
            </a:r>
            <a:r>
              <a:rPr lang="ru-RU" dirty="0" smtClean="0">
                <a:solidFill>
                  <a:srgbClr val="FF0000"/>
                </a:solidFill>
              </a:rPr>
              <a:t>из них только 41 - официальные</a:t>
            </a:r>
          </a:p>
          <a:p>
            <a:pPr marL="82296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b="1" dirty="0">
                <a:solidFill>
                  <a:srgbClr val="0000CC"/>
                </a:solidFill>
              </a:rPr>
              <a:t>В РФ действует всего</a:t>
            </a:r>
            <a:r>
              <a:rPr lang="ru-RU" sz="3800" dirty="0">
                <a:solidFill>
                  <a:srgbClr val="0000CC"/>
                </a:solidFill>
              </a:rPr>
              <a:t>: </a:t>
            </a:r>
            <a:endParaRPr lang="ru-RU" sz="3800" dirty="0" smtClean="0">
              <a:solidFill>
                <a:srgbClr val="0000CC"/>
              </a:solidFill>
            </a:endParaRPr>
          </a:p>
          <a:p>
            <a:pPr marL="457200" indent="-457200"/>
            <a:r>
              <a:rPr lang="ru-RU" dirty="0" smtClean="0">
                <a:solidFill>
                  <a:srgbClr val="0000CC"/>
                </a:solidFill>
              </a:rPr>
              <a:t>243 </a:t>
            </a:r>
            <a:r>
              <a:rPr lang="ru-RU" dirty="0">
                <a:solidFill>
                  <a:srgbClr val="0000CC"/>
                </a:solidFill>
              </a:rPr>
              <a:t>мусороперерабатывающих </a:t>
            </a:r>
            <a:r>
              <a:rPr lang="ru-RU" dirty="0" smtClean="0">
                <a:solidFill>
                  <a:srgbClr val="0000CC"/>
                </a:solidFill>
              </a:rPr>
              <a:t>заводов</a:t>
            </a:r>
          </a:p>
          <a:p>
            <a:pPr marL="457200" indent="-457200"/>
            <a:r>
              <a:rPr lang="ru-RU" dirty="0" smtClean="0">
                <a:solidFill>
                  <a:srgbClr val="0000CC"/>
                </a:solidFill>
              </a:rPr>
              <a:t>50 </a:t>
            </a:r>
            <a:r>
              <a:rPr lang="ru-RU" dirty="0">
                <a:solidFill>
                  <a:srgbClr val="0000CC"/>
                </a:solidFill>
              </a:rPr>
              <a:t>мусоросортировочных комплексов </a:t>
            </a:r>
          </a:p>
          <a:p>
            <a:pPr marL="457200" indent="-457200"/>
            <a:r>
              <a:rPr lang="ru-RU" dirty="0" smtClean="0">
                <a:solidFill>
                  <a:srgbClr val="0000CC"/>
                </a:solidFill>
              </a:rPr>
              <a:t>10 </a:t>
            </a:r>
            <a:r>
              <a:rPr lang="ru-RU" dirty="0">
                <a:solidFill>
                  <a:srgbClr val="0000CC"/>
                </a:solidFill>
              </a:rPr>
              <a:t>мусоросжигательных </a:t>
            </a:r>
            <a:r>
              <a:rPr lang="ru-RU" dirty="0" smtClean="0">
                <a:solidFill>
                  <a:srgbClr val="0000CC"/>
                </a:solidFill>
              </a:rPr>
              <a:t>заводов</a:t>
            </a:r>
            <a:endParaRPr lang="ru-RU" dirty="0">
              <a:solidFill>
                <a:srgbClr val="0000CC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мусороперерабатывающий завод моск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3" y="4869160"/>
            <a:ext cx="3209231" cy="18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920355" cy="18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3717032"/>
            <a:ext cx="21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Губернатор МО </a:t>
            </a:r>
            <a:r>
              <a:rPr lang="ru-RU" sz="1600" dirty="0" err="1" smtClean="0"/>
              <a:t>А.Воробьев</a:t>
            </a:r>
            <a:r>
              <a:rPr lang="ru-RU" sz="1600" dirty="0" smtClean="0"/>
              <a:t> на полигоне «</a:t>
            </a:r>
            <a:r>
              <a:rPr lang="ru-RU" sz="1600" dirty="0" err="1" smtClean="0"/>
              <a:t>Ядрово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89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4248" y="1811957"/>
            <a:ext cx="2100229" cy="219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Крупнейшие полигоны ТБО Подмосковья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67"/>
            <a:ext cx="6605426" cy="682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8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69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046346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 2020 году планируется создать:</a:t>
            </a:r>
          </a:p>
          <a:p>
            <a:r>
              <a:rPr lang="ru-RU" sz="1200" b="1" dirty="0" smtClean="0"/>
              <a:t>4 мусороперерабатывающие станции</a:t>
            </a:r>
          </a:p>
          <a:p>
            <a:r>
              <a:rPr lang="ru-RU" sz="1200" b="1" dirty="0" smtClean="0"/>
              <a:t>4-11 мусоросортировочных комплексов</a:t>
            </a:r>
          </a:p>
          <a:p>
            <a:r>
              <a:rPr lang="ru-RU" sz="1200" b="1" dirty="0" smtClean="0"/>
              <a:t>11-17 мусороперерабатывающих комплексов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3537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/>
          <a:lstStyle/>
          <a:p>
            <a:r>
              <a:rPr lang="ru-RU" dirty="0" smtClean="0"/>
              <a:t>В странах Евросоюза: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35893"/>
            <a:ext cx="7643192" cy="5145435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Введены жесткие экологические требования, делающие захоронение отходов дорогим и не выгодным.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Перерабатывается до 90-98 % отходов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(в Швеции – 96%):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40% переработка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биоудобрения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10% - сжигают на заводах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40% - (не токсичных)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захоранивают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основном в 3-х странах, у себя – только строительные отходы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10% - сбрасывают в моря (активный ил)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Приоритеты и задачи в странах Евросоюза: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0000CC"/>
                </a:solidFill>
              </a:rPr>
              <a:t>Снижение уровня производства отходов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0000CC"/>
                </a:solidFill>
              </a:rPr>
              <a:t>Максимальная переработка отходов (рециклинг)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0000CC"/>
                </a:solidFill>
              </a:rPr>
              <a:t>Компостирование отсортированных органических отходов, получение биогаза и биогумуса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0000CC"/>
                </a:solidFill>
              </a:rPr>
              <a:t>Жесткие правила создания полигонов ТПО и ТБО, их оборудования и рекультивации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255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5"/>
            <a:ext cx="7920880" cy="34563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 smtClean="0"/>
              <a:t>Вывод: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Необходимо </a:t>
            </a:r>
            <a:r>
              <a:rPr lang="ru-RU" sz="2800" u="sng" dirty="0">
                <a:solidFill>
                  <a:srgbClr val="0000CC"/>
                </a:solidFill>
              </a:rPr>
              <a:t>сменить приоритеты </a:t>
            </a:r>
            <a:r>
              <a:rPr lang="ru-RU" sz="2800" dirty="0">
                <a:solidFill>
                  <a:srgbClr val="0000CC"/>
                </a:solidFill>
              </a:rPr>
              <a:t>исследований инженер-геологов, </a:t>
            </a:r>
            <a:r>
              <a:rPr lang="ru-RU" sz="2800" dirty="0" err="1">
                <a:solidFill>
                  <a:srgbClr val="0000CC"/>
                </a:solidFill>
              </a:rPr>
              <a:t>экогеологов</a:t>
            </a:r>
            <a:r>
              <a:rPr lang="ru-RU" sz="2800" dirty="0">
                <a:solidFill>
                  <a:srgbClr val="0000CC"/>
                </a:solidFill>
              </a:rPr>
              <a:t> и гидрогеологов в области утилизации </a:t>
            </a:r>
            <a:r>
              <a:rPr lang="ru-RU" sz="2800" dirty="0" smtClean="0">
                <a:solidFill>
                  <a:srgbClr val="0000CC"/>
                </a:solidFill>
              </a:rPr>
              <a:t>ТБО:</a:t>
            </a:r>
          </a:p>
          <a:p>
            <a:pPr marL="274320" lvl="1" indent="0"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перейти </a:t>
            </a:r>
            <a:r>
              <a:rPr lang="ru-RU" sz="2400" dirty="0">
                <a:solidFill>
                  <a:srgbClr val="FF0000"/>
                </a:solidFill>
              </a:rPr>
              <a:t>от работ по проектированию новых полигонов ТБО к работам </a:t>
            </a:r>
            <a:r>
              <a:rPr lang="ru-RU" sz="2400" u="sng" dirty="0">
                <a:solidFill>
                  <a:srgbClr val="FF0000"/>
                </a:solidFill>
              </a:rPr>
              <a:t>по обоснованию </a:t>
            </a:r>
            <a:r>
              <a:rPr lang="ru-RU" sz="2400" dirty="0">
                <a:solidFill>
                  <a:srgbClr val="FF0000"/>
                </a:solidFill>
              </a:rPr>
              <a:t>комплексных схем очистки и </a:t>
            </a:r>
            <a:r>
              <a:rPr lang="ru-RU" sz="2400" u="sng" dirty="0">
                <a:solidFill>
                  <a:srgbClr val="FF0000"/>
                </a:solidFill>
              </a:rPr>
              <a:t>реабилитации</a:t>
            </a:r>
            <a:r>
              <a:rPr lang="ru-RU" sz="2400" dirty="0">
                <a:solidFill>
                  <a:srgbClr val="FF0000"/>
                </a:solidFill>
              </a:rPr>
              <a:t> загрязненных </a:t>
            </a:r>
            <a:r>
              <a:rPr lang="ru-RU" sz="2400" dirty="0" smtClean="0">
                <a:solidFill>
                  <a:srgbClr val="FF0000"/>
                </a:solidFill>
              </a:rPr>
              <a:t>территорий с целью </a:t>
            </a:r>
            <a:r>
              <a:rPr lang="ru-RU" sz="2400" dirty="0">
                <a:solidFill>
                  <a:srgbClr val="FF0000"/>
                </a:solidFill>
              </a:rPr>
              <a:t>ликвидации существующих полигонов ТБО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AutoShape 2" descr="Картинки по запросу мусороперерабатывающий завод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4276267" cy="21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Картинки по запросу ликвидация полигонов т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188575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4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Проблемы промышленных отходов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6200" cy="33493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Горнодобывающая, перерабатывающая, энергетическая и строительные отрасли</a:t>
            </a:r>
          </a:p>
          <a:p>
            <a:r>
              <a:rPr lang="ru-RU" sz="2300" b="1" dirty="0" smtClean="0"/>
              <a:t>Два пути обращения:</a:t>
            </a:r>
          </a:p>
          <a:p>
            <a:pPr lvl="1"/>
            <a:r>
              <a:rPr lang="ru-RU" sz="2300" b="1" i="1" dirty="0" smtClean="0"/>
              <a:t>Рециклинг</a:t>
            </a:r>
            <a:r>
              <a:rPr lang="ru-RU" sz="2300" dirty="0" smtClean="0"/>
              <a:t>  («вторичные месторождения», строительные материалы и т.п.)</a:t>
            </a:r>
          </a:p>
          <a:p>
            <a:pPr lvl="1"/>
            <a:r>
              <a:rPr lang="ru-RU" sz="2300" b="1" i="1" dirty="0" smtClean="0"/>
              <a:t>Полигоны ТПО </a:t>
            </a:r>
            <a:r>
              <a:rPr lang="ru-RU" sz="2300" dirty="0" smtClean="0"/>
              <a:t>(для не токсичных отходов, в основном строительных) с последующей </a:t>
            </a:r>
            <a:r>
              <a:rPr lang="ru-RU" sz="2300" dirty="0" smtClean="0"/>
              <a:t>рекультивацией и мониторингом</a:t>
            </a:r>
            <a:endParaRPr lang="ru-RU" sz="2300" dirty="0"/>
          </a:p>
        </p:txBody>
      </p:sp>
      <p:pic>
        <p:nvPicPr>
          <p:cNvPr id="1026" name="Picture 2" descr="Succession on the phosphogypsum d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85085"/>
            <a:ext cx="4367808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51723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00CC"/>
                </a:solidFill>
              </a:rPr>
              <a:t>Отвалы </a:t>
            </a:r>
            <a:r>
              <a:rPr lang="ru-RU" sz="2000" b="1" dirty="0" err="1" smtClean="0">
                <a:solidFill>
                  <a:srgbClr val="0000CC"/>
                </a:solidFill>
              </a:rPr>
              <a:t>фосфогипса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230</TotalTime>
  <Words>999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О ГЕОЛОГИЧЕСКИХ ПРОБЛЕМАХ ОБРАЩЕНИЯ С ОТХОДАМИ</vt:lpstr>
      <vt:lpstr>Проблема обращения с отходами в строгом смысле не является геологической, и ставить её перед геологами неправомерно !</vt:lpstr>
      <vt:lpstr>1. Исследования геологической среды для размещения полигонов складирования и комплексов переработки бытовых и промышленных  отходов. </vt:lpstr>
      <vt:lpstr>Презентация PowerPoint</vt:lpstr>
      <vt:lpstr>Презентация PowerPoint</vt:lpstr>
      <vt:lpstr>Презентация PowerPoint</vt:lpstr>
      <vt:lpstr>В странах Евросоюза:</vt:lpstr>
      <vt:lpstr>Презентация PowerPoint</vt:lpstr>
      <vt:lpstr>Проблемы промышленных отходов</vt:lpstr>
      <vt:lpstr>2. Районирование территорий как природоподобная технология поиска оптимальных мест размещения и переработки отходов</vt:lpstr>
      <vt:lpstr>Контролируемое хранение (захоронение) РАО</vt:lpstr>
      <vt:lpstr>Региональные исследования</vt:lpstr>
      <vt:lpstr>3. Исследование гидрогеологических условий как важнейшего фактора оптимального размещения полигонов складирования и комплексов переработки отходов.</vt:lpstr>
      <vt:lpstr>4. Экологический мониторинг при обращении с отходами</vt:lpstr>
      <vt:lpstr>Подземные исследовательские лаборатории (ПИЛ) РАО</vt:lpstr>
      <vt:lpstr>5. Размещение отходов в специфических природных условиях</vt:lpstr>
      <vt:lpstr>Презентация PowerPoint</vt:lpstr>
      <vt:lpstr>Выводы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ГЕОЛОГИЧЕСКИХ ПРОБЛЕМАХ ОБРАЩЕНИЯ С ОТХОДАМИ</dc:title>
  <dc:creator>Samsung</dc:creator>
  <cp:lastModifiedBy>Samsung</cp:lastModifiedBy>
  <cp:revision>20</cp:revision>
  <dcterms:created xsi:type="dcterms:W3CDTF">2018-03-14T07:27:02Z</dcterms:created>
  <dcterms:modified xsi:type="dcterms:W3CDTF">2018-03-22T05:18:05Z</dcterms:modified>
</cp:coreProperties>
</file>