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5E0B4"/>
    <a:srgbClr val="A5A5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9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0343-6BD0-4B3F-B9BE-7EA07575AB67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E161-4D06-49BE-BC8B-067DE77F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643"/>
            <a:ext cx="12192000" cy="21182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1"/>
          <a:stretch/>
        </p:blipFill>
        <p:spPr>
          <a:xfrm>
            <a:off x="0" y="0"/>
            <a:ext cx="10297682" cy="194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234" y="2355849"/>
            <a:ext cx="11544915" cy="1860379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БЕСКАРДАННЫХ ИНЕРЦИАЛЬНЫХ НАВИГАЦИОННЫХ СИСТЕМ В СБОРЕ</a:t>
            </a:r>
            <a:endParaRPr lang="en-US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235" y="4330700"/>
            <a:ext cx="11544914" cy="1009650"/>
          </a:xfrm>
        </p:spPr>
        <p:txBody>
          <a:bodyPr anchor="t">
            <a:normAutofit/>
          </a:bodyPr>
          <a:lstStyle/>
          <a:p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4822"/>
            <a:ext cx="1582154" cy="1403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0350" y="5571635"/>
            <a:ext cx="177165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26173"/>
          <a:stretch/>
        </p:blipFill>
        <p:spPr>
          <a:xfrm>
            <a:off x="4655889" y="5454822"/>
            <a:ext cx="2874448" cy="1403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82" y="118133"/>
            <a:ext cx="1398228" cy="13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3" y="2866178"/>
            <a:ext cx="5872016" cy="165473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6439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Кооперация и внедрение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80" y="1905663"/>
            <a:ext cx="2763470" cy="11723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1246663"/>
            <a:ext cx="1362076" cy="12742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4024680" y="3078798"/>
            <a:ext cx="276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Раменское М.О. (морская авиация)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47850" y="1235755"/>
            <a:ext cx="39401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Пермская научно-производственная приборостроительная компания</a:t>
            </a:r>
          </a:p>
          <a:p>
            <a:r>
              <a:rPr lang="ru-RU" dirty="0" smtClean="0"/>
              <a:t>(БИНС для наземных объектов)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114823" y="4865944"/>
            <a:ext cx="257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Арзамас, </a:t>
            </a:r>
          </a:p>
          <a:p>
            <a:pPr algn="ctr"/>
            <a:r>
              <a:rPr lang="ru-RU" dirty="0" smtClean="0"/>
              <a:t>Нижегородская обл.</a:t>
            </a:r>
          </a:p>
          <a:p>
            <a:pPr algn="ctr"/>
            <a:r>
              <a:rPr lang="ru-RU" dirty="0" smtClean="0"/>
              <a:t>(беспилотные объекты)</a:t>
            </a:r>
            <a:endParaRPr lang="en-US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79" y="1212850"/>
            <a:ext cx="1903044" cy="117807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5" name="TextBox 24"/>
          <p:cNvSpPr txBox="1"/>
          <p:nvPr/>
        </p:nvSpPr>
        <p:spPr>
          <a:xfrm>
            <a:off x="7480301" y="2390926"/>
            <a:ext cx="334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Нефтегазкомплектсервис</a:t>
            </a:r>
            <a:endParaRPr lang="ru-RU" dirty="0" smtClean="0"/>
          </a:p>
          <a:p>
            <a:pPr algn="ctr"/>
            <a:r>
              <a:rPr lang="ru-RU" dirty="0" smtClean="0"/>
              <a:t>г. </a:t>
            </a:r>
            <a:r>
              <a:rPr lang="ru-RU" dirty="0" err="1" smtClean="0"/>
              <a:t>Луховицы</a:t>
            </a:r>
            <a:r>
              <a:rPr lang="ru-RU" dirty="0" smtClean="0"/>
              <a:t> М.О.</a:t>
            </a:r>
          </a:p>
          <a:p>
            <a:pPr algn="ctr"/>
            <a:r>
              <a:rPr lang="ru-RU" dirty="0" smtClean="0"/>
              <a:t>ныне филиал </a:t>
            </a:r>
            <a:r>
              <a:rPr lang="en-US" dirty="0" smtClean="0"/>
              <a:t>Baker Hughes</a:t>
            </a:r>
            <a:endParaRPr lang="ru-RU" dirty="0" smtClean="0"/>
          </a:p>
          <a:p>
            <a:pPr algn="ctr"/>
            <a:r>
              <a:rPr lang="ru-RU" dirty="0" smtClean="0"/>
              <a:t>(внутритрубные дефектоскопы</a:t>
            </a:r>
            <a:r>
              <a:rPr lang="ru-RU" dirty="0" smtClean="0"/>
              <a:t>)</a:t>
            </a:r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30" y="1507332"/>
            <a:ext cx="1424019" cy="80884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TextBox 26"/>
          <p:cNvSpPr txBox="1"/>
          <p:nvPr/>
        </p:nvSpPr>
        <p:spPr>
          <a:xfrm>
            <a:off x="492573" y="4149052"/>
            <a:ext cx="58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ru-RU" dirty="0" smtClean="0"/>
              <a:t>БИНС авиационного применения)</a:t>
            </a:r>
            <a:endParaRPr lang="en-US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23" y="4285517"/>
            <a:ext cx="2574012" cy="7592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4703889"/>
            <a:ext cx="1502225" cy="99898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0" name="TextBox 29"/>
          <p:cNvSpPr txBox="1"/>
          <p:nvPr/>
        </p:nvSpPr>
        <p:spPr>
          <a:xfrm>
            <a:off x="2009912" y="4771316"/>
            <a:ext cx="39401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Государственный </a:t>
            </a:r>
            <a:endParaRPr lang="ru-RU" dirty="0" smtClean="0"/>
          </a:p>
          <a:p>
            <a:r>
              <a:rPr lang="ru-RU" dirty="0" smtClean="0"/>
              <a:t>научно-исследовательский </a:t>
            </a:r>
            <a:r>
              <a:rPr lang="ru-RU" dirty="0"/>
              <a:t>институт авиационных </a:t>
            </a:r>
            <a:r>
              <a:rPr lang="ru-RU" dirty="0" smtClean="0"/>
              <a:t>систем, Москва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694" y="3826607"/>
            <a:ext cx="2486025" cy="8572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96693" y="4527411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/>
              <a:t>мобильные </a:t>
            </a:r>
            <a:r>
              <a:rPr lang="ru-RU" dirty="0" smtClean="0"/>
              <a:t>лаборатории </a:t>
            </a:r>
            <a:r>
              <a:rPr lang="ru-RU" dirty="0" smtClean="0"/>
              <a:t>контроля дорожного полотна)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6439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Инерциальный измерительный блок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" y="1261950"/>
            <a:ext cx="4913010" cy="4609617"/>
          </a:xfrm>
          <a:effectLst/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418243" y="1261949"/>
            <a:ext cx="6449905" cy="4604875"/>
          </a:xfrm>
        </p:spPr>
        <p:txBody>
          <a:bodyPr anchor="ctr"/>
          <a:lstStyle/>
          <a:p>
            <a:r>
              <a:rPr lang="ru-RU" dirty="0" smtClean="0"/>
              <a:t>3 датчика угловой скорости</a:t>
            </a:r>
          </a:p>
          <a:p>
            <a:pPr marL="0" indent="0" algn="r">
              <a:buNone/>
            </a:pPr>
            <a:r>
              <a:rPr lang="ru-RU" dirty="0" smtClean="0"/>
              <a:t>			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(ДУС)</a:t>
            </a:r>
          </a:p>
          <a:p>
            <a:r>
              <a:rPr lang="ru-RU" dirty="0" smtClean="0"/>
              <a:t>3 измерителя удельной силы</a:t>
            </a:r>
          </a:p>
          <a:p>
            <a:pPr marL="0" indent="0" algn="r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(акселерометры)</a:t>
            </a:r>
          </a:p>
          <a:p>
            <a:r>
              <a:rPr lang="ru-RU" dirty="0" smtClean="0"/>
              <a:t>Корпус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(имеет нежёсткие элементы)</a:t>
            </a:r>
          </a:p>
          <a:p>
            <a:r>
              <a:rPr lang="ru-RU" dirty="0" smtClean="0"/>
              <a:t>Вычислитель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(интегрирование уравнений движения)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257" y="1114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227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Погрешности инерциальных датчиков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262159"/>
            <a:ext cx="4912787" cy="4609408"/>
          </a:xfrm>
          <a:effectLst/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5418243" y="1268117"/>
            <a:ext cx="6449905" cy="4598707"/>
          </a:xfrm>
        </p:spPr>
        <p:txBody>
          <a:bodyPr anchor="ctr"/>
          <a:lstStyle/>
          <a:p>
            <a:r>
              <a:rPr lang="ru-RU" dirty="0" smtClean="0"/>
              <a:t>Нулевые сигналы</a:t>
            </a:r>
          </a:p>
          <a:p>
            <a:pPr marL="0" indent="0" algn="r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i="1" baseline="-25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1,2,3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/>
              <a:t>Масштабные коэффициенты</a:t>
            </a:r>
          </a:p>
          <a:p>
            <a:pPr marL="0" indent="0" algn="r">
              <a:buNone/>
            </a:pPr>
            <a:r>
              <a:rPr lang="ru-RU" dirty="0" smtClean="0"/>
              <a:t>		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1,2,3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Перекосы осей чувствительности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i="1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/>
              <a:t>Случайные шумы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b="1" i="1" baseline="-25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1,2,3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957" y="1115790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58800" y="5797945"/>
            <a:ext cx="4114800" cy="243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5187951" y="1561531"/>
            <a:ext cx="184150" cy="3135679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Левая фигурная скобка 27"/>
          <p:cNvSpPr/>
          <p:nvPr/>
        </p:nvSpPr>
        <p:spPr>
          <a:xfrm rot="5400000" flipV="1">
            <a:off x="1839294" y="1636093"/>
            <a:ext cx="220316" cy="698503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Левая фигурная скобка 28"/>
          <p:cNvSpPr/>
          <p:nvPr/>
        </p:nvSpPr>
        <p:spPr>
          <a:xfrm rot="5400000" flipV="1">
            <a:off x="2924429" y="1629026"/>
            <a:ext cx="233837" cy="699116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Левая фигурная скобка 29"/>
          <p:cNvSpPr/>
          <p:nvPr/>
        </p:nvSpPr>
        <p:spPr>
          <a:xfrm rot="5400000" flipV="1">
            <a:off x="7794880" y="1621855"/>
            <a:ext cx="233837" cy="699116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Левая фигурная скобка 26"/>
          <p:cNvSpPr/>
          <p:nvPr/>
        </p:nvSpPr>
        <p:spPr>
          <a:xfrm rot="5400000" flipV="1">
            <a:off x="654712" y="1588162"/>
            <a:ext cx="220316" cy="794365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Левая фигурная скобка 25"/>
          <p:cNvSpPr/>
          <p:nvPr/>
        </p:nvSpPr>
        <p:spPr>
          <a:xfrm rot="5400000" flipV="1">
            <a:off x="7627076" y="3918681"/>
            <a:ext cx="213007" cy="877739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Левая фигурная скобка 24"/>
          <p:cNvSpPr/>
          <p:nvPr/>
        </p:nvSpPr>
        <p:spPr>
          <a:xfrm rot="5400000" flipV="1">
            <a:off x="611995" y="4046687"/>
            <a:ext cx="220314" cy="625488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Левая фигурная скобка 14"/>
          <p:cNvSpPr/>
          <p:nvPr/>
        </p:nvSpPr>
        <p:spPr>
          <a:xfrm rot="5400000" flipV="1">
            <a:off x="1669657" y="4041155"/>
            <a:ext cx="220314" cy="625488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Левая фигурная скобка 12"/>
          <p:cNvSpPr/>
          <p:nvPr/>
        </p:nvSpPr>
        <p:spPr>
          <a:xfrm rot="5400000" flipV="1">
            <a:off x="4903245" y="3137945"/>
            <a:ext cx="220313" cy="2431904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Левая фигурная скобка 11"/>
          <p:cNvSpPr/>
          <p:nvPr/>
        </p:nvSpPr>
        <p:spPr>
          <a:xfrm rot="5400000" flipV="1">
            <a:off x="4979445" y="629692"/>
            <a:ext cx="233012" cy="2698605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Левая фигурная скобка 13"/>
          <p:cNvSpPr/>
          <p:nvPr/>
        </p:nvSpPr>
        <p:spPr>
          <a:xfrm rot="5400000" flipV="1">
            <a:off x="2840238" y="3915304"/>
            <a:ext cx="209529" cy="891801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112250" y="1263848"/>
            <a:ext cx="2755899" cy="4617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227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Модель погрешностей и её калибровка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234" y="1270001"/>
                <a:ext cx="8662323" cy="4596824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+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            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+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7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+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+             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+ 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7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234" y="1270001"/>
                <a:ext cx="8662323" cy="4596824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227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Недостатки статической калибровки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235" y="1276350"/>
            <a:ext cx="11544914" cy="4604145"/>
          </a:xfrm>
        </p:spPr>
        <p:txBody>
          <a:bodyPr/>
          <a:lstStyle/>
          <a:p>
            <a:r>
              <a:rPr lang="ru-RU" dirty="0" err="1" smtClean="0"/>
              <a:t>Поэтапность</a:t>
            </a:r>
            <a:r>
              <a:rPr lang="ru-RU" dirty="0" smtClean="0"/>
              <a:t>, определённый план экспериментов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(могут быть особые требования к стендам)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/>
              <a:t>Отдельные методики для различных параметров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(технологические трудности при переносе методики)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/>
              <a:t>Режим </a:t>
            </a:r>
            <a:r>
              <a:rPr lang="ru-RU" dirty="0" smtClean="0"/>
              <a:t>движения не соответствует режимам движения в эксплуатации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(возможно, проявляются не все погрешности)</a:t>
            </a:r>
            <a:endParaRPr lang="ru-RU" dirty="0" smtClean="0"/>
          </a:p>
          <a:p>
            <a:r>
              <a:rPr lang="ru-RU" dirty="0"/>
              <a:t>Трудность расширения модели </a:t>
            </a:r>
            <a:r>
              <a:rPr lang="ru-RU" dirty="0" smtClean="0"/>
              <a:t>погрешностей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(дополнительные этапы эксперимента, отдельная их обработка)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234" y="1270001"/>
                <a:ext cx="9773266" cy="4596824"/>
              </a:xfrm>
            </p:spPr>
            <p:txBody>
              <a:bodyPr anchor="ctr"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dirty="0" smtClean="0"/>
                  <a:t>Вращение, в котором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проявляются и разделяются </a:t>
                </a:r>
              </a:p>
              <a:p>
                <a:pPr marL="0" indent="2667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dirty="0" smtClean="0"/>
                  <a:t>все составляющие модели погрешностей</a:t>
                </a:r>
                <a:endParaRPr lang="en-US" dirty="0" smtClean="0"/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Н.Б. Вавилова, Н.А. </a:t>
                </a:r>
                <a:r>
                  <a:rPr lang="ru-RU" sz="1400" i="1" dirty="0">
                    <a:solidFill>
                      <a:schemeClr val="bg1">
                        <a:lumMod val="50000"/>
                      </a:schemeClr>
                    </a:solidFill>
                  </a:rPr>
                  <a:t>Парусников, И.Ю. </a:t>
                </a:r>
                <a:r>
                  <a:rPr lang="ru-RU" sz="1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Сазонов</a:t>
                </a:r>
                <a:endParaRPr lang="en-US" sz="1400" i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Калибровка </a:t>
                </a:r>
                <a:r>
                  <a:rPr lang="ru-RU" sz="1400" dirty="0">
                    <a:solidFill>
                      <a:schemeClr val="bg1">
                        <a:lumMod val="50000"/>
                      </a:schemeClr>
                    </a:solidFill>
                  </a:rPr>
                  <a:t>бескарданных инерциальных навигационных систем при помощи грубых одностепенных </a:t>
                </a:r>
                <a:r>
                  <a:rPr lang="ru-RU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стендов</a:t>
                </a: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Современные </a:t>
                </a:r>
                <a:r>
                  <a:rPr lang="ru-RU" sz="1400" dirty="0">
                    <a:solidFill>
                      <a:schemeClr val="bg1">
                        <a:lumMod val="50000"/>
                      </a:schemeClr>
                    </a:solidFill>
                  </a:rPr>
                  <a:t>проблемы математики и механики, Том I. – М.: МГУ, 2009. – С. 212-222</a:t>
                </a:r>
                <a:endParaRPr lang="ru-RU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dirty="0" smtClean="0"/>
                  <a:t>Линейная динамическая система с измерениями: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700" dirty="0" smtClean="0"/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Γ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mr>
                    </m:m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7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ru-RU" u="sng" dirty="0" smtClean="0"/>
                  <a:t>Единый алгоритм оценивания</a:t>
                </a:r>
                <a:r>
                  <a:rPr lang="ru-RU" dirty="0" smtClean="0"/>
                  <a:t> – фильтр Калмана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234" y="1270001"/>
                <a:ext cx="9773266" cy="4596824"/>
              </a:xfrm>
              <a:blipFill rotWithShape="0">
                <a:blip r:embed="rId2"/>
                <a:stretch>
                  <a:fillRect l="-1123" t="-133" r="-187" b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445488" y="3896414"/>
            <a:ext cx="17380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1"/>
                </a:solidFill>
              </a:rPr>
              <a:t>24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5039695" y="2112341"/>
            <a:ext cx="233014" cy="3530603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227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Динамическая калибровка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096500" y="1285191"/>
            <a:ext cx="1771649" cy="4596237"/>
          </a:xfrm>
          <a:prstGeom prst="rect">
            <a:avLst/>
          </a:prstGeom>
        </p:spPr>
      </p:pic>
      <p:sp>
        <p:nvSpPr>
          <p:cNvPr id="17" name="Стрелка влево 16"/>
          <p:cNvSpPr/>
          <p:nvPr/>
        </p:nvSpPr>
        <p:spPr>
          <a:xfrm rot="20812626">
            <a:off x="7531101" y="3333140"/>
            <a:ext cx="1549400" cy="255443"/>
          </a:xfrm>
          <a:prstGeom prst="leftArrow">
            <a:avLst>
              <a:gd name="adj1" fmla="val 50000"/>
              <a:gd name="adj2" fmla="val 1462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227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Варианты калибровки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233" y="1270001"/>
            <a:ext cx="11544915" cy="4596824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u="sng" dirty="0" smtClean="0">
                <a:solidFill>
                  <a:schemeClr val="bg1">
                    <a:lumMod val="50000"/>
                  </a:schemeClr>
                </a:solidFill>
              </a:rPr>
              <a:t>Отработаны на практике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варианты расширения модели: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динамические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дрейфы ДУС (MEMS, ТВГ, ДНГ) +9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БИНС с 6 акселерометрами (резервирование,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двухдиапазонность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) +12</a:t>
            </a: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температурные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зависимости нулевых сигналов и масштабных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коэффициентов +12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рассинхронизация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показаний акселерометров и ДУС +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отнесения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чувствительных масс акселерометров от оси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вращения +3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1301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привлечение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измерений датчиков углов поворота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стенда: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динамические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перекосы ДУС (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виброподвесы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КЛГ)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 БЧЭ (амортизаторы) +12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marL="358775" lvl="1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юстировочные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углы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сведения приборной и стендовой систем координат +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u="sng" dirty="0" smtClean="0">
                <a:solidFill>
                  <a:schemeClr val="bg1">
                    <a:lumMod val="50000"/>
                  </a:schemeClr>
                </a:solidFill>
              </a:rPr>
              <a:t>В процессе исследования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361950" lvl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температурные зависимости перекосов осей чувствительности</a:t>
            </a:r>
          </a:p>
          <a:p>
            <a:pPr marL="361950" lvl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зависимости от производной температуры (температурный гистерезис)</a:t>
            </a:r>
          </a:p>
          <a:p>
            <a:pPr marL="361950" lvl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рассинхронизация каналов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ДУС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  <p:sp>
        <p:nvSpPr>
          <p:cNvPr id="14" name="Левая фигурная скобка 13"/>
          <p:cNvSpPr/>
          <p:nvPr/>
        </p:nvSpPr>
        <p:spPr>
          <a:xfrm flipH="1">
            <a:off x="11520799" y="1435948"/>
            <a:ext cx="163197" cy="2858345"/>
          </a:xfrm>
          <a:prstGeom prst="leftBrace">
            <a:avLst>
              <a:gd name="adj1" fmla="val 3888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180308" y="2786387"/>
            <a:ext cx="14224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2400" b="1" smtClean="0">
                <a:solidFill>
                  <a:schemeClr val="accent1"/>
                </a:solidFill>
              </a:rPr>
              <a:t>до </a:t>
            </a:r>
            <a:r>
              <a:rPr lang="ru-RU" sz="2400" b="1" smtClean="0">
                <a:solidFill>
                  <a:schemeClr val="accent1"/>
                </a:solidFill>
              </a:rPr>
              <a:t>+52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430107" y="1444289"/>
            <a:ext cx="4395207" cy="3551445"/>
          </a:xfrm>
          <a:prstGeom prst="rect">
            <a:avLst/>
          </a:prstGeom>
          <a:solidFill>
            <a:srgbClr val="FFFF00">
              <a:alpha val="49804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1403349" y="2226061"/>
            <a:ext cx="9405135" cy="1736339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Группа 20"/>
          <p:cNvGrpSpPr/>
          <p:nvPr/>
        </p:nvGrpSpPr>
        <p:grpSpPr>
          <a:xfrm>
            <a:off x="327642" y="1079624"/>
            <a:ext cx="11206995" cy="4290000"/>
            <a:chOff x="327642" y="1079623"/>
            <a:chExt cx="11219116" cy="4588415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>
              <a:off x="5635602" y="1079623"/>
              <a:ext cx="0" cy="38120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327642" y="3252413"/>
              <a:ext cx="9428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1513237" y="1580109"/>
              <a:ext cx="8242481" cy="3311608"/>
              <a:chOff x="1414135" y="1575895"/>
              <a:chExt cx="7553507" cy="328372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414135" y="1575895"/>
                <a:ext cx="722185" cy="594287"/>
              </a:xfrm>
              <a:prstGeom prst="rect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34</a:t>
                </a:r>
                <a:endParaRPr lang="en-US" dirty="0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2279638" y="1575895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37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3309604" y="1575895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40</a:t>
                </a:r>
                <a:endParaRPr lang="en-US" dirty="0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175107" y="1575895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1414135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37</a:t>
                </a:r>
                <a:endParaRPr lang="en-US" dirty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2279638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3309604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43</a:t>
                </a:r>
                <a:endParaRPr lang="en-US" dirty="0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4175107" y="239975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1414135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49</a:t>
                </a:r>
                <a:endParaRPr lang="en-US" dirty="0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2279638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3309604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55</a:t>
                </a:r>
                <a:endParaRPr lang="en-US" dirty="0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4175107" y="3434081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1414135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46</a:t>
                </a:r>
                <a:endParaRPr lang="en-US" dirty="0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2279638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49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309604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52</a:t>
                </a:r>
                <a:endParaRPr lang="en-US" dirty="0"/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4175107" y="4257937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/>
            </p:nvSpPr>
            <p:spPr>
              <a:xfrm>
                <a:off x="5484485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53</a:t>
                </a:r>
                <a:endParaRPr lang="en-US" dirty="0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6349988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7379954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47</a:t>
                </a:r>
                <a:endParaRPr lang="en-US" dirty="0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8245457" y="1583294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5484485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59</a:t>
                </a:r>
                <a:endParaRPr lang="en-US" dirty="0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6349988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7379954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53</a:t>
                </a:r>
                <a:endParaRPr lang="en-US" dirty="0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8245457" y="240715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56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5484485" y="344148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77</a:t>
                </a:r>
                <a:endParaRPr lang="en-US" dirty="0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349988" y="3441480"/>
                <a:ext cx="722185" cy="59428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86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7379954" y="344148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71</a:t>
                </a:r>
                <a:endParaRPr lang="en-US" dirty="0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8245457" y="3441480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74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484485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71</a:t>
                </a:r>
                <a:endParaRPr lang="en-US" dirty="0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6349988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80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7379954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65</a:t>
                </a:r>
                <a:endParaRPr lang="en-US" dirty="0"/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8245457" y="4265336"/>
                <a:ext cx="722185" cy="59428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68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391745" y="2290691"/>
              <a:ext cx="9435005" cy="1887894"/>
              <a:chOff x="1302799" y="2280495"/>
              <a:chExt cx="8646350" cy="1872000"/>
            </a:xfrm>
          </p:grpSpPr>
          <p:cxnSp>
            <p:nvCxnSpPr>
              <p:cNvPr id="134" name="Прямая соединительная линия 133"/>
              <p:cNvCxnSpPr/>
              <p:nvPr/>
            </p:nvCxnSpPr>
            <p:spPr>
              <a:xfrm flipV="1">
                <a:off x="1309149" y="2284966"/>
                <a:ext cx="86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flipV="1">
                <a:off x="1302799" y="4139166"/>
                <a:ext cx="86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1302799" y="2280495"/>
                <a:ext cx="0" cy="187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9942799" y="2280495"/>
                <a:ext cx="0" cy="187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3"/>
            <p:cNvGrpSpPr/>
            <p:nvPr/>
          </p:nvGrpSpPr>
          <p:grpSpPr>
            <a:xfrm>
              <a:off x="3418258" y="1459048"/>
              <a:ext cx="4439052" cy="3812094"/>
              <a:chOff x="3159919" y="1455854"/>
              <a:chExt cx="4068000" cy="3780000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3163888" y="1455854"/>
                <a:ext cx="0" cy="378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7217569" y="1455854"/>
                <a:ext cx="0" cy="378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flipV="1">
                <a:off x="3159919" y="1455854"/>
                <a:ext cx="40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 flipV="1">
                <a:off x="3159919" y="5235854"/>
                <a:ext cx="4068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1391745" y="4948038"/>
              <a:ext cx="8473857" cy="720000"/>
              <a:chOff x="1391745" y="4948038"/>
              <a:chExt cx="8473857" cy="720000"/>
            </a:xfrm>
          </p:grpSpPr>
          <p:cxnSp>
            <p:nvCxnSpPr>
              <p:cNvPr id="144" name="Прямая соединительная линия 143"/>
              <p:cNvCxnSpPr/>
              <p:nvPr/>
            </p:nvCxnSpPr>
            <p:spPr>
              <a:xfrm flipV="1">
                <a:off x="1405602" y="5668038"/>
                <a:ext cx="84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>
                <a:off x="9865602" y="5056038"/>
                <a:ext cx="0" cy="612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1391745" y="494803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9914637" y="1455853"/>
              <a:ext cx="1632121" cy="3600185"/>
              <a:chOff x="9914637" y="1455853"/>
              <a:chExt cx="1632121" cy="3600185"/>
            </a:xfrm>
          </p:grpSpPr>
          <p:cxnSp>
            <p:nvCxnSpPr>
              <p:cNvPr id="148" name="Прямая соединительная линия 147"/>
              <p:cNvCxnSpPr/>
              <p:nvPr/>
            </p:nvCxnSpPr>
            <p:spPr>
              <a:xfrm>
                <a:off x="11546758" y="1456038"/>
                <a:ext cx="0" cy="3600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V="1">
                <a:off x="10106758" y="5044288"/>
                <a:ext cx="144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flipV="1">
                <a:off x="9914637" y="1455853"/>
                <a:ext cx="16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1227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Варианты калибровки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824"/>
            <a:ext cx="1117600" cy="991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26750" y="5906005"/>
            <a:ext cx="1390650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Владивосток, 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Русский, ДВФУ</a:t>
            </a:r>
          </a:p>
          <a:p>
            <a:endParaRPr lang="ru-RU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2-6 апреля 2018 г.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42" y="5906006"/>
            <a:ext cx="11544915" cy="545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СТЕНДОВАЯ КАЛИБРОВКА </a:t>
            </a:r>
            <a:endParaRPr lang="en-US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БЕСКАРДАННЫХ ИНЕРЦИАЛЬНЫХ НАВИГАЦИОННЫХ СИСТЕМ В СБОРЕ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3235" y="6476178"/>
            <a:ext cx="11544914" cy="368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 Козлов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Н.А. Парусников, Н.Б. Вавилова, И.Е. Тарыгин, А.А. Голован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лаборатория управления и навигации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880495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r="49190" b="26173"/>
          <a:stretch/>
        </p:blipFill>
        <p:spPr>
          <a:xfrm>
            <a:off x="0" y="-1"/>
            <a:ext cx="971550" cy="933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lum bright="40000" contrast="-40000"/>
          </a:blip>
          <a:srcRect l="50737" t="19044" r="1767" b="26173"/>
          <a:stretch/>
        </p:blipFill>
        <p:spPr>
          <a:xfrm>
            <a:off x="10826750" y="0"/>
            <a:ext cx="1365250" cy="1041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70165" y="1960001"/>
            <a:ext cx="156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</a:t>
            </a:r>
            <a:r>
              <a:rPr lang="ru-RU" sz="1400" b="1" dirty="0" smtClean="0"/>
              <a:t>ез оценки температурных коэффициентов</a:t>
            </a:r>
            <a:endParaRPr lang="en-US" sz="1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954854" y="1074957"/>
            <a:ext cx="380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  <a:r>
              <a:rPr lang="ru-RU" b="1" dirty="0" smtClean="0"/>
              <a:t> акселерометров</a:t>
            </a:r>
            <a:endParaRPr lang="en-US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513237" y="1086522"/>
            <a:ext cx="380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акселерометра</a:t>
            </a:r>
            <a:endParaRPr lang="en-US" b="1" dirty="0"/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89081" y="3504626"/>
            <a:ext cx="1525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 оценкой температурных коэффициентов</a:t>
            </a:r>
            <a:endParaRPr lang="en-US" sz="1400" b="1" dirty="0"/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9468508" y="2718867"/>
            <a:ext cx="1752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 оценкой </a:t>
            </a:r>
            <a:r>
              <a:rPr lang="ru-RU" sz="1400" dirty="0" smtClean="0"/>
              <a:t>отнесений </a:t>
            </a:r>
          </a:p>
          <a:p>
            <a:pPr algn="ctr"/>
            <a:r>
              <a:rPr lang="ru-RU" sz="1400" dirty="0" smtClean="0"/>
              <a:t>от центра вращения</a:t>
            </a:r>
            <a:endParaRPr lang="en-US" sz="1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3430107" y="4657180"/>
            <a:ext cx="441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 оценкой динамических перекосов</a:t>
            </a:r>
            <a:endParaRPr lang="en-US" sz="14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390595" y="5024782"/>
            <a:ext cx="8450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 оценки динамических перекосов</a:t>
            </a:r>
            <a:endParaRPr lang="en-US" sz="1400" dirty="0"/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9571175" y="2853753"/>
            <a:ext cx="334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без оценки </a:t>
            </a:r>
            <a:r>
              <a:rPr lang="ru-RU" sz="1400" dirty="0" smtClean="0"/>
              <a:t>отнесений </a:t>
            </a:r>
          </a:p>
          <a:p>
            <a:pPr algn="ctr"/>
            <a:r>
              <a:rPr lang="ru-RU" sz="1400" dirty="0" smtClean="0"/>
              <a:t>от центра вращения</a:t>
            </a:r>
            <a:endParaRPr lang="en-US" sz="14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1511956" y="5512882"/>
            <a:ext cx="787206" cy="217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2299163" y="5469218"/>
            <a:ext cx="333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 использования измерений от стенда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948774" y="5513576"/>
            <a:ext cx="787206" cy="2179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6735981" y="5469912"/>
            <a:ext cx="333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использованием измерений от стенда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888</Words>
  <Application>Microsoft Office PowerPoint</Application>
  <PresentationFormat>Широкоэкранный</PresentationFormat>
  <Paragraphs>204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ДИНАМИЧЕСКАЯ СТЕНДОВАЯ КАЛИБРОВКА БЕСКАРДАННЫХ ИНЕРЦИАЛЬНЫХ НАВИГАЦИОННЫХ СИСТЕМ В СБОРЕ</vt:lpstr>
      <vt:lpstr>Кооперация и внедрение</vt:lpstr>
      <vt:lpstr>Инерциальный измерительный блок</vt:lpstr>
      <vt:lpstr>Погрешности инерциальных датчиков</vt:lpstr>
      <vt:lpstr>Модель погрешностей и её калибровка</vt:lpstr>
      <vt:lpstr>Недостатки статической калибровки</vt:lpstr>
      <vt:lpstr>Динамическая калибровка</vt:lpstr>
      <vt:lpstr>Варианты калибровки</vt:lpstr>
      <vt:lpstr>Варианты калибровки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</dc:creator>
  <cp:lastModifiedBy>AK</cp:lastModifiedBy>
  <cp:revision>99</cp:revision>
  <dcterms:created xsi:type="dcterms:W3CDTF">2018-04-01T08:27:34Z</dcterms:created>
  <dcterms:modified xsi:type="dcterms:W3CDTF">2018-04-04T16:46:57Z</dcterms:modified>
</cp:coreProperties>
</file>