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</p:sldIdLst>
  <p:sldSz cx="9144000" cy="6858000" type="screen4x3"/>
  <p:notesSz cx="6708775" cy="98361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8DA2F-7D19-4D74-8E35-1047CB285FEF}" type="datetimeFigureOut">
              <a:rPr lang="ru-RU"/>
              <a:pPr>
                <a:defRPr/>
              </a:pPr>
              <a:t>19.10.2015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C8DC4-515D-4046-B493-76F215505E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9BA47-8362-435A-92B4-F6A40B7EA994}" type="datetimeFigureOut">
              <a:rPr lang="ru-RU"/>
              <a:pPr>
                <a:defRPr/>
              </a:pPr>
              <a:t>19.10.2015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14B88-68CA-4150-BFF5-26819FF8D5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34FF2-D29D-4A13-A7F0-D1DA0FA252E9}" type="datetimeFigureOut">
              <a:rPr lang="ru-RU"/>
              <a:pPr>
                <a:defRPr/>
              </a:pPr>
              <a:t>19.10.2015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C8051-B089-4509-8899-0113F2ACCE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25880-517E-4D8A-8264-556CAD8CD3B1}" type="datetimeFigureOut">
              <a:rPr lang="ru-RU"/>
              <a:pPr>
                <a:defRPr/>
              </a:pPr>
              <a:t>19.10.2015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179C4-3FE3-48D4-8A70-92237F30A1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3EEC3-00A6-4AF8-A7D9-1D62B2861F79}" type="datetimeFigureOut">
              <a:rPr lang="ru-RU"/>
              <a:pPr>
                <a:defRPr/>
              </a:pPr>
              <a:t>19.10.2015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AF682-96E4-46D9-87BC-A17D9BFCCF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5C661-D7CF-44AD-B4CA-01871ADE945B}" type="datetimeFigureOut">
              <a:rPr lang="ru-RU"/>
              <a:pPr>
                <a:defRPr/>
              </a:pPr>
              <a:t>19.10.2015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8E186-0E0C-4617-B346-63DAF11755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D78E9-8C72-49BA-888A-B041B433D3CA}" type="datetimeFigureOut">
              <a:rPr lang="ru-RU"/>
              <a:pPr>
                <a:defRPr/>
              </a:pPr>
              <a:t>19.10.2015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098B5-0BEE-426B-A0B2-C1B581D75E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681FC-5462-4361-B6C9-18CC3512A5A5}" type="datetimeFigureOut">
              <a:rPr lang="ru-RU"/>
              <a:pPr>
                <a:defRPr/>
              </a:pPr>
              <a:t>19.10.2015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73210-CD31-4C99-95CB-7408FD3E25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B6F60-C321-4EF3-9B4F-A2BA613409F7}" type="datetimeFigureOut">
              <a:rPr lang="ru-RU"/>
              <a:pPr>
                <a:defRPr/>
              </a:pPr>
              <a:t>19.10.2015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A32C2-94AB-42EB-BD45-03476BFAAF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AB70A-8426-4ECD-9B78-F6238633CE13}" type="datetimeFigureOut">
              <a:rPr lang="ru-RU"/>
              <a:pPr>
                <a:defRPr/>
              </a:pPr>
              <a:t>19.10.2015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E46F9-FFFE-4C1C-89B3-F9D40B74C9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3F587-6E49-468F-A645-0CEBBCE1F686}" type="datetimeFigureOut">
              <a:rPr lang="ru-RU"/>
              <a:pPr>
                <a:defRPr/>
              </a:pPr>
              <a:t>19.10.2015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EBA11-4807-4F57-9640-FE87180142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BFCCEB-9896-4682-9F76-E0F9EAD72AE6}" type="datetimeFigureOut">
              <a:rPr lang="ru-RU"/>
              <a:pPr>
                <a:defRPr/>
              </a:pPr>
              <a:t>19.10.2015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0AD27-C0DF-4A12-AA16-C8DAD29AB3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4" descr="фон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lnSpc>
                <a:spcPct val="114000"/>
              </a:lnSpc>
            </a:pPr>
            <a:r>
              <a:rPr lang="ru-RU" sz="2400" b="1" smtClean="0">
                <a:solidFill>
                  <a:srgbClr val="A44AA6"/>
                </a:solidFill>
                <a:latin typeface="Times New Roman" pitchFamily="18" charset="0"/>
                <a:cs typeface="Arial" charset="0"/>
              </a:rPr>
              <a:t>Применение правил недостаточной капитализации </a:t>
            </a:r>
            <a:br>
              <a:rPr lang="ru-RU" sz="2400" b="1" smtClean="0">
                <a:solidFill>
                  <a:srgbClr val="A44AA6"/>
                </a:solidFill>
                <a:latin typeface="Times New Roman" pitchFamily="18" charset="0"/>
                <a:cs typeface="Arial" charset="0"/>
              </a:rPr>
            </a:br>
            <a:r>
              <a:rPr lang="ru-RU" sz="2400" b="1" smtClean="0">
                <a:solidFill>
                  <a:srgbClr val="A44AA6"/>
                </a:solidFill>
                <a:latin typeface="Times New Roman" pitchFamily="18" charset="0"/>
                <a:cs typeface="Arial" charset="0"/>
              </a:rPr>
              <a:t>в свете принципа недискриминации, закрепленного в  международных налоговых соглашениях</a:t>
            </a:r>
            <a:r>
              <a:rPr lang="en-US" sz="2400" b="1" smtClean="0">
                <a:solidFill>
                  <a:srgbClr val="A44AA6"/>
                </a:solidFill>
                <a:latin typeface="Times New Roman" pitchFamily="18" charset="0"/>
                <a:cs typeface="Arial" charset="0"/>
              </a:rPr>
              <a:t> </a:t>
            </a:r>
            <a:br>
              <a:rPr lang="en-US" sz="2400" b="1" smtClean="0">
                <a:solidFill>
                  <a:srgbClr val="A44AA6"/>
                </a:solidFill>
                <a:latin typeface="Times New Roman" pitchFamily="18" charset="0"/>
                <a:cs typeface="Arial" charset="0"/>
              </a:rPr>
            </a:br>
            <a:r>
              <a:rPr lang="en-US" sz="1600" smtClean="0">
                <a:solidFill>
                  <a:srgbClr val="A44AA6"/>
                </a:solidFill>
                <a:latin typeface="Times New Roman" pitchFamily="18" charset="0"/>
                <a:cs typeface="Arial" charset="0"/>
              </a:rPr>
              <a:t>(</a:t>
            </a:r>
            <a:r>
              <a:rPr lang="ru-RU" sz="1600" smtClean="0">
                <a:solidFill>
                  <a:srgbClr val="A44AA6"/>
                </a:solidFill>
                <a:latin typeface="Times New Roman" pitchFamily="18" charset="0"/>
                <a:cs typeface="Arial" charset="0"/>
              </a:rPr>
              <a:t>на примере судебного дела «Угольная компания «Северный Кузбасс»)</a:t>
            </a:r>
            <a:endParaRPr lang="ru-RU" sz="1600" b="1" smtClean="0">
              <a:solidFill>
                <a:srgbClr val="3C3C3C"/>
              </a:solidFill>
              <a:latin typeface="Arial" charset="0"/>
              <a:ea typeface="Tahoma" pitchFamily="34" charset="0"/>
              <a:cs typeface="Arial" charset="0"/>
            </a:endParaRPr>
          </a:p>
        </p:txBody>
      </p:sp>
      <p:sp>
        <p:nvSpPr>
          <p:cNvPr id="205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57488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</a:pPr>
            <a:endParaRPr lang="ru-RU" sz="1400" b="1" smtClean="0">
              <a:solidFill>
                <a:srgbClr val="3C3C3C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marL="342900" indent="-342900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3C3C3C"/>
                </a:solidFill>
                <a:latin typeface="Arial" charset="0"/>
                <a:ea typeface="Tahoma" pitchFamily="34" charset="0"/>
                <a:cs typeface="Arial" charset="0"/>
              </a:rPr>
              <a:t>Ивлиева Марина</a:t>
            </a:r>
          </a:p>
          <a:p>
            <a:pPr marL="342900" indent="-342900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3C3C3C"/>
                </a:solidFill>
                <a:latin typeface="Arial" charset="0"/>
                <a:ea typeface="Tahoma" pitchFamily="34" charset="0"/>
                <a:cs typeface="Arial" charset="0"/>
              </a:rPr>
              <a:t>зав.кафедрой финансового права</a:t>
            </a:r>
          </a:p>
          <a:p>
            <a:pPr marL="342900" indent="-342900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3C3C3C"/>
                </a:solidFill>
                <a:latin typeface="Arial" charset="0"/>
                <a:ea typeface="Tahoma" pitchFamily="34" charset="0"/>
                <a:cs typeface="Arial" charset="0"/>
              </a:rPr>
              <a:t>Юридического факультета МГУ им.</a:t>
            </a:r>
          </a:p>
          <a:p>
            <a:pPr marL="342900" indent="-342900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3C3C3C"/>
                </a:solidFill>
                <a:latin typeface="Arial" charset="0"/>
                <a:ea typeface="Tahoma" pitchFamily="34" charset="0"/>
                <a:cs typeface="Arial" charset="0"/>
              </a:rPr>
              <a:t>М.В.Ломоносова</a:t>
            </a:r>
          </a:p>
          <a:p>
            <a:pPr marL="342900" indent="-342900" eaLnBrk="1" hangingPunct="1">
              <a:lnSpc>
                <a:spcPct val="80000"/>
              </a:lnSpc>
            </a:pPr>
            <a:endParaRPr lang="ru-RU" sz="1400" b="1" smtClean="0">
              <a:solidFill>
                <a:srgbClr val="3C3C3C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marL="342900" indent="-342900">
              <a:lnSpc>
                <a:spcPct val="80000"/>
              </a:lnSpc>
            </a:pPr>
            <a:r>
              <a:rPr lang="ru-RU" sz="1400" b="1" smtClean="0">
                <a:solidFill>
                  <a:srgbClr val="404040"/>
                </a:solidFill>
                <a:latin typeface="Arial" charset="0"/>
                <a:ea typeface="Tahoma" pitchFamily="34" charset="0"/>
                <a:cs typeface="Arial" charset="0"/>
              </a:rPr>
              <a:t>Шестая Сессия </a:t>
            </a:r>
          </a:p>
          <a:p>
            <a:pPr marL="342900" indent="-342900">
              <a:lnSpc>
                <a:spcPct val="80000"/>
              </a:lnSpc>
            </a:pPr>
            <a:r>
              <a:rPr lang="ru-RU" sz="1400" b="1" smtClean="0">
                <a:solidFill>
                  <a:srgbClr val="404040"/>
                </a:solidFill>
                <a:latin typeface="Arial" charset="0"/>
                <a:ea typeface="Tahoma" pitchFamily="34" charset="0"/>
                <a:cs typeface="Arial" charset="0"/>
              </a:rPr>
              <a:t>Европейско-Азиатского правового конгресса </a:t>
            </a:r>
          </a:p>
          <a:p>
            <a:pPr marL="342900" indent="-342900">
              <a:lnSpc>
                <a:spcPct val="80000"/>
              </a:lnSpc>
            </a:pPr>
            <a:r>
              <a:rPr lang="ru-RU" sz="1400" b="1" smtClean="0">
                <a:solidFill>
                  <a:srgbClr val="404040"/>
                </a:solidFill>
                <a:latin typeface="Arial" charset="0"/>
                <a:ea typeface="Tahoma" pitchFamily="34" charset="0"/>
                <a:cs typeface="Arial" charset="0"/>
              </a:rPr>
              <a:t>7 - 9 июня 2012 года</a:t>
            </a:r>
          </a:p>
          <a:p>
            <a:pPr marL="342900" indent="-342900" eaLnBrk="1" hangingPunct="1">
              <a:lnSpc>
                <a:spcPct val="80000"/>
              </a:lnSpc>
            </a:pPr>
            <a:endParaRPr lang="ru-RU" sz="1400" b="1" smtClean="0">
              <a:solidFill>
                <a:srgbClr val="FF0000"/>
              </a:solidFill>
              <a:latin typeface="Arial" charset="0"/>
              <a:ea typeface="Tahoma" pitchFamily="34" charset="0"/>
              <a:cs typeface="Arial" charset="0"/>
            </a:endParaRPr>
          </a:p>
          <a:p>
            <a:pPr marL="342900" indent="-342900" eaLnBrk="1" hangingPunct="1">
              <a:lnSpc>
                <a:spcPct val="80000"/>
              </a:lnSpc>
            </a:pPr>
            <a:r>
              <a:rPr lang="ru-RU" sz="1400" b="1" smtClean="0">
                <a:solidFill>
                  <a:srgbClr val="3C3C3C"/>
                </a:solidFill>
                <a:latin typeface="Arial" charset="0"/>
                <a:ea typeface="Tahoma" pitchFamily="34" charset="0"/>
                <a:cs typeface="Arial" charset="0"/>
              </a:rPr>
              <a:t>г. Екатеринбург</a:t>
            </a:r>
          </a:p>
          <a:p>
            <a:pPr marL="342900" indent="-342900" eaLnBrk="1" hangingPunct="1">
              <a:lnSpc>
                <a:spcPct val="80000"/>
              </a:lnSpc>
            </a:pPr>
            <a:r>
              <a:rPr lang="en-US" sz="1400" b="1" smtClean="0">
                <a:solidFill>
                  <a:srgbClr val="FF0000"/>
                </a:solidFill>
                <a:latin typeface="Arial" charset="0"/>
                <a:ea typeface="Tahoma" pitchFamily="34" charset="0"/>
                <a:cs typeface="Arial" charset="0"/>
              </a:rPr>
              <a:t> </a:t>
            </a:r>
            <a:endParaRPr lang="ru-RU" sz="1400" b="1" smtClean="0">
              <a:solidFill>
                <a:srgbClr val="FF0000"/>
              </a:solidFill>
              <a:latin typeface="Arial" charset="0"/>
              <a:ea typeface="Tahoma" pitchFamily="34" charset="0"/>
              <a:cs typeface="Arial" charset="0"/>
            </a:endParaRPr>
          </a:p>
        </p:txBody>
      </p:sp>
      <p:pic>
        <p:nvPicPr>
          <p:cNvPr id="2053" name="Рисунок 6" descr="LOGO__~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0" y="214313"/>
            <a:ext cx="11049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4" descr="Нижний рисунок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6140450"/>
            <a:ext cx="7929563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Дата 13"/>
          <p:cNvSpPr txBox="1">
            <a:spLocks/>
          </p:cNvSpPr>
          <p:nvPr/>
        </p:nvSpPr>
        <p:spPr bwMode="auto">
          <a:xfrm>
            <a:off x="785813" y="6143625"/>
            <a:ext cx="49291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latin typeface="Times New Roman" pitchFamily="18" charset="0"/>
              </a:rPr>
              <a:t>Применение правил недостаточной капитализации</a:t>
            </a:r>
            <a:endParaRPr lang="ru-RU" sz="1200"/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7358063" y="6143625"/>
            <a:ext cx="1214437" cy="285750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ru-RU" dirty="0"/>
              <a:t>Слайд             </a:t>
            </a:r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196975"/>
            <a:ext cx="8507413" cy="4929188"/>
          </a:xfrm>
        </p:spPr>
        <p:txBody>
          <a:bodyPr/>
          <a:lstStyle/>
          <a:p>
            <a:pPr marL="1512000" indent="0" algn="just">
              <a:defRPr/>
            </a:pPr>
            <a:r>
              <a:rPr lang="ru-RU" sz="1200" dirty="0" smtClean="0"/>
              <a:t>Кандидат юридических наук, доцент, заведующая  кафедрой финансового права юридического факультета МГУ им. М. В. Ломоносова.</a:t>
            </a:r>
          </a:p>
          <a:p>
            <a:pPr marL="1512000" indent="0" algn="just">
              <a:defRPr/>
            </a:pPr>
            <a:r>
              <a:rPr lang="ru-RU" sz="1200" dirty="0" smtClean="0"/>
              <a:t>Родилась 18 ноября в г. Реутове Московской области.</a:t>
            </a:r>
          </a:p>
          <a:p>
            <a:pPr marL="1512000" indent="0" algn="just">
              <a:defRPr/>
            </a:pPr>
            <a:r>
              <a:rPr lang="ru-RU" sz="1200" dirty="0" smtClean="0"/>
              <a:t>В 1983 году поступила на юридический факультет Московского государственного университета им. М. В. Ломоносова, который окончила с красным дипломом в 1988 году. Научным руководителем дипломной работой на тему «Бюджетные права союзных республик» являлся доцент Бесчеревных Виктор Васильевич.</a:t>
            </a:r>
          </a:p>
          <a:p>
            <a:pPr marL="1512000" indent="0" algn="just">
              <a:defRPr/>
            </a:pPr>
            <a:r>
              <a:rPr lang="ru-RU" sz="1200" dirty="0" smtClean="0"/>
              <a:t>В 1988—1992 гг. обучалась в очной, затем заочной аспирантуре названного факультета по кафедре административного и финансового права. Научный руководитель — доктор юридических наук, профессор </a:t>
            </a:r>
            <a:r>
              <a:rPr lang="ru-RU" sz="1200" dirty="0" err="1" smtClean="0"/>
              <a:t>Цыпкин</a:t>
            </a:r>
            <a:r>
              <a:rPr lang="ru-RU" sz="1200" dirty="0" smtClean="0"/>
              <a:t> С. Д.</a:t>
            </a:r>
          </a:p>
          <a:p>
            <a:pPr algn="just">
              <a:defRPr/>
            </a:pPr>
            <a:r>
              <a:rPr lang="ru-RU" sz="1200" dirty="0" smtClean="0"/>
              <a:t>В 1992 году защитила кандидатскую диссертацию по теме «Налогообложение производственных кооперативов». Работает на юридическом факультете МГУ с 1991 года.</a:t>
            </a:r>
          </a:p>
          <a:p>
            <a:pPr algn="just">
              <a:defRPr/>
            </a:pPr>
            <a:r>
              <a:rPr lang="ru-RU" sz="1200" dirty="0" smtClean="0"/>
              <a:t>Читает основной лекционный курс «Финансовое право».</a:t>
            </a:r>
          </a:p>
          <a:p>
            <a:pPr algn="just">
              <a:defRPr/>
            </a:pPr>
            <a:r>
              <a:rPr lang="ru-RU" sz="1200" dirty="0" smtClean="0"/>
              <a:t>Приоритетными темами научных исследований являются: вопросы предмета финансового права в современных условиях, основные категории финансового права, публичные основы финансового права.</a:t>
            </a:r>
          </a:p>
          <a:p>
            <a:pPr algn="just">
              <a:defRPr/>
            </a:pPr>
            <a:r>
              <a:rPr lang="ru-RU" sz="1200" dirty="0" smtClean="0"/>
              <a:t>кандидатские диссертации по специальности «Финансовое право».</a:t>
            </a:r>
          </a:p>
          <a:p>
            <a:pPr algn="just">
              <a:defRPr/>
            </a:pPr>
            <a:r>
              <a:rPr lang="ru-RU" sz="1200" dirty="0" smtClean="0"/>
              <a:t>Член Ученого совета юридического факультета.</a:t>
            </a:r>
          </a:p>
          <a:p>
            <a:pPr algn="just">
              <a:defRPr/>
            </a:pPr>
            <a:r>
              <a:rPr lang="ru-RU" sz="1200" dirty="0" smtClean="0"/>
              <a:t>Неоднократно и успешно представляла интересы заявителей в Конституционном Суде РФ, выступала в качестве независимого эксперта в Конституционном Суде РФ по делам, связанным с налогообложением и сборами.</a:t>
            </a:r>
          </a:p>
          <a:p>
            <a:pPr algn="just">
              <a:defRPr/>
            </a:pPr>
            <a:r>
              <a:rPr lang="ru-RU" sz="1200" dirty="0" smtClean="0"/>
              <a:t>Марина Федоровна автор научных работ, посвященных публичным финансам, соавтор учебников и учебных пособий по финансовому и налоговому праву. Имеет  степень кандидата юридических наук и ученое звание доцента, возглавляет кафедру финансового права на юридическом факультете МГУ им. М.В.Ломоносова. Член Президиума Международной ассоциации финансового права, входит в редакционную коллегию журналов «</a:t>
            </a:r>
            <a:r>
              <a:rPr lang="ru-RU" sz="1200" dirty="0" err="1" smtClean="0"/>
              <a:t>Налоговед</a:t>
            </a:r>
            <a:r>
              <a:rPr lang="ru-RU" sz="1200" dirty="0" smtClean="0"/>
              <a:t>» и «Налоги и налогообложение».  С 2010 года является членом Научно-консультативного совета по правовым вопросам  при Федеральной службе финансово-бюджетного надзора.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ru-RU" sz="1600" dirty="0"/>
          </a:p>
        </p:txBody>
      </p:sp>
      <p:pic>
        <p:nvPicPr>
          <p:cNvPr id="11270" name="Рисунок 13" descr="IMG_7439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341438"/>
            <a:ext cx="121126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Содержимое 3" descr="LOGO__~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404813"/>
            <a:ext cx="7810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TextBox 10"/>
          <p:cNvSpPr txBox="1">
            <a:spLocks noChangeArrowheads="1"/>
          </p:cNvSpPr>
          <p:nvPr/>
        </p:nvSpPr>
        <p:spPr bwMode="auto">
          <a:xfrm>
            <a:off x="3492500" y="549275"/>
            <a:ext cx="5183188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900" b="1">
                <a:solidFill>
                  <a:srgbClr val="376092"/>
                </a:solidFill>
                <a:latin typeface="Calibri" pitchFamily="34" charset="0"/>
                <a:cs typeface="Tahoma" pitchFamily="34" charset="0"/>
              </a:rPr>
              <a:t>Биография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0" descr="Нижний рисунок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6140450"/>
            <a:ext cx="7929563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Содержимое 3" descr="LOGO__~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57250" y="428625"/>
            <a:ext cx="781050" cy="81915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8" y="428625"/>
            <a:ext cx="4714875" cy="857250"/>
          </a:xfrm>
        </p:spPr>
        <p:txBody>
          <a:bodyPr rtlCol="0">
            <a:normAutofit/>
          </a:bodyPr>
          <a:lstStyle/>
          <a:p>
            <a:pPr algn="r">
              <a:defRPr/>
            </a:pP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ea typeface="Tahoma" pitchFamily="34" charset="0"/>
                <a:cs typeface="Arial" pitchFamily="34" charset="0"/>
              </a:rPr>
              <a:t>Контактная информация</a:t>
            </a:r>
            <a:endParaRPr lang="ru-RU" sz="1900" b="1" dirty="0">
              <a:solidFill>
                <a:schemeClr val="accent1">
                  <a:lumMod val="75000"/>
                </a:schemeClr>
              </a:solidFill>
              <a:ea typeface="Tahoma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813" y="1571625"/>
            <a:ext cx="7715250" cy="3638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65113" lvl="3" indent="-265113" algn="just">
              <a:buClr>
                <a:srgbClr val="7030A0"/>
              </a:buClr>
              <a:buFont typeface="Wingdings" pitchFamily="2" charset="2"/>
              <a:buChar char="§"/>
              <a:defRPr/>
            </a:pPr>
            <a:endParaRPr lang="ru-RU" sz="1600" dirty="0">
              <a:latin typeface="Franklin Gothic Book" pitchFamily="34" charset="0"/>
            </a:endParaRPr>
          </a:p>
          <a:p>
            <a:pPr marL="0" lvl="3" algn="just" fontAlgn="auto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600" dirty="0">
              <a:solidFill>
                <a:schemeClr val="accent1">
                  <a:lumMod val="75000"/>
                </a:schemeClr>
              </a:solidFill>
              <a:latin typeface="Franklin Gothic Book" pitchFamily="34" charset="0"/>
            </a:endParaRPr>
          </a:p>
          <a:p>
            <a:pPr marL="0" lvl="3" algn="just" fontAlgn="auto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Россия, 119991, Москва,</a:t>
            </a:r>
          </a:p>
          <a:p>
            <a:pPr marL="0" lvl="3" algn="just" fontAlgn="auto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1 гуманитарный корпус, ГСП-1,</a:t>
            </a:r>
          </a:p>
          <a:p>
            <a:pPr marL="0" lvl="3" algn="just" fontAlgn="auto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Ленинские горы, 6 этаж</a:t>
            </a:r>
          </a:p>
          <a:p>
            <a:pPr marL="0" lvl="3" algn="just" fontAlgn="auto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Wingdings" pitchFamily="2" charset="2"/>
              <a:buNone/>
              <a:defRPr/>
            </a:pPr>
            <a:endParaRPr lang="ru-RU" sz="1600" dirty="0">
              <a:solidFill>
                <a:schemeClr val="accent1">
                  <a:lumMod val="75000"/>
                </a:schemeClr>
              </a:solidFill>
              <a:latin typeface="Franklin Gothic Book" pitchFamily="34" charset="0"/>
            </a:endParaRPr>
          </a:p>
          <a:p>
            <a:pPr marL="0" lvl="3" algn="just" fontAlgn="auto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Тел.: +7 (495) 939-52-75</a:t>
            </a:r>
          </a:p>
          <a:p>
            <a:pPr marL="0" lvl="3" algn="just" fontAlgn="auto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Факс: +7 (495) 939-29-03</a:t>
            </a:r>
          </a:p>
          <a:p>
            <a:pPr marL="0" lvl="3" algn="just" fontAlgn="auto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E-mail: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 </a:t>
            </a:r>
            <a:r>
              <a:rPr lang="en-US" sz="1600">
                <a:solidFill>
                  <a:schemeClr val="accent1">
                    <a:lumMod val="75000"/>
                  </a:schemeClr>
                </a:solidFill>
                <a:latin typeface="Franklin Gothic Book" pitchFamily="34" charset="0"/>
              </a:rPr>
              <a:t>m_ivleva@law.msu.ru</a:t>
            </a:r>
            <a:endParaRPr lang="ru-RU" sz="1600">
              <a:solidFill>
                <a:schemeClr val="accent1">
                  <a:lumMod val="75000"/>
                </a:schemeClr>
              </a:solidFill>
              <a:latin typeface="Franklin Gothic Book" pitchFamily="34" charset="0"/>
            </a:endParaRPr>
          </a:p>
          <a:p>
            <a:pPr marL="0" lvl="3" algn="just" fontAlgn="auto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Wingdings" pitchFamily="2" charset="2"/>
              <a:buNone/>
              <a:defRPr/>
            </a:pPr>
            <a:endParaRPr lang="ru-RU" sz="1600" dirty="0">
              <a:solidFill>
                <a:schemeClr val="accent1">
                  <a:lumMod val="75000"/>
                </a:schemeClr>
              </a:solidFill>
              <a:latin typeface="Franklin Gothic Book" pitchFamily="34" charset="0"/>
            </a:endParaRPr>
          </a:p>
          <a:p>
            <a:pPr marL="0" lvl="3" algn="just" fontAlgn="auto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Wingdings" pitchFamily="2" charset="2"/>
              <a:buNone/>
              <a:defRPr/>
            </a:pPr>
            <a:endParaRPr lang="ru-RU" sz="1600" u="sng" dirty="0"/>
          </a:p>
          <a:p>
            <a:pPr marL="0" lvl="3" algn="just" fontAlgn="auto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600" dirty="0">
              <a:solidFill>
                <a:schemeClr val="accent1">
                  <a:lumMod val="75000"/>
                </a:schemeClr>
              </a:solidFill>
              <a:latin typeface="Franklin Gothic Book" pitchFamily="34" charset="0"/>
            </a:endParaRPr>
          </a:p>
          <a:p>
            <a:pPr marL="0" lvl="3" algn="just" eaLnBrk="0" hangingPunct="0">
              <a:spcBef>
                <a:spcPct val="20000"/>
              </a:spcBef>
              <a:buClr>
                <a:schemeClr val="folHlink"/>
              </a:buClr>
              <a:defRPr/>
            </a:pPr>
            <a:endParaRPr lang="ru-RU" sz="1600" dirty="0">
              <a:solidFill>
                <a:srgbClr val="A44AA6"/>
              </a:solidFill>
              <a:latin typeface="Franklin Gothic Book" pitchFamily="34" charset="0"/>
              <a:ea typeface="Tahoma" pitchFamily="34" charset="0"/>
            </a:endParaRPr>
          </a:p>
          <a:p>
            <a:pPr marL="0" lvl="3" algn="just" eaLnBrk="0" hangingPunct="0">
              <a:spcBef>
                <a:spcPct val="20000"/>
              </a:spcBef>
              <a:buClr>
                <a:schemeClr val="folHlink"/>
              </a:buClr>
              <a:defRPr/>
            </a:pPr>
            <a:endParaRPr lang="ru-RU" sz="1600" dirty="0">
              <a:solidFill>
                <a:srgbClr val="A44AA6"/>
              </a:solidFill>
              <a:latin typeface="Franklin Gothic Book" pitchFamily="34" charset="0"/>
              <a:ea typeface="Tahoma" pitchFamily="34" charset="0"/>
            </a:endParaRPr>
          </a:p>
        </p:txBody>
      </p:sp>
      <p:sp>
        <p:nvSpPr>
          <p:cNvPr id="12294" name="Дата 13"/>
          <p:cNvSpPr txBox="1">
            <a:spLocks/>
          </p:cNvSpPr>
          <p:nvPr/>
        </p:nvSpPr>
        <p:spPr bwMode="auto">
          <a:xfrm>
            <a:off x="785813" y="6143625"/>
            <a:ext cx="49291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latin typeface="Times New Roman" pitchFamily="18" charset="0"/>
              </a:rPr>
              <a:t>Применение правил недостаточной капитализации</a:t>
            </a:r>
            <a:endParaRPr lang="ru-RU" sz="1200"/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7358063" y="6143625"/>
            <a:ext cx="1214437" cy="285750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ru-RU" dirty="0"/>
              <a:t>Слайд             </a:t>
            </a:r>
            <a:r>
              <a:rPr lang="ru-RU" dirty="0" smtClean="0"/>
              <a:t>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6" descr="Нижний рисунок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6140450"/>
            <a:ext cx="7929563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Содержимое 3" descr="LOGO__~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57250" y="428625"/>
            <a:ext cx="781050" cy="81915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8" y="428625"/>
            <a:ext cx="5000625" cy="857250"/>
          </a:xfrm>
        </p:spPr>
        <p:txBody>
          <a:bodyPr rtlCol="0">
            <a:noAutofit/>
          </a:bodyPr>
          <a:lstStyle/>
          <a:p>
            <a:pPr algn="r">
              <a:defRPr/>
            </a:pP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ea typeface="Tahoma" pitchFamily="34" charset="0"/>
                <a:cs typeface="Arial" pitchFamily="34" charset="0"/>
              </a:rPr>
              <a:t>Фактические обстоятельства дела</a:t>
            </a:r>
            <a:endParaRPr lang="ru-RU" sz="1900" b="1" dirty="0">
              <a:solidFill>
                <a:schemeClr val="accent1">
                  <a:lumMod val="75000"/>
                </a:schemeClr>
              </a:solidFill>
              <a:ea typeface="Tahoma" pitchFamily="34" charset="0"/>
              <a:cs typeface="Arial" pitchFamily="34" charset="0"/>
            </a:endParaRP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785813" y="1700213"/>
            <a:ext cx="7715250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/>
              <a:t>Прецедентное решение вынесено ВАС РФ 15 ноября 2012г. Суд отменил положительные для налогоплательщика решения нижестоящих инстанций и отказал в удовлетворении заявленных требований</a:t>
            </a:r>
            <a:r>
              <a:rPr lang="en-US"/>
              <a:t> </a:t>
            </a:r>
            <a:r>
              <a:rPr lang="ru-RU"/>
              <a:t>о неприменении правил тонкой капитализации (п.2 ст. 269 НК РФ). </a:t>
            </a:r>
          </a:p>
          <a:p>
            <a:pPr algn="just"/>
            <a:endParaRPr lang="ru-RU"/>
          </a:p>
          <a:p>
            <a:pPr algn="just"/>
            <a:r>
              <a:rPr lang="ru-RU"/>
              <a:t>В 2007 и 2008 годах «Угольная компания «Северный Кузбасс», зарегистрированная в России (и созданная в результате слияния российских акционерных компании "Шахта Березовская" и "Шахта Первомайская" в августе 2009), имела непогашенную задолженность перед иностранными аффилированными компаниями, среди которых была и «Арселор Миттал Холдингс АГ» (до 2009 «Миттал Стил Холдинг АГ»), зарегистрированная в Швейцарии и владеющая более чем 20% акциями российской компании.</a:t>
            </a:r>
          </a:p>
          <a:p>
            <a:pPr algn="just"/>
            <a:endParaRPr lang="ru-RU"/>
          </a:p>
          <a:p>
            <a:pPr algn="just"/>
            <a:endParaRPr lang="ru-RU"/>
          </a:p>
          <a:p>
            <a:pPr algn="just"/>
            <a:endParaRPr lang="ru-RU"/>
          </a:p>
          <a:p>
            <a:pPr algn="just"/>
            <a:endParaRPr lang="ru-RU"/>
          </a:p>
          <a:p>
            <a:pPr marL="0" lvl="3" algn="just">
              <a:buClr>
                <a:schemeClr val="folHlink"/>
              </a:buClr>
              <a:buFont typeface="Wingdings" pitchFamily="2" charset="2"/>
              <a:buNone/>
            </a:pPr>
            <a:endParaRPr lang="en-US" sz="1600">
              <a:solidFill>
                <a:srgbClr val="A44AA6"/>
              </a:solidFill>
              <a:latin typeface="Franklin Gothic Book" pitchFamily="34" charset="0"/>
            </a:endParaRPr>
          </a:p>
          <a:p>
            <a:pPr marL="0" lvl="3" algn="just" eaLnBrk="0" hangingPunct="0">
              <a:spcBef>
                <a:spcPct val="20000"/>
              </a:spcBef>
              <a:buClr>
                <a:schemeClr val="folHlink"/>
              </a:buClr>
            </a:pPr>
            <a:endParaRPr lang="ru-RU" sz="1600">
              <a:solidFill>
                <a:srgbClr val="A44AA6"/>
              </a:solidFill>
              <a:latin typeface="Franklin Gothic Book" pitchFamily="34" charset="0"/>
              <a:cs typeface="Tahoma" pitchFamily="34" charset="0"/>
            </a:endParaRPr>
          </a:p>
          <a:p>
            <a:pPr marL="0" lvl="3" algn="just" eaLnBrk="0" hangingPunct="0">
              <a:spcBef>
                <a:spcPct val="20000"/>
              </a:spcBef>
              <a:buClr>
                <a:schemeClr val="folHlink"/>
              </a:buClr>
            </a:pPr>
            <a:endParaRPr lang="ru-RU" sz="1600">
              <a:solidFill>
                <a:srgbClr val="A44AA6"/>
              </a:solidFill>
              <a:latin typeface="Franklin Gothic Book" pitchFamily="34" charset="0"/>
              <a:cs typeface="Tahoma" pitchFamily="34" charset="0"/>
            </a:endParaRPr>
          </a:p>
        </p:txBody>
      </p:sp>
      <p:sp>
        <p:nvSpPr>
          <p:cNvPr id="9" name="Дата 13"/>
          <p:cNvSpPr txBox="1">
            <a:spLocks/>
          </p:cNvSpPr>
          <p:nvPr/>
        </p:nvSpPr>
        <p:spPr>
          <a:xfrm>
            <a:off x="785813" y="6143625"/>
            <a:ext cx="4929187" cy="2857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</a:rPr>
              <a:t>Применение правил недостаточной капитализации</a:t>
            </a:r>
            <a:endParaRPr lang="ru-RU" sz="1200" dirty="0">
              <a:latin typeface="+mn-lt"/>
              <a:cs typeface="+mn-cs"/>
            </a:endParaRP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7429500" y="6143625"/>
            <a:ext cx="1143000" cy="285750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ru-RU" dirty="0"/>
              <a:t>Слайд            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6" descr="Нижний рисунок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6140450"/>
            <a:ext cx="7929563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Содержимое 3" descr="LOGO__~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57250" y="428625"/>
            <a:ext cx="781050" cy="81915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8" y="428625"/>
            <a:ext cx="5000625" cy="857250"/>
          </a:xfrm>
        </p:spPr>
        <p:txBody>
          <a:bodyPr rtlCol="0">
            <a:noAutofit/>
          </a:bodyPr>
          <a:lstStyle/>
          <a:p>
            <a:pPr algn="r">
              <a:defRPr/>
            </a:pP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ea typeface="Tahoma" pitchFamily="34" charset="0"/>
                <a:cs typeface="Arial" pitchFamily="34" charset="0"/>
              </a:rPr>
              <a:t>Фактические обстоятельства дела</a:t>
            </a:r>
            <a:endParaRPr lang="ru-RU" sz="1900" b="1" dirty="0">
              <a:solidFill>
                <a:schemeClr val="accent1">
                  <a:lumMod val="75000"/>
                </a:schemeClr>
              </a:solidFill>
              <a:ea typeface="Tahoma" pitchFamily="34" charset="0"/>
              <a:cs typeface="Arial" pitchFamily="34" charset="0"/>
            </a:endParaRPr>
          </a:p>
        </p:txBody>
      </p:sp>
      <p:sp>
        <p:nvSpPr>
          <p:cNvPr id="4101" name="TextBox 7"/>
          <p:cNvSpPr txBox="1">
            <a:spLocks noChangeArrowheads="1"/>
          </p:cNvSpPr>
          <p:nvPr/>
        </p:nvSpPr>
        <p:spPr bwMode="auto">
          <a:xfrm>
            <a:off x="785813" y="1700213"/>
            <a:ext cx="7715250" cy="369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/>
              <a:t>Судом проверялась возможность применения правил «недостаточной капитализации» (п.2 ст. 269 Налогового кодекса Российской Федерации) в рамках налогового законодательства Российской Федерации конкретно в связи с положением о недискриминации в статье 24 Соглашения об избежании двойного налогообложения между Россией и Швейцарией, а также аналогичной статье Соглашения между Россией и Кипром.</a:t>
            </a:r>
          </a:p>
          <a:p>
            <a:pPr algn="just"/>
            <a:endParaRPr lang="ru-RU"/>
          </a:p>
          <a:p>
            <a:pPr algn="just"/>
            <a:endParaRPr lang="ru-RU"/>
          </a:p>
          <a:p>
            <a:pPr algn="just"/>
            <a:endParaRPr lang="ru-RU"/>
          </a:p>
          <a:p>
            <a:pPr marL="0" lvl="3" algn="just">
              <a:buClr>
                <a:schemeClr val="folHlink"/>
              </a:buClr>
              <a:buFont typeface="Wingdings" pitchFamily="2" charset="2"/>
              <a:buNone/>
            </a:pPr>
            <a:endParaRPr lang="en-US" sz="1600">
              <a:solidFill>
                <a:srgbClr val="A44AA6"/>
              </a:solidFill>
              <a:latin typeface="Franklin Gothic Book" pitchFamily="34" charset="0"/>
            </a:endParaRPr>
          </a:p>
          <a:p>
            <a:pPr marL="0" lvl="3" algn="just" eaLnBrk="0" hangingPunct="0">
              <a:spcBef>
                <a:spcPct val="20000"/>
              </a:spcBef>
              <a:buClr>
                <a:schemeClr val="folHlink"/>
              </a:buClr>
            </a:pPr>
            <a:endParaRPr lang="ru-RU" sz="1600">
              <a:solidFill>
                <a:srgbClr val="A44AA6"/>
              </a:solidFill>
              <a:latin typeface="Franklin Gothic Book" pitchFamily="34" charset="0"/>
              <a:cs typeface="Tahoma" pitchFamily="34" charset="0"/>
            </a:endParaRPr>
          </a:p>
          <a:p>
            <a:pPr marL="0" lvl="3" algn="just" eaLnBrk="0" hangingPunct="0">
              <a:spcBef>
                <a:spcPct val="20000"/>
              </a:spcBef>
              <a:buClr>
                <a:schemeClr val="folHlink"/>
              </a:buClr>
            </a:pPr>
            <a:endParaRPr lang="ru-RU" sz="1600">
              <a:solidFill>
                <a:srgbClr val="A44AA6"/>
              </a:solidFill>
              <a:latin typeface="Franklin Gothic Book" pitchFamily="34" charset="0"/>
              <a:cs typeface="Tahoma" pitchFamily="34" charset="0"/>
            </a:endParaRPr>
          </a:p>
        </p:txBody>
      </p:sp>
      <p:sp>
        <p:nvSpPr>
          <p:cNvPr id="9" name="Дата 13"/>
          <p:cNvSpPr txBox="1">
            <a:spLocks/>
          </p:cNvSpPr>
          <p:nvPr/>
        </p:nvSpPr>
        <p:spPr>
          <a:xfrm>
            <a:off x="785813" y="6143625"/>
            <a:ext cx="4929187" cy="2857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</a:rPr>
              <a:t>Применение правил недостаточной капитализации</a:t>
            </a:r>
            <a:endParaRPr lang="ru-RU" sz="1200" dirty="0">
              <a:latin typeface="+mn-lt"/>
              <a:cs typeface="+mn-cs"/>
            </a:endParaRP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7429500" y="6143625"/>
            <a:ext cx="1143000" cy="285750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ru-RU" dirty="0"/>
              <a:t>Слайд             </a:t>
            </a:r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0" descr="Нижний рисунок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6140450"/>
            <a:ext cx="7929563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Содержимое 3" descr="LOGO__~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57250" y="428625"/>
            <a:ext cx="781050" cy="81915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8" y="428625"/>
            <a:ext cx="4714875" cy="857250"/>
          </a:xfrm>
        </p:spPr>
        <p:txBody>
          <a:bodyPr rtlCol="0">
            <a:normAutofit/>
          </a:bodyPr>
          <a:lstStyle/>
          <a:p>
            <a:pPr algn="r">
              <a:defRPr/>
            </a:pP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ea typeface="Tahoma" pitchFamily="34" charset="0"/>
                <a:cs typeface="Arial" pitchFamily="34" charset="0"/>
              </a:rPr>
              <a:t>Позиция налогового органа</a:t>
            </a:r>
            <a:endParaRPr lang="ru-RU" sz="1900" b="1" dirty="0">
              <a:solidFill>
                <a:schemeClr val="accent1">
                  <a:lumMod val="75000"/>
                </a:schemeClr>
              </a:solidFill>
              <a:ea typeface="Tahoma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813" y="1571625"/>
            <a:ext cx="7715250" cy="4868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lvl="3" indent="-342900" algn="just">
              <a:buClr>
                <a:srgbClr val="7030A0"/>
              </a:buClr>
              <a:buFont typeface="+mj-lt"/>
              <a:buAutoNum type="arabicParenR"/>
              <a:defRPr/>
            </a:pPr>
            <a:endParaRPr lang="ru-RU" sz="1600" dirty="0">
              <a:latin typeface="Franklin Gothic Book" pitchFamily="34" charset="0"/>
            </a:endParaRPr>
          </a:p>
          <a:p>
            <a:pPr marL="342900" indent="-342900" algn="just">
              <a:buFont typeface="+mj-lt"/>
              <a:buAutoNum type="arabicParenR"/>
              <a:defRPr/>
            </a:pPr>
            <a:r>
              <a:rPr lang="ru-RU" sz="1600" dirty="0"/>
              <a:t>кредитование </a:t>
            </a:r>
            <a:r>
              <a:rPr lang="ru-RU" sz="1600" dirty="0" err="1"/>
              <a:t>аффилированных</a:t>
            </a:r>
            <a:r>
              <a:rPr lang="ru-RU" sz="1600" dirty="0"/>
              <a:t> лиц продолжалось в значительных объемах и при отрицательных чистых активах, чего не стал бы делать независимый банк; </a:t>
            </a:r>
          </a:p>
          <a:p>
            <a:pPr marL="342900" indent="-342900" algn="just">
              <a:buFont typeface="+mj-lt"/>
              <a:buAutoNum type="arabicParenR"/>
              <a:defRPr/>
            </a:pPr>
            <a:r>
              <a:rPr lang="ru-RU" sz="1600" dirty="0"/>
              <a:t>проценты лишь начислялись, но не выплачивались в течение значительных периодов времени</a:t>
            </a:r>
          </a:p>
          <a:p>
            <a:pPr marL="342900" indent="-342900" algn="just">
              <a:buFont typeface="+mj-lt"/>
              <a:buAutoNum type="arabicParenR"/>
              <a:defRPr/>
            </a:pPr>
            <a:r>
              <a:rPr lang="ru-RU" sz="1600" dirty="0"/>
              <a:t>налоговые соглашения в целом не запрещают реконструкцию нерыночных условий сделок (ст.9 Модельной Конвенции ОЭСР, п.6 ст.11 МК ОЭСР).</a:t>
            </a:r>
          </a:p>
          <a:p>
            <a:pPr marL="342900" indent="-342900" algn="just">
              <a:buFont typeface="+mj-lt"/>
              <a:buAutoNum type="arabicParenR"/>
              <a:defRPr/>
            </a:pPr>
            <a:r>
              <a:rPr lang="ru-RU" sz="1600" dirty="0"/>
              <a:t>общий принцип </a:t>
            </a:r>
            <a:r>
              <a:rPr lang="ru-RU" sz="1600" dirty="0" err="1"/>
              <a:t>недискриминации</a:t>
            </a:r>
            <a:r>
              <a:rPr lang="ru-RU" sz="1600" dirty="0"/>
              <a:t> не применяется к сделкам, основанным на нерыночных отношениях, что следует из нормы налоговых соглашений между Россией и Кипром, а также между Россией и Швейцарией, которые повторяют положения, содержащиеся в п. 3 ст. 24. Модельной Конвенции ОЭСР о </a:t>
            </a:r>
            <a:r>
              <a:rPr lang="ru-RU" sz="1600" dirty="0" err="1"/>
              <a:t>недискриминации</a:t>
            </a:r>
            <a:r>
              <a:rPr lang="ru-RU" sz="1600" dirty="0"/>
              <a:t> по месту </a:t>
            </a:r>
            <a:r>
              <a:rPr lang="ru-RU" sz="1600" dirty="0" err="1"/>
              <a:t>резидентства</a:t>
            </a:r>
            <a:r>
              <a:rPr lang="ru-RU" sz="1600" dirty="0"/>
              <a:t> кредитора.  </a:t>
            </a:r>
          </a:p>
          <a:p>
            <a:pPr marL="342900" indent="-342900" algn="just">
              <a:buFont typeface="+mj-lt"/>
              <a:buAutoNum type="arabicParenR"/>
              <a:defRPr/>
            </a:pPr>
            <a:r>
              <a:rPr lang="ru-RU" sz="1600" dirty="0"/>
              <a:t>в силу </a:t>
            </a:r>
            <a:r>
              <a:rPr lang="ru-RU" sz="1600" dirty="0" err="1"/>
              <a:t>нерыночности</a:t>
            </a:r>
            <a:r>
              <a:rPr lang="ru-RU" sz="1600" dirty="0"/>
              <a:t> условий займов российские правила недостаточной капитализации не должны рассматриваться как противоречащие положениям соответствующих международных налоговых соглашений.</a:t>
            </a:r>
          </a:p>
          <a:p>
            <a:pPr marL="0" lvl="3" algn="just" fontAlgn="auto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600" dirty="0">
              <a:solidFill>
                <a:srgbClr val="A44AA6"/>
              </a:solidFill>
              <a:latin typeface="Franklin Gothic Book" pitchFamily="34" charset="0"/>
            </a:endParaRPr>
          </a:p>
          <a:p>
            <a:pPr marL="0" lvl="3" algn="just" eaLnBrk="0" hangingPunct="0">
              <a:spcBef>
                <a:spcPct val="20000"/>
              </a:spcBef>
              <a:buClr>
                <a:schemeClr val="folHlink"/>
              </a:buClr>
              <a:defRPr/>
            </a:pPr>
            <a:endParaRPr lang="ru-RU" sz="1600" dirty="0">
              <a:solidFill>
                <a:srgbClr val="A44AA6"/>
              </a:solidFill>
              <a:latin typeface="Franklin Gothic Book" pitchFamily="34" charset="0"/>
              <a:ea typeface="Tahoma" pitchFamily="34" charset="0"/>
            </a:endParaRPr>
          </a:p>
          <a:p>
            <a:pPr marL="0" lvl="3" algn="just" eaLnBrk="0" hangingPunct="0">
              <a:spcBef>
                <a:spcPct val="20000"/>
              </a:spcBef>
              <a:buClr>
                <a:schemeClr val="folHlink"/>
              </a:buClr>
              <a:defRPr/>
            </a:pPr>
            <a:endParaRPr lang="ru-RU" sz="1600" dirty="0">
              <a:solidFill>
                <a:srgbClr val="A44AA6"/>
              </a:solidFill>
              <a:latin typeface="Franklin Gothic Book" pitchFamily="34" charset="0"/>
              <a:ea typeface="Tahoma" pitchFamily="34" charset="0"/>
            </a:endParaRPr>
          </a:p>
        </p:txBody>
      </p:sp>
      <p:sp>
        <p:nvSpPr>
          <p:cNvPr id="5126" name="Дата 13"/>
          <p:cNvSpPr txBox="1">
            <a:spLocks/>
          </p:cNvSpPr>
          <p:nvPr/>
        </p:nvSpPr>
        <p:spPr bwMode="auto">
          <a:xfrm>
            <a:off x="785813" y="6143625"/>
            <a:ext cx="49291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latin typeface="Times New Roman" pitchFamily="18" charset="0"/>
              </a:rPr>
              <a:t>Применение правил недостаточной капитализации</a:t>
            </a:r>
            <a:endParaRPr lang="ru-RU" sz="1200"/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7429500" y="6143625"/>
            <a:ext cx="1143000" cy="285750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ru-RU" dirty="0"/>
              <a:t>Слайд             </a:t>
            </a:r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6" descr="Нижний рисунок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6140450"/>
            <a:ext cx="7929563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Содержимое 3" descr="LOGO__~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57250" y="428625"/>
            <a:ext cx="781050" cy="81915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8" y="428625"/>
            <a:ext cx="4714875" cy="857250"/>
          </a:xfrm>
        </p:spPr>
        <p:txBody>
          <a:bodyPr rtlCol="0">
            <a:normAutofit/>
          </a:bodyPr>
          <a:lstStyle/>
          <a:p>
            <a:pPr algn="r">
              <a:defRPr/>
            </a:pP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ea typeface="Tahoma" pitchFamily="34" charset="0"/>
                <a:cs typeface="Arial" pitchFamily="34" charset="0"/>
              </a:rPr>
              <a:t>Позиция налогоплательщика</a:t>
            </a:r>
            <a:endParaRPr lang="ru-RU" sz="1900" b="1" dirty="0">
              <a:solidFill>
                <a:schemeClr val="accent1">
                  <a:lumMod val="75000"/>
                </a:schemeClr>
              </a:solidFill>
              <a:ea typeface="Tahoma" pitchFamily="34" charset="0"/>
              <a:cs typeface="Arial" pitchFamily="34" charset="0"/>
            </a:endParaRPr>
          </a:p>
        </p:txBody>
      </p:sp>
      <p:sp>
        <p:nvSpPr>
          <p:cNvPr id="6149" name="TextBox 7"/>
          <p:cNvSpPr txBox="1">
            <a:spLocks noChangeArrowheads="1"/>
          </p:cNvSpPr>
          <p:nvPr/>
        </p:nvSpPr>
        <p:spPr bwMode="auto">
          <a:xfrm>
            <a:off x="785813" y="1571625"/>
            <a:ext cx="771525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AB1D7C"/>
              </a:buClr>
              <a:buFont typeface="Arial" charset="0"/>
              <a:buNone/>
            </a:pPr>
            <a:endParaRPr lang="ru-RU" sz="1600" b="1">
              <a:solidFill>
                <a:srgbClr val="A44AA6"/>
              </a:solidFill>
              <a:latin typeface="Franklin Gothic Book" pitchFamily="34" charset="0"/>
            </a:endParaRPr>
          </a:p>
          <a:p>
            <a:pPr algn="just"/>
            <a:r>
              <a:rPr lang="ru-RU" sz="1600"/>
              <a:t>Процентная ставка по займам была рыночной, положения международных договоров должны иметь приоритет над п.2 ст. 269 как нормой национального российского законодательства, а также на положительную для налогоплательщиков в аналогичных спорах практику Суда ЕС и судов Испании, Швейцарии и Германии.</a:t>
            </a:r>
          </a:p>
          <a:p>
            <a:pPr marL="0" lvl="3" algn="just">
              <a:buClr>
                <a:schemeClr val="folHlink"/>
              </a:buClr>
              <a:buFont typeface="Wingdings" pitchFamily="2" charset="2"/>
              <a:buNone/>
            </a:pPr>
            <a:endParaRPr lang="en-US" sz="1600">
              <a:solidFill>
                <a:srgbClr val="A44AA6"/>
              </a:solidFill>
              <a:latin typeface="Franklin Gothic Book" pitchFamily="34" charset="0"/>
            </a:endParaRPr>
          </a:p>
          <a:p>
            <a:pPr marL="0" lvl="3" algn="just" eaLnBrk="0" hangingPunct="0">
              <a:spcBef>
                <a:spcPct val="20000"/>
              </a:spcBef>
              <a:buClr>
                <a:schemeClr val="folHlink"/>
              </a:buClr>
            </a:pPr>
            <a:endParaRPr lang="ru-RU" sz="1600">
              <a:solidFill>
                <a:srgbClr val="A44AA6"/>
              </a:solidFill>
              <a:latin typeface="Franklin Gothic Book" pitchFamily="34" charset="0"/>
              <a:cs typeface="Tahoma" pitchFamily="34" charset="0"/>
            </a:endParaRPr>
          </a:p>
          <a:p>
            <a:pPr marL="0" lvl="3" algn="just" eaLnBrk="0" hangingPunct="0">
              <a:spcBef>
                <a:spcPct val="20000"/>
              </a:spcBef>
              <a:buClr>
                <a:schemeClr val="folHlink"/>
              </a:buClr>
            </a:pPr>
            <a:endParaRPr lang="ru-RU" sz="1600">
              <a:solidFill>
                <a:srgbClr val="A44AA6"/>
              </a:solidFill>
              <a:latin typeface="Franklin Gothic Book" pitchFamily="34" charset="0"/>
              <a:cs typeface="Tahoma" pitchFamily="34" charset="0"/>
            </a:endParaRPr>
          </a:p>
        </p:txBody>
      </p:sp>
      <p:sp>
        <p:nvSpPr>
          <p:cNvPr id="6150" name="Дата 13"/>
          <p:cNvSpPr txBox="1">
            <a:spLocks/>
          </p:cNvSpPr>
          <p:nvPr/>
        </p:nvSpPr>
        <p:spPr bwMode="auto">
          <a:xfrm>
            <a:off x="785813" y="6143625"/>
            <a:ext cx="49291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latin typeface="Times New Roman" pitchFamily="18" charset="0"/>
              </a:rPr>
              <a:t>Применение правил недостаточной капитализации</a:t>
            </a:r>
            <a:endParaRPr lang="ru-RU" sz="1200"/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7429500" y="6143625"/>
            <a:ext cx="1143000" cy="285750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ru-RU" dirty="0"/>
              <a:t>Слайд             </a:t>
            </a:r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6" descr="Нижний рисунок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092825"/>
            <a:ext cx="7929563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Содержимое 3" descr="LOGO__~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57250" y="428625"/>
            <a:ext cx="781050" cy="81915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8" y="428625"/>
            <a:ext cx="4714875" cy="857250"/>
          </a:xfrm>
        </p:spPr>
        <p:txBody>
          <a:bodyPr rtlCol="0">
            <a:normAutofit/>
          </a:bodyPr>
          <a:lstStyle/>
          <a:p>
            <a:pPr algn="r">
              <a:defRPr/>
            </a:pP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ea typeface="Tahoma" pitchFamily="34" charset="0"/>
                <a:cs typeface="Arial" pitchFamily="34" charset="0"/>
              </a:rPr>
              <a:t>Позиция Высшего Арбитражного суда РФ </a:t>
            </a:r>
            <a:endParaRPr lang="ru-RU" sz="1900" b="1" dirty="0">
              <a:solidFill>
                <a:schemeClr val="accent1">
                  <a:lumMod val="75000"/>
                </a:schemeClr>
              </a:solidFill>
              <a:ea typeface="Tahoma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813" y="1484313"/>
            <a:ext cx="7715250" cy="548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just">
              <a:buFont typeface="+mj-lt"/>
              <a:buAutoNum type="arabicPeriod"/>
              <a:defRPr/>
            </a:pPr>
            <a:r>
              <a:rPr lang="ru-RU" dirty="0"/>
              <a:t>Налоговые соглашения не исключают возможность применения национальных норм, направленных на борьбу с уходом от уплаты налогов (суд сослался на комментарий к ст. 9 МК ОЭСР и к положениям </a:t>
            </a:r>
            <a:r>
              <a:rPr lang="ru-RU" dirty="0" err="1"/>
              <a:t>пп</a:t>
            </a:r>
            <a:r>
              <a:rPr lang="ru-RU" dirty="0"/>
              <a:t>. </a:t>
            </a:r>
            <a:r>
              <a:rPr lang="ru-RU" dirty="0" err="1"/>
              <a:t>b</a:t>
            </a:r>
            <a:r>
              <a:rPr lang="ru-RU" dirty="0"/>
              <a:t> п.3 указанного Комментария к ст.9 в частности).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dirty="0"/>
              <a:t>Нормы российского законодательства, направленные на борьбу с уходом от уплаты налогов (как например, правила недостаточной капитализации) не должны рассматриваться в качестве дискриминирующих и противоречащих положениям налоговых соглашений России. 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dirty="0"/>
              <a:t>Вопросы определения затрат, которые учитываются при налогообложении прибыли российских фирм, находятся в национальной юрисдикции.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b="1" dirty="0"/>
              <a:t>Если сделки не основаны на рыночных отношениях,</a:t>
            </a:r>
            <a:r>
              <a:rPr lang="en-US" b="1" dirty="0"/>
              <a:t> </a:t>
            </a:r>
            <a:r>
              <a:rPr lang="ru-RU" dirty="0"/>
              <a:t>применение правил недостаточной капитализации </a:t>
            </a:r>
            <a:r>
              <a:rPr lang="ru-RU" b="1" dirty="0"/>
              <a:t>не нарушает принципа </a:t>
            </a:r>
            <a:r>
              <a:rPr lang="ru-RU" b="1" dirty="0" err="1"/>
              <a:t>недискриминации</a:t>
            </a:r>
            <a:r>
              <a:rPr lang="ru-RU" dirty="0"/>
              <a:t> в контексте международных налоговых соглашений.</a:t>
            </a:r>
          </a:p>
          <a:p>
            <a:pPr marL="265113" lvl="3" indent="-265113" algn="just">
              <a:buClr>
                <a:srgbClr val="7030A0"/>
              </a:buClr>
              <a:defRPr/>
            </a:pPr>
            <a:endParaRPr lang="ru-RU" dirty="0">
              <a:latin typeface="Franklin Gothic Book" pitchFamily="34" charset="0"/>
            </a:endParaRPr>
          </a:p>
          <a:p>
            <a:pPr marL="0" lvl="3" algn="just" eaLnBrk="0" hangingPunct="0">
              <a:spcBef>
                <a:spcPct val="20000"/>
              </a:spcBef>
              <a:buClr>
                <a:schemeClr val="folHlink"/>
              </a:buClr>
              <a:defRPr/>
            </a:pPr>
            <a:endParaRPr lang="ru-RU" sz="1600" dirty="0">
              <a:solidFill>
                <a:srgbClr val="A44AA6"/>
              </a:solidFill>
              <a:latin typeface="Franklin Gothic Book" pitchFamily="34" charset="0"/>
              <a:ea typeface="Tahoma" pitchFamily="34" charset="0"/>
            </a:endParaRPr>
          </a:p>
          <a:p>
            <a:pPr marL="0" lvl="3" algn="just" eaLnBrk="0" hangingPunct="0">
              <a:spcBef>
                <a:spcPct val="20000"/>
              </a:spcBef>
              <a:buClr>
                <a:schemeClr val="folHlink"/>
              </a:buClr>
              <a:defRPr/>
            </a:pPr>
            <a:endParaRPr lang="ru-RU" sz="1600" dirty="0">
              <a:solidFill>
                <a:srgbClr val="A44AA6"/>
              </a:solidFill>
              <a:latin typeface="Franklin Gothic Book" pitchFamily="34" charset="0"/>
              <a:ea typeface="Tahoma" pitchFamily="34" charset="0"/>
            </a:endParaRPr>
          </a:p>
        </p:txBody>
      </p:sp>
      <p:sp>
        <p:nvSpPr>
          <p:cNvPr id="9" name="Дата 13"/>
          <p:cNvSpPr txBox="1">
            <a:spLocks/>
          </p:cNvSpPr>
          <p:nvPr/>
        </p:nvSpPr>
        <p:spPr>
          <a:xfrm>
            <a:off x="785813" y="6143625"/>
            <a:ext cx="4929187" cy="2857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7429500" y="6143625"/>
            <a:ext cx="1143000" cy="285750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ru-RU" dirty="0"/>
              <a:t>Слайд             </a:t>
            </a:r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7176" name="Прямоугольник 14"/>
          <p:cNvSpPr>
            <a:spLocks noChangeArrowheads="1"/>
          </p:cNvSpPr>
          <p:nvPr/>
        </p:nvSpPr>
        <p:spPr bwMode="auto">
          <a:xfrm>
            <a:off x="1116013" y="6021388"/>
            <a:ext cx="457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</a:rPr>
              <a:t>Применение правил недостаточной капитализации</a:t>
            </a:r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6" descr="Нижний рисунок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6140450"/>
            <a:ext cx="7929563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Содержимое 3" descr="LOGO__~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57250" y="428625"/>
            <a:ext cx="781050" cy="81915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50" y="357188"/>
            <a:ext cx="5357813" cy="928687"/>
          </a:xfrm>
        </p:spPr>
        <p:txBody>
          <a:bodyPr rtlCol="0">
            <a:noAutofit/>
          </a:bodyPr>
          <a:lstStyle/>
          <a:p>
            <a:pPr algn="r">
              <a:defRPr/>
            </a:pP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</a:rPr>
              <a:t>Комментарии</a:t>
            </a:r>
            <a:endParaRPr lang="ru-RU" sz="1900" b="1" dirty="0">
              <a:solidFill>
                <a:schemeClr val="accent1">
                  <a:lumMod val="75000"/>
                </a:schemeClr>
              </a:solidFill>
              <a:ea typeface="Tahoma" pitchFamily="34" charset="0"/>
              <a:cs typeface="Arial" pitchFamily="34" charset="0"/>
            </a:endParaRPr>
          </a:p>
        </p:txBody>
      </p: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785813" y="1571625"/>
            <a:ext cx="771525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+mj-lt"/>
              <a:buAutoNum type="arabicParenR"/>
              <a:defRPr/>
            </a:pPr>
            <a:r>
              <a:rPr lang="en-US" sz="1500" dirty="0">
                <a:latin typeface="Agency FB" pitchFamily="34" charset="0"/>
                <a:cs typeface="Times New Roman" pitchFamily="18" charset="0"/>
              </a:rPr>
              <a:t> </a:t>
            </a:r>
            <a:r>
              <a:rPr lang="ru-RU" sz="1600" dirty="0"/>
              <a:t>В судебном акте отсутствует как таковой анализ признаков рыночных отношений в исследованных соглашениях займа.</a:t>
            </a:r>
          </a:p>
          <a:p>
            <a:pPr marL="342900" indent="-342900" algn="just">
              <a:buFont typeface="+mj-lt"/>
              <a:buAutoNum type="arabicParenR"/>
              <a:defRPr/>
            </a:pPr>
            <a:endParaRPr lang="ru-RU" sz="1600" dirty="0"/>
          </a:p>
          <a:p>
            <a:pPr marL="342900" indent="-342900" algn="just">
              <a:buFont typeface="+mj-lt"/>
              <a:buAutoNum type="arabicParenR"/>
              <a:defRPr/>
            </a:pPr>
            <a:r>
              <a:rPr lang="ru-RU" sz="1600" dirty="0"/>
              <a:t>Налоговое законодательство РФ в ст. 269 НК РФ лишь ограничивает вычеты процентных платежей в пределах соотношения заёмного капитала к чистым активам в соотношении 3 к 1 и не направлено на борьбу с уклонением от уплаты налогов (хотя именно в этом значении правила «недостаточной капитализации» понимаются в соответствии с комментариями к Модельной Конвенции ОЭСР). </a:t>
            </a:r>
          </a:p>
          <a:p>
            <a:pPr marL="342900" indent="-342900" algn="just">
              <a:buFont typeface="+mj-lt"/>
              <a:buAutoNum type="arabicParenR"/>
              <a:defRPr/>
            </a:pPr>
            <a:endParaRPr lang="ru-RU" sz="1600" dirty="0"/>
          </a:p>
          <a:p>
            <a:pPr marL="342900" indent="-342900" algn="just">
              <a:buFont typeface="+mj-lt"/>
              <a:buAutoNum type="arabicParenR"/>
              <a:defRPr/>
            </a:pPr>
            <a:r>
              <a:rPr lang="ru-RU" sz="1600" dirty="0"/>
              <a:t>Налоговые органы оценивают международное налогообложение как соотношение национальных норм о борьбе с уходом от налогов и международных налоговых договоров, чего раньше не было. </a:t>
            </a:r>
          </a:p>
          <a:p>
            <a:pPr algn="just" eaLnBrk="0" hangingPunct="0">
              <a:defRPr/>
            </a:pPr>
            <a:endParaRPr lang="ru-RU" sz="1500" dirty="0">
              <a:latin typeface="Franklin Gothic Book" pitchFamily="34" charset="0"/>
              <a:cs typeface="Times New Roman" pitchFamily="18" charset="0"/>
            </a:endParaRPr>
          </a:p>
          <a:p>
            <a:pPr marL="0" lvl="3" algn="just" eaLnBrk="0" hangingPunct="0">
              <a:spcBef>
                <a:spcPct val="20000"/>
              </a:spcBef>
              <a:buClr>
                <a:schemeClr val="folHlink"/>
              </a:buClr>
              <a:defRPr/>
            </a:pPr>
            <a:endParaRPr lang="ru-RU" sz="1600" dirty="0">
              <a:solidFill>
                <a:srgbClr val="A44AA6"/>
              </a:solidFill>
              <a:latin typeface="Franklin Gothic Book" pitchFamily="34" charset="0"/>
              <a:cs typeface="Tahoma" pitchFamily="34" charset="0"/>
            </a:endParaRPr>
          </a:p>
          <a:p>
            <a:pPr marL="0" lvl="3" algn="just" eaLnBrk="0" hangingPunct="0">
              <a:spcBef>
                <a:spcPct val="20000"/>
              </a:spcBef>
              <a:buClr>
                <a:schemeClr val="folHlink"/>
              </a:buClr>
              <a:defRPr/>
            </a:pPr>
            <a:endParaRPr lang="ru-RU" sz="1600" dirty="0">
              <a:solidFill>
                <a:srgbClr val="A44AA6"/>
              </a:solidFill>
              <a:latin typeface="Franklin Gothic Book" pitchFamily="34" charset="0"/>
              <a:cs typeface="Tahoma" pitchFamily="34" charset="0"/>
            </a:endParaRPr>
          </a:p>
        </p:txBody>
      </p:sp>
      <p:sp>
        <p:nvSpPr>
          <p:cNvPr id="8198" name="Дата 13"/>
          <p:cNvSpPr txBox="1">
            <a:spLocks/>
          </p:cNvSpPr>
          <p:nvPr/>
        </p:nvSpPr>
        <p:spPr bwMode="auto">
          <a:xfrm>
            <a:off x="785813" y="6143625"/>
            <a:ext cx="492918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>
                <a:latin typeface="Times New Roman" pitchFamily="18" charset="0"/>
              </a:rPr>
              <a:t>Применение правил недостаточной капитализации</a:t>
            </a:r>
            <a:endParaRPr lang="ru-RU" sz="1200"/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7429500" y="6143625"/>
            <a:ext cx="1143000" cy="285750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ru-RU" dirty="0"/>
              <a:t>Слайд             </a:t>
            </a:r>
            <a:r>
              <a:rPr lang="ru-RU" dirty="0" smtClean="0"/>
              <a:t>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6" descr="Нижний рисунок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6140450"/>
            <a:ext cx="7929563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Содержимое 3" descr="LOGO__~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57250" y="428625"/>
            <a:ext cx="781050" cy="81915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88" y="357188"/>
            <a:ext cx="5286375" cy="928687"/>
          </a:xfrm>
        </p:spPr>
        <p:txBody>
          <a:bodyPr rtlCol="0">
            <a:noAutofit/>
          </a:bodyPr>
          <a:lstStyle/>
          <a:p>
            <a:pPr algn="r">
              <a:defRPr/>
            </a:pP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ea typeface="Tahoma" pitchFamily="34" charset="0"/>
                <a:cs typeface="Arial" pitchFamily="34" charset="0"/>
              </a:rPr>
              <a:t>Рекомендации</a:t>
            </a:r>
            <a:endParaRPr lang="ru-RU" sz="1900" b="1" dirty="0">
              <a:solidFill>
                <a:schemeClr val="accent1">
                  <a:lumMod val="75000"/>
                </a:schemeClr>
              </a:solidFill>
              <a:ea typeface="Tahoma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813" y="1571625"/>
            <a:ext cx="7715250" cy="5114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Clr>
                <a:srgbClr val="AB1D7C"/>
              </a:buClr>
              <a:defRPr/>
            </a:pPr>
            <a:endParaRPr lang="ru-RU" sz="1600" dirty="0">
              <a:latin typeface="Franklin Gothic Book" pitchFamily="34" charset="0"/>
            </a:endParaRPr>
          </a:p>
          <a:p>
            <a:pPr marL="342900" indent="-342900" algn="just">
              <a:buFont typeface="+mj-lt"/>
              <a:buAutoNum type="arabicParenR"/>
              <a:defRPr/>
            </a:pPr>
            <a:r>
              <a:rPr lang="ru-RU" sz="1600" dirty="0"/>
              <a:t>Необходимо повышать качество анализа налоговых рисков при международном налоговом структурировании, проведении оценки рисков и ведении судебных споров.</a:t>
            </a:r>
            <a:endParaRPr lang="en-US" sz="1600" dirty="0"/>
          </a:p>
          <a:p>
            <a:pPr marL="342900" indent="-342900" algn="just">
              <a:buFont typeface="+mj-lt"/>
              <a:buAutoNum type="arabicParenR"/>
              <a:defRPr/>
            </a:pPr>
            <a:endParaRPr lang="ru-RU" sz="1600" dirty="0"/>
          </a:p>
          <a:p>
            <a:pPr marL="342900" indent="-342900" algn="just">
              <a:buFont typeface="+mj-lt"/>
              <a:buAutoNum type="arabicParenR"/>
              <a:defRPr/>
            </a:pPr>
            <a:r>
              <a:rPr lang="ru-RU" sz="1600" dirty="0"/>
              <a:t>Следует заранее оценивать налоговые риски, исходя из возможности доказать рыночный характер своих сделок. Налоговые органы будут оспаривать вычеты по не имеющим деловой цели займам, полученным через иностранные </a:t>
            </a:r>
            <a:r>
              <a:rPr lang="ru-RU" sz="1600" dirty="0" err="1"/>
              <a:t>аффилированные</a:t>
            </a:r>
            <a:r>
              <a:rPr lang="ru-RU" sz="1600" dirty="0"/>
              <a:t> компании. </a:t>
            </a:r>
          </a:p>
          <a:p>
            <a:pPr marL="342900" indent="-342900" algn="just">
              <a:buFont typeface="+mj-lt"/>
              <a:buAutoNum type="arabicParenR"/>
              <a:defRPr/>
            </a:pPr>
            <a:endParaRPr lang="ru-RU" sz="1600" dirty="0"/>
          </a:p>
          <a:p>
            <a:pPr marL="342900" indent="-342900" algn="just">
              <a:buFont typeface="+mj-lt"/>
              <a:buAutoNum type="arabicParenR"/>
              <a:defRPr/>
            </a:pPr>
            <a:r>
              <a:rPr lang="ru-RU" sz="1600" dirty="0"/>
              <a:t>Несоответствие требованиям рыночного характера отношений должно быть обосновано. При невозможности обосновать причины несоответствия требованиям о рыночном характере займа, налогоплательщику следует оценить риски заявления к вычету процентов за пределами разрешенных к вычету национальным законодательством. </a:t>
            </a:r>
          </a:p>
          <a:p>
            <a:pPr algn="just">
              <a:defRPr/>
            </a:pPr>
            <a:endParaRPr lang="ru-RU" sz="1600" dirty="0"/>
          </a:p>
          <a:p>
            <a:pPr>
              <a:buClr>
                <a:srgbClr val="AB1D7C"/>
              </a:buClr>
              <a:defRPr/>
            </a:pPr>
            <a:endParaRPr lang="ru-RU" sz="1600" dirty="0">
              <a:latin typeface="Franklin Gothic Book" pitchFamily="34" charset="0"/>
              <a:cs typeface="Tahoma" pitchFamily="34" charset="0"/>
            </a:endParaRPr>
          </a:p>
          <a:p>
            <a:pPr marL="0" lvl="3" algn="just">
              <a:buClr>
                <a:schemeClr val="folHlink"/>
              </a:buClr>
              <a:buFont typeface="Wingdings" pitchFamily="2" charset="2"/>
              <a:buNone/>
              <a:defRPr/>
            </a:pPr>
            <a:endParaRPr lang="en-US" sz="1600" dirty="0">
              <a:solidFill>
                <a:srgbClr val="A44AA6"/>
              </a:solidFill>
              <a:latin typeface="Franklin Gothic Book" pitchFamily="34" charset="0"/>
            </a:endParaRPr>
          </a:p>
          <a:p>
            <a:pPr marL="0" lvl="3" algn="just" eaLnBrk="0" hangingPunct="0">
              <a:spcBef>
                <a:spcPct val="20000"/>
              </a:spcBef>
              <a:buClr>
                <a:schemeClr val="folHlink"/>
              </a:buClr>
              <a:defRPr/>
            </a:pPr>
            <a:endParaRPr lang="ru-RU" sz="1600" dirty="0">
              <a:solidFill>
                <a:srgbClr val="A44AA6"/>
              </a:solidFill>
              <a:latin typeface="Franklin Gothic Book" pitchFamily="34" charset="0"/>
              <a:cs typeface="Tahoma" pitchFamily="34" charset="0"/>
            </a:endParaRPr>
          </a:p>
          <a:p>
            <a:pPr marL="0" lvl="3" algn="just" eaLnBrk="0" hangingPunct="0">
              <a:spcBef>
                <a:spcPct val="20000"/>
              </a:spcBef>
              <a:buClr>
                <a:schemeClr val="folHlink"/>
              </a:buClr>
              <a:defRPr/>
            </a:pPr>
            <a:endParaRPr lang="ru-RU" sz="1600" dirty="0">
              <a:solidFill>
                <a:srgbClr val="A44AA6"/>
              </a:solidFill>
              <a:latin typeface="Franklin Gothic Book" pitchFamily="34" charset="0"/>
              <a:cs typeface="Tahoma" pitchFamily="34" charset="0"/>
            </a:endParaRPr>
          </a:p>
        </p:txBody>
      </p:sp>
      <p:sp>
        <p:nvSpPr>
          <p:cNvPr id="9" name="Дата 13"/>
          <p:cNvSpPr txBox="1">
            <a:spLocks/>
          </p:cNvSpPr>
          <p:nvPr/>
        </p:nvSpPr>
        <p:spPr>
          <a:xfrm>
            <a:off x="785813" y="6143625"/>
            <a:ext cx="4929187" cy="2857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1200" dirty="0">
                <a:latin typeface="Times New Roman" pitchFamily="18" charset="0"/>
              </a:rPr>
              <a:t>Применение правил недостаточной капитализации</a:t>
            </a:r>
            <a:endParaRPr lang="ru-RU" sz="1200" dirty="0"/>
          </a:p>
          <a:p>
            <a:pPr algn="ctr">
              <a:defRPr/>
            </a:pP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7429500" y="6143625"/>
            <a:ext cx="1143000" cy="285750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ru-RU" dirty="0"/>
              <a:t>Слайд             </a:t>
            </a:r>
            <a:r>
              <a:rPr lang="ru-RU" dirty="0" smtClean="0"/>
              <a:t>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6" descr="Нижний рисунок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6140450"/>
            <a:ext cx="7929563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Содержимое 3" descr="LOGO__~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57250" y="428625"/>
            <a:ext cx="781050" cy="81915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88" y="357188"/>
            <a:ext cx="5286375" cy="928687"/>
          </a:xfrm>
        </p:spPr>
        <p:txBody>
          <a:bodyPr rtlCol="0">
            <a:noAutofit/>
          </a:bodyPr>
          <a:lstStyle/>
          <a:p>
            <a:pPr algn="r">
              <a:defRPr/>
            </a:pPr>
            <a:r>
              <a:rPr lang="ru-RU" sz="1900" b="1" dirty="0" smtClean="0">
                <a:solidFill>
                  <a:schemeClr val="accent1">
                    <a:lumMod val="75000"/>
                  </a:schemeClr>
                </a:solidFill>
                <a:ea typeface="Tahoma" pitchFamily="34" charset="0"/>
                <a:cs typeface="Arial" pitchFamily="34" charset="0"/>
              </a:rPr>
              <a:t>Рекомендации</a:t>
            </a:r>
            <a:endParaRPr lang="ru-RU" sz="1900" b="1" dirty="0">
              <a:solidFill>
                <a:schemeClr val="accent1">
                  <a:lumMod val="75000"/>
                </a:schemeClr>
              </a:solidFill>
              <a:ea typeface="Tahoma" pitchFamily="34" charset="0"/>
              <a:cs typeface="Arial" pitchFamily="34" charset="0"/>
            </a:endParaRPr>
          </a:p>
        </p:txBody>
      </p:sp>
      <p:sp>
        <p:nvSpPr>
          <p:cNvPr id="10245" name="TextBox 7"/>
          <p:cNvSpPr txBox="1">
            <a:spLocks noChangeArrowheads="1"/>
          </p:cNvSpPr>
          <p:nvPr/>
        </p:nvSpPr>
        <p:spPr bwMode="auto">
          <a:xfrm>
            <a:off x="785813" y="1571625"/>
            <a:ext cx="7715250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Clr>
                <a:srgbClr val="AB1D7C"/>
              </a:buClr>
            </a:pPr>
            <a:r>
              <a:rPr lang="ru-RU" sz="1600">
                <a:latin typeface="Franklin Gothic Book" pitchFamily="34" charset="0"/>
              </a:rPr>
              <a:t>     </a:t>
            </a:r>
          </a:p>
          <a:p>
            <a:pPr algn="just">
              <a:buClr>
                <a:srgbClr val="AB1D7C"/>
              </a:buClr>
            </a:pPr>
            <a:r>
              <a:rPr lang="ru-RU" sz="1600">
                <a:latin typeface="Franklin Gothic Book" pitchFamily="34" charset="0"/>
              </a:rPr>
              <a:t> Следует </a:t>
            </a:r>
            <a:r>
              <a:rPr lang="ru-RU" sz="1600"/>
              <a:t>обратить внимание на возможное внесение изменений в российское налоговое законодательство в части трансфертного ценообразования в отношении контроля за займами (в настоящее время они не подпадают под контроль в силу того обстоятельства, что не являются товарами (работами, услугами) или имущественными права). Полагаем, в ближайшее время данные изменения будут внесены Минфином России с пакетом поправок на рассмотрение Государственной Думы РФ.   </a:t>
            </a:r>
          </a:p>
          <a:p>
            <a:pPr>
              <a:buClr>
                <a:srgbClr val="AB1D7C"/>
              </a:buClr>
            </a:pPr>
            <a:endParaRPr lang="en-US" sz="1600">
              <a:solidFill>
                <a:srgbClr val="A44AA6"/>
              </a:solidFill>
              <a:latin typeface="Franklin Gothic Book" pitchFamily="34" charset="0"/>
            </a:endParaRPr>
          </a:p>
          <a:p>
            <a:pPr marL="0" lvl="3" algn="just" eaLnBrk="0" hangingPunct="0">
              <a:spcBef>
                <a:spcPct val="20000"/>
              </a:spcBef>
              <a:buClr>
                <a:schemeClr val="folHlink"/>
              </a:buClr>
            </a:pPr>
            <a:endParaRPr lang="ru-RU" sz="1600">
              <a:solidFill>
                <a:srgbClr val="A44AA6"/>
              </a:solidFill>
              <a:latin typeface="Franklin Gothic Book" pitchFamily="34" charset="0"/>
              <a:cs typeface="Tahoma" pitchFamily="34" charset="0"/>
            </a:endParaRPr>
          </a:p>
          <a:p>
            <a:pPr marL="0" lvl="3" algn="just" eaLnBrk="0" hangingPunct="0">
              <a:spcBef>
                <a:spcPct val="20000"/>
              </a:spcBef>
              <a:buClr>
                <a:schemeClr val="folHlink"/>
              </a:buClr>
            </a:pPr>
            <a:endParaRPr lang="ru-RU" sz="1600">
              <a:solidFill>
                <a:srgbClr val="A44AA6"/>
              </a:solidFill>
              <a:latin typeface="Franklin Gothic Book" pitchFamily="34" charset="0"/>
              <a:cs typeface="Tahoma" pitchFamily="34" charset="0"/>
            </a:endParaRPr>
          </a:p>
        </p:txBody>
      </p:sp>
      <p:sp>
        <p:nvSpPr>
          <p:cNvPr id="9" name="Дата 13"/>
          <p:cNvSpPr txBox="1">
            <a:spLocks/>
          </p:cNvSpPr>
          <p:nvPr/>
        </p:nvSpPr>
        <p:spPr>
          <a:xfrm>
            <a:off x="785813" y="6143625"/>
            <a:ext cx="4929187" cy="2857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</a:rPr>
              <a:t>Применение правил недостаточной капитализации</a:t>
            </a:r>
            <a:endParaRPr lang="ru-RU" sz="1200" dirty="0"/>
          </a:p>
          <a:p>
            <a:pPr algn="ctr">
              <a:defRPr/>
            </a:pP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7429500" y="6143625"/>
            <a:ext cx="1143000" cy="285750"/>
          </a:xfrm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r>
              <a:rPr lang="ru-RU" dirty="0"/>
              <a:t>Слайд             </a:t>
            </a:r>
            <a:r>
              <a:rPr lang="ru-RU" dirty="0" smtClean="0"/>
              <a:t>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867</Words>
  <Application>Microsoft Office PowerPoint</Application>
  <PresentationFormat>Экран (4:3)</PresentationFormat>
  <Paragraphs>113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Times New Roman</vt:lpstr>
      <vt:lpstr>Tahoma</vt:lpstr>
      <vt:lpstr>Franklin Gothic Book</vt:lpstr>
      <vt:lpstr>Wingdings</vt:lpstr>
      <vt:lpstr>Agency FB</vt:lpstr>
      <vt:lpstr>Тема Office</vt:lpstr>
      <vt:lpstr>Применение правил недостаточной капитализации  в свете принципа недискриминации, закрепленного в  международных налоговых соглашениях  (на примере судебного дела «Угольная компания «Северный Кузбасс»)</vt:lpstr>
      <vt:lpstr>Фактические обстоятельства дела</vt:lpstr>
      <vt:lpstr>Фактические обстоятельства дела</vt:lpstr>
      <vt:lpstr>Позиция налогового органа</vt:lpstr>
      <vt:lpstr>Позиция налогоплательщика</vt:lpstr>
      <vt:lpstr>Позиция Высшего Арбитражного суда РФ </vt:lpstr>
      <vt:lpstr>Комментарии</vt:lpstr>
      <vt:lpstr>Рекомендации</vt:lpstr>
      <vt:lpstr>Рекомендации</vt:lpstr>
      <vt:lpstr>Слайд 10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ПРОБЛЕМЫ МЕЖДУНАРОДНОГО НАЛОГООБЛОЖЕНИЯ (на основе анализа судебной практики)</dc:title>
  <dc:creator>ACID25</dc:creator>
  <cp:lastModifiedBy>m.ivlieva</cp:lastModifiedBy>
  <cp:revision>34</cp:revision>
  <dcterms:created xsi:type="dcterms:W3CDTF">2011-05-22T08:38:58Z</dcterms:created>
  <dcterms:modified xsi:type="dcterms:W3CDTF">2015-10-19T11:18:25Z</dcterms:modified>
</cp:coreProperties>
</file>