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5%20&#1082;&#1091;&#1088;&#1089;\&#1052;&#1072;&#1075;&#1080;&#1089;&#1090;&#1077;&#1088;&#1089;&#1082;&#1072;&#1103;%20&#1088;&#1072;&#1073;&#1086;&#1090;&#1072;\&#1052;&#1080;&#1082;&#1088;&#1086;&#1079;&#1086;&#1085;&#1076;\&#1057;&#1074;&#1086;&#1076;&#1085;&#1072;&#1103;%20&#1090;&#1072;&#1073;&#1083;%20&#1058;&#1048;&#1065;+&#1076;&#1086;&#1088;&#1072;&#1073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5%20&#1082;&#1091;&#1088;&#1089;\&#1052;&#1072;&#1075;&#1080;&#1089;&#1090;&#1077;&#1088;&#1089;&#1082;&#1072;&#1103;%20&#1088;&#1072;&#1073;&#1086;&#1090;&#1072;\&#1052;&#1080;&#1082;&#1088;&#1086;&#1079;&#1086;&#1085;&#1076;\&#1057;&#1074;&#1086;&#1076;&#1085;&#1072;&#1103;%20&#1090;&#1072;&#1073;&#1083;%20&#1058;&#1048;&#1065;+&#1076;&#1086;&#1088;&#1072;&#1073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shka_Sun\Downloads\&#1050;&#1086;&#1087;&#1080;&#1103;%20shekina_09dec17_resRusak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shka_Sun\Downloads\&#1050;&#1086;&#1087;&#1080;&#1103;%20shekina_09dec17_resRusak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31679813354072E-2"/>
          <c:y val="0.13017978161156687"/>
          <c:w val="0.81143740340030912"/>
          <c:h val="0.68842176030197455"/>
        </c:manualLayout>
      </c:layout>
      <c:scatterChart>
        <c:scatterStyle val="smoothMarker"/>
        <c:ser>
          <c:idx val="0"/>
          <c:order val="0"/>
          <c:tx>
            <c:strRef>
              <c:f>'700о'!$Y$26</c:f>
              <c:strCache>
                <c:ptCount val="1"/>
                <c:pt idx="0">
                  <c:v>Кр Si</c:v>
                </c:pt>
              </c:strCache>
            </c:strRef>
          </c:tx>
          <c:spPr>
            <a:ln w="57150">
              <a:solidFill>
                <a:srgbClr val="0000FF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FF"/>
              </a:solidFill>
              <a:ln w="57150">
                <a:solidFill>
                  <a:srgbClr val="0000FF"/>
                </a:solidFill>
                <a:prstDash val="solid"/>
              </a:ln>
            </c:spPr>
          </c:marker>
          <c:xVal>
            <c:numRef>
              <c:f>'700о'!$X$27:$X$28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xVal>
          <c:yVal>
            <c:numRef>
              <c:f>'700о'!$Y$27:$Y$28</c:f>
              <c:numCache>
                <c:formatCode>0.00</c:formatCode>
                <c:ptCount val="2"/>
                <c:pt idx="0">
                  <c:v>1.3652927235403034E-2</c:v>
                </c:pt>
                <c:pt idx="1">
                  <c:v>0.11067148567023399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'700о'!$Z$26</c:f>
              <c:strCache>
                <c:ptCount val="1"/>
                <c:pt idx="0">
                  <c:v>Кр Al</c:v>
                </c:pt>
              </c:strCache>
            </c:strRef>
          </c:tx>
          <c:spPr>
            <a:ln w="5715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 w="57150">
                <a:solidFill>
                  <a:srgbClr val="FF00FF"/>
                </a:solidFill>
                <a:prstDash val="solid"/>
              </a:ln>
            </c:spPr>
          </c:marker>
          <c:xVal>
            <c:numRef>
              <c:f>'700о'!$X$27:$X$28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xVal>
          <c:yVal>
            <c:numRef>
              <c:f>'700о'!$Z$27:$Z$28</c:f>
              <c:numCache>
                <c:formatCode>0.00</c:formatCode>
                <c:ptCount val="2"/>
                <c:pt idx="0">
                  <c:v>1.4647227210664093</c:v>
                </c:pt>
                <c:pt idx="1">
                  <c:v>0.83827741237218811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'700о'!$AA$26</c:f>
              <c:strCache>
                <c:ptCount val="1"/>
                <c:pt idx="0">
                  <c:v>Кр Na</c:v>
                </c:pt>
              </c:strCache>
            </c:strRef>
          </c:tx>
          <c:spPr>
            <a:ln w="57150">
              <a:solidFill>
                <a:srgbClr val="33996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339966"/>
              </a:solidFill>
              <a:ln w="57150">
                <a:solidFill>
                  <a:srgbClr val="339966"/>
                </a:solidFill>
                <a:prstDash val="solid"/>
              </a:ln>
            </c:spPr>
          </c:marker>
          <c:xVal>
            <c:numRef>
              <c:f>'700о'!$X$27:$X$28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xVal>
          <c:yVal>
            <c:numRef>
              <c:f>'700о'!$AA$27:$AA$28</c:f>
              <c:numCache>
                <c:formatCode>0.00</c:formatCode>
                <c:ptCount val="2"/>
                <c:pt idx="0">
                  <c:v>7.8587959449433411</c:v>
                </c:pt>
                <c:pt idx="1">
                  <c:v>7.6067090047634984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'700о'!$AB$26</c:f>
              <c:strCache>
                <c:ptCount val="1"/>
                <c:pt idx="0">
                  <c:v>Кр K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6600"/>
              </a:solidFill>
              <a:ln w="57150">
                <a:solidFill>
                  <a:srgbClr val="FF0000"/>
                </a:solidFill>
                <a:prstDash val="solid"/>
              </a:ln>
            </c:spPr>
          </c:marker>
          <c:xVal>
            <c:numRef>
              <c:f>'700о'!$X$27:$X$28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xVal>
          <c:yVal>
            <c:numRef>
              <c:f>'700о'!$AB$27:$AB$28</c:f>
              <c:numCache>
                <c:formatCode>0.00</c:formatCode>
                <c:ptCount val="2"/>
                <c:pt idx="0">
                  <c:v>1.016819005018776</c:v>
                </c:pt>
                <c:pt idx="1">
                  <c:v>1.21708501989786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'700о'!$AC$26</c:f>
              <c:strCache>
                <c:ptCount val="1"/>
                <c:pt idx="0">
                  <c:v>Кр F</c:v>
                </c:pt>
              </c:strCache>
            </c:strRef>
          </c:tx>
          <c:spPr>
            <a:ln w="5715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 w="57150">
                <a:solidFill>
                  <a:srgbClr val="000000"/>
                </a:solidFill>
                <a:prstDash val="solid"/>
              </a:ln>
            </c:spPr>
          </c:marker>
          <c:xVal>
            <c:numRef>
              <c:f>'700о'!$X$27:$X$28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xVal>
          <c:yVal>
            <c:numRef>
              <c:f>'700о'!$AC$27:$AC$28</c:f>
              <c:numCache>
                <c:formatCode>0.00</c:formatCode>
                <c:ptCount val="2"/>
                <c:pt idx="0">
                  <c:v>7.2038337245348965</c:v>
                </c:pt>
                <c:pt idx="1">
                  <c:v>6.7992901417125671</c:v>
                </c:pt>
              </c:numCache>
            </c:numRef>
          </c:yVal>
          <c:smooth val="1"/>
        </c:ser>
        <c:axId val="114962432"/>
        <c:axId val="114963584"/>
      </c:scatterChart>
      <c:valAx>
        <c:axId val="114962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Мас.%</a:t>
                </a:r>
                <a:r>
                  <a:rPr lang="en-US"/>
                  <a:t>H2O</a:t>
                </a:r>
              </a:p>
            </c:rich>
          </c:tx>
          <c:layout>
            <c:manualLayout>
              <c:xMode val="edge"/>
              <c:yMode val="edge"/>
              <c:x val="0.44976816074188614"/>
              <c:y val="0.91157988443655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4963584"/>
        <c:crosses val="autoZero"/>
        <c:crossBetween val="midCat"/>
      </c:valAx>
      <c:valAx>
        <c:axId val="1149635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 err="1"/>
                  <a:t>Крэл</a:t>
                </a:r>
                <a:r>
                  <a:rPr lang="ru-RU" dirty="0"/>
                  <a:t>.(</a:t>
                </a:r>
                <a:r>
                  <a:rPr lang="en-US" dirty="0" smtClean="0"/>
                  <a:t>LF/L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2.472952086553323E-2"/>
              <c:y val="0.427368860370953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49624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170015455950863"/>
          <c:y val="0.38315828860843831"/>
          <c:w val="0.16692426584235015"/>
          <c:h val="0.2715792265411456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12571689866326E-2"/>
          <c:y val="0.15866336032107595"/>
          <c:w val="0.82131661442006254"/>
          <c:h val="0.66373626373626349"/>
        </c:manualLayout>
      </c:layout>
      <c:scatterChart>
        <c:scatterStyle val="smoothMarker"/>
        <c:ser>
          <c:idx val="0"/>
          <c:order val="0"/>
          <c:tx>
            <c:strRef>
              <c:f>'700о'!$AG$26</c:f>
              <c:strCache>
                <c:ptCount val="1"/>
                <c:pt idx="0">
                  <c:v>Кр Si</c:v>
                </c:pt>
              </c:strCache>
            </c:strRef>
          </c:tx>
          <c:spPr>
            <a:ln w="57150">
              <a:solidFill>
                <a:srgbClr val="0000FF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 w="57150">
                <a:solidFill>
                  <a:srgbClr val="0000FF"/>
                </a:solidFill>
                <a:prstDash val="solid"/>
              </a:ln>
            </c:spPr>
          </c:marker>
          <c:xVal>
            <c:numRef>
              <c:f>'700о'!$AF$27:$AF$30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</c:numCache>
            </c:numRef>
          </c:xVal>
          <c:yVal>
            <c:numRef>
              <c:f>'700о'!$AG$27:$AG$30</c:f>
              <c:numCache>
                <c:formatCode>0.000</c:formatCode>
                <c:ptCount val="4"/>
                <c:pt idx="0">
                  <c:v>2.075593067843225E-2</c:v>
                </c:pt>
                <c:pt idx="1">
                  <c:v>3.6937812470112984E-2</c:v>
                </c:pt>
                <c:pt idx="2">
                  <c:v>1.6744304055212569E-2</c:v>
                </c:pt>
                <c:pt idx="3">
                  <c:v>1.4940788652521481E-2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'700о'!$AH$26</c:f>
              <c:strCache>
                <c:ptCount val="1"/>
                <c:pt idx="0">
                  <c:v>Кр Al</c:v>
                </c:pt>
              </c:strCache>
            </c:strRef>
          </c:tx>
          <c:spPr>
            <a:ln w="5715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 w="57150">
                <a:solidFill>
                  <a:srgbClr val="FF00FF"/>
                </a:solidFill>
                <a:prstDash val="solid"/>
              </a:ln>
            </c:spPr>
          </c:marker>
          <c:xVal>
            <c:numRef>
              <c:f>'700о'!$AF$27:$AF$30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</c:numCache>
            </c:numRef>
          </c:xVal>
          <c:yVal>
            <c:numRef>
              <c:f>'700о'!$AH$27:$AH$30</c:f>
              <c:numCache>
                <c:formatCode>0.000</c:formatCode>
                <c:ptCount val="4"/>
                <c:pt idx="0">
                  <c:v>1.2097505582228858</c:v>
                </c:pt>
                <c:pt idx="1">
                  <c:v>1.2548695097394738</c:v>
                </c:pt>
                <c:pt idx="2">
                  <c:v>1.539528842018695</c:v>
                </c:pt>
                <c:pt idx="3">
                  <c:v>1.4875086789451442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'700о'!$AI$26</c:f>
              <c:strCache>
                <c:ptCount val="1"/>
                <c:pt idx="0">
                  <c:v>Кр Na</c:v>
                </c:pt>
              </c:strCache>
            </c:strRef>
          </c:tx>
          <c:spPr>
            <a:ln w="57150">
              <a:solidFill>
                <a:srgbClr val="33996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339966"/>
              </a:solidFill>
              <a:ln w="57150">
                <a:solidFill>
                  <a:srgbClr val="339966"/>
                </a:solidFill>
                <a:prstDash val="solid"/>
              </a:ln>
            </c:spPr>
          </c:marker>
          <c:xVal>
            <c:numRef>
              <c:f>'700о'!$AF$27:$AF$30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</c:numCache>
            </c:numRef>
          </c:xVal>
          <c:yVal>
            <c:numRef>
              <c:f>'700о'!$AI$27:$AI$30</c:f>
              <c:numCache>
                <c:formatCode>0.000</c:formatCode>
                <c:ptCount val="4"/>
                <c:pt idx="0">
                  <c:v>7.7583588497747975</c:v>
                </c:pt>
                <c:pt idx="1">
                  <c:v>7.3436886128688874</c:v>
                </c:pt>
                <c:pt idx="2">
                  <c:v>6.7970557031866985</c:v>
                </c:pt>
                <c:pt idx="3">
                  <c:v>8.9928427408786717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'700о'!$AJ$26</c:f>
              <c:strCache>
                <c:ptCount val="1"/>
                <c:pt idx="0">
                  <c:v>Кр K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 w="57150">
                <a:solidFill>
                  <a:srgbClr val="FF6600"/>
                </a:solidFill>
                <a:prstDash val="solid"/>
              </a:ln>
            </c:spPr>
          </c:marker>
          <c:xVal>
            <c:numRef>
              <c:f>'700о'!$AF$27:$AF$30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</c:numCache>
            </c:numRef>
          </c:xVal>
          <c:yVal>
            <c:numRef>
              <c:f>'700о'!$AJ$27:$AJ$30</c:f>
              <c:numCache>
                <c:formatCode>0.000</c:formatCode>
                <c:ptCount val="4"/>
                <c:pt idx="0">
                  <c:v>0.95850731079969698</c:v>
                </c:pt>
                <c:pt idx="1">
                  <c:v>0.88247063581610108</c:v>
                </c:pt>
                <c:pt idx="2">
                  <c:v>0.93598471188430876</c:v>
                </c:pt>
                <c:pt idx="3">
                  <c:v>0.87436930749335084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'700о'!$AK$26</c:f>
              <c:strCache>
                <c:ptCount val="1"/>
                <c:pt idx="0">
                  <c:v>Кр F</c:v>
                </c:pt>
              </c:strCache>
            </c:strRef>
          </c:tx>
          <c:spPr>
            <a:ln w="5715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 w="57150">
                <a:solidFill>
                  <a:srgbClr val="000000"/>
                </a:solidFill>
                <a:prstDash val="solid"/>
              </a:ln>
            </c:spPr>
          </c:marker>
          <c:xVal>
            <c:numRef>
              <c:f>'700о'!$AF$27:$AF$30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</c:numCache>
            </c:numRef>
          </c:xVal>
          <c:yVal>
            <c:numRef>
              <c:f>'700о'!$AK$27:$AK$30</c:f>
              <c:numCache>
                <c:formatCode>0.000</c:formatCode>
                <c:ptCount val="4"/>
                <c:pt idx="0">
                  <c:v>6.7914787670574395</c:v>
                </c:pt>
                <c:pt idx="1">
                  <c:v>6.6549960401726471</c:v>
                </c:pt>
                <c:pt idx="2">
                  <c:v>4.9593747084458304</c:v>
                </c:pt>
                <c:pt idx="3">
                  <c:v>9.3274081290308679</c:v>
                </c:pt>
              </c:numCache>
            </c:numRef>
          </c:yVal>
          <c:smooth val="1"/>
        </c:ser>
        <c:axId val="115773440"/>
        <c:axId val="115775744"/>
      </c:scatterChart>
      <c:valAx>
        <c:axId val="115773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Мас.% </a:t>
                </a:r>
                <a:r>
                  <a:rPr lang="en-US"/>
                  <a:t>H2O </a:t>
                </a:r>
              </a:p>
            </c:rich>
          </c:tx>
          <c:layout>
            <c:manualLayout>
              <c:xMode val="edge"/>
              <c:yMode val="edge"/>
              <c:x val="0.46708463949843282"/>
              <c:y val="0.9230769230769225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775744"/>
        <c:crosses val="autoZero"/>
        <c:crossBetween val="midCat"/>
      </c:valAx>
      <c:valAx>
        <c:axId val="1157757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Кр эл (</a:t>
                </a:r>
                <a:r>
                  <a:rPr lang="en-US"/>
                  <a:t>LF/L)</a:t>
                </a:r>
              </a:p>
            </c:rich>
          </c:tx>
          <c:layout>
            <c:manualLayout>
              <c:xMode val="edge"/>
              <c:yMode val="edge"/>
              <c:x val="2.8213166144200632E-2"/>
              <c:y val="0.4461538461538461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773440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332288401253923"/>
          <c:y val="0.31208791208791364"/>
          <c:w val="0.14106583072100387"/>
          <c:h val="0.2659340659340678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defRPr>
            </a:pPr>
            <a:r>
              <a:rPr lang="ru-RU"/>
              <a:t>Кр (</a:t>
            </a:r>
            <a:r>
              <a:rPr lang="en-US"/>
              <a:t>LF/L), 700 °</a:t>
            </a:r>
            <a:r>
              <a:rPr lang="ru-RU"/>
              <a:t>С,1кбар</a:t>
            </a:r>
          </a:p>
        </c:rich>
      </c:tx>
      <c:layout>
        <c:manualLayout>
          <c:xMode val="edge"/>
          <c:yMode val="edge"/>
          <c:x val="0.41613924050632678"/>
          <c:y val="3.178484107579480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63654923211749"/>
          <c:y val="0.11734117952467066"/>
          <c:w val="0.83514837914042761"/>
          <c:h val="0.72748815165876801"/>
        </c:manualLayout>
      </c:layout>
      <c:lineChart>
        <c:grouping val="standard"/>
        <c:ser>
          <c:idx val="0"/>
          <c:order val="0"/>
          <c:tx>
            <c:strRef>
              <c:f>Кр(LF/L),820,700o,1кб,10%H2O</c:f>
              <c:strCache>
                <c:ptCount val="1"/>
                <c:pt idx="0">
                  <c:v>Кр(LF/L),820,700o,1кб,10%H2O</c:v>
                </c:pt>
              </c:strCache>
            </c:strRef>
          </c:tx>
          <c:spPr>
            <a:ln w="254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diamond"/>
            <c:size val="7"/>
            <c:spPr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cat>
            <c:strRef>
              <c:f>'Кр(LFL)700o,1-2кб'!$AC$61:$AC$77</c:f>
              <c:strCache>
                <c:ptCount val="17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  <c:pt idx="15">
                  <c:v>Y</c:v>
                </c:pt>
                <c:pt idx="16">
                  <c:v>Sc</c:v>
                </c:pt>
              </c:strCache>
            </c:strRef>
          </c:cat>
          <c:val>
            <c:numRef>
              <c:f>'Кр(LFL)700o,1-2кб'!$AD$61:$AD$77</c:f>
              <c:numCache>
                <c:formatCode>0.00</c:formatCode>
                <c:ptCount val="17"/>
                <c:pt idx="0">
                  <c:v>7.0892302952715527</c:v>
                </c:pt>
                <c:pt idx="1">
                  <c:v>7.3159668102344755</c:v>
                </c:pt>
                <c:pt idx="2">
                  <c:v>7.0114737711277</c:v>
                </c:pt>
                <c:pt idx="3">
                  <c:v>6.8197548345339465</c:v>
                </c:pt>
                <c:pt idx="4" formatCode="General">
                  <c:v>#N/A</c:v>
                </c:pt>
                <c:pt idx="5" formatCode="General">
                  <c:v>#N/A</c:v>
                </c:pt>
                <c:pt idx="6">
                  <c:v>6.8745376999308698</c:v>
                </c:pt>
                <c:pt idx="7">
                  <c:v>6.7673281431584895</c:v>
                </c:pt>
                <c:pt idx="8">
                  <c:v>6.7550915231524797</c:v>
                </c:pt>
                <c:pt idx="9">
                  <c:v>6.7294442271240298</c:v>
                </c:pt>
                <c:pt idx="10">
                  <c:v>6.5122961743301904</c:v>
                </c:pt>
                <c:pt idx="11">
                  <c:v>6.69963700863127</c:v>
                </c:pt>
                <c:pt idx="12">
                  <c:v>6.4493410490262324</c:v>
                </c:pt>
                <c:pt idx="13">
                  <c:v>6.4329275198094145</c:v>
                </c:pt>
                <c:pt idx="14">
                  <c:v>6.2497405116422824</c:v>
                </c:pt>
                <c:pt idx="15">
                  <c:v>7.0247877972742696</c:v>
                </c:pt>
                <c:pt idx="16">
                  <c:v>4.9631040903362695</c:v>
                </c:pt>
              </c:numCache>
            </c:numRef>
          </c:val>
        </c:ser>
        <c:ser>
          <c:idx val="1"/>
          <c:order val="1"/>
          <c:tx>
            <c:strRef>
              <c:f>Кр(LF/L),821,700o,1кб,30%H2O</c:f>
              <c:strCache>
                <c:ptCount val="1"/>
                <c:pt idx="0">
                  <c:v>Кр(LF/L),821,700o,1кб,30%H2O</c:v>
                </c:pt>
              </c:strCache>
            </c:strRef>
          </c:tx>
          <c:spPr>
            <a:ln w="254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triangle"/>
            <c:size val="7"/>
            <c:spPr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cat>
            <c:strRef>
              <c:f>'Кр(LFL)700o,1-2кб'!$AC$61:$AC$77</c:f>
              <c:strCache>
                <c:ptCount val="17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  <c:pt idx="15">
                  <c:v>Y</c:v>
                </c:pt>
                <c:pt idx="16">
                  <c:v>Sc</c:v>
                </c:pt>
              </c:strCache>
            </c:strRef>
          </c:cat>
          <c:val>
            <c:numRef>
              <c:f>'Кр(LFL)700o,1-2кб'!$AE$61:$AE$77</c:f>
              <c:numCache>
                <c:formatCode>0.00</c:formatCode>
                <c:ptCount val="17"/>
                <c:pt idx="0">
                  <c:v>82.679434339158789</c:v>
                </c:pt>
                <c:pt idx="1">
                  <c:v>81.919801068765125</c:v>
                </c:pt>
                <c:pt idx="2">
                  <c:v>79.377021869812424</c:v>
                </c:pt>
                <c:pt idx="3">
                  <c:v>77.692225487323824</c:v>
                </c:pt>
                <c:pt idx="4" formatCode="General">
                  <c:v>#N/A</c:v>
                </c:pt>
                <c:pt idx="5" formatCode="General">
                  <c:v>#N/A</c:v>
                </c:pt>
                <c:pt idx="6">
                  <c:v>72.082454756646158</c:v>
                </c:pt>
                <c:pt idx="7">
                  <c:v>72.470465177133079</c:v>
                </c:pt>
                <c:pt idx="8">
                  <c:v>69.743197914406679</c:v>
                </c:pt>
                <c:pt idx="9">
                  <c:v>67.588888097702409</c:v>
                </c:pt>
                <c:pt idx="10">
                  <c:v>64.739796215403089</c:v>
                </c:pt>
                <c:pt idx="11">
                  <c:v>60.974696833084799</c:v>
                </c:pt>
                <c:pt idx="12">
                  <c:v>56.778423606909158</c:v>
                </c:pt>
                <c:pt idx="13">
                  <c:v>53.984505424547294</c:v>
                </c:pt>
                <c:pt idx="14">
                  <c:v>51.529258428768003</c:v>
                </c:pt>
                <c:pt idx="15">
                  <c:v>74.363465780385027</c:v>
                </c:pt>
                <c:pt idx="16">
                  <c:v>16.481859241111025</c:v>
                </c:pt>
              </c:numCache>
            </c:numRef>
          </c:val>
        </c:ser>
        <c:ser>
          <c:idx val="2"/>
          <c:order val="2"/>
          <c:tx>
            <c:strRef>
              <c:f>Кр(LF/L),820,700o,1кб, 50%H2O</c:f>
              <c:strCache>
                <c:ptCount val="1"/>
                <c:pt idx="0">
                  <c:v>Кр(LF/L),820,700o,1кб, 50%H2O</c:v>
                </c:pt>
              </c:strCache>
            </c:strRef>
          </c:tx>
          <c:spPr>
            <a:ln w="254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square"/>
            <c:size val="7"/>
            <c:spPr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cat>
            <c:strRef>
              <c:f>'Кр(LFL)700o,1-2кб'!$AC$61:$AC$77</c:f>
              <c:strCache>
                <c:ptCount val="17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  <c:pt idx="15">
                  <c:v>Y</c:v>
                </c:pt>
                <c:pt idx="16">
                  <c:v>Sc</c:v>
                </c:pt>
              </c:strCache>
            </c:strRef>
          </c:cat>
          <c:val>
            <c:numRef>
              <c:f>'Кр(LFL)700o,1-2кб'!$AF$61:$AF$77</c:f>
              <c:numCache>
                <c:formatCode>0.00</c:formatCode>
                <c:ptCount val="17"/>
                <c:pt idx="0">
                  <c:v>504.884006827262</c:v>
                </c:pt>
                <c:pt idx="1">
                  <c:v>449.11782987366763</c:v>
                </c:pt>
                <c:pt idx="2">
                  <c:v>410.64729098761632</c:v>
                </c:pt>
                <c:pt idx="3">
                  <c:v>394.04134437208194</c:v>
                </c:pt>
                <c:pt idx="4" formatCode="General">
                  <c:v>#N/A</c:v>
                </c:pt>
                <c:pt idx="5" formatCode="General">
                  <c:v>#N/A</c:v>
                </c:pt>
                <c:pt idx="6">
                  <c:v>329.54906006779402</c:v>
                </c:pt>
                <c:pt idx="7">
                  <c:v>340.22783084558375</c:v>
                </c:pt>
                <c:pt idx="8">
                  <c:v>286.751424789314</c:v>
                </c:pt>
                <c:pt idx="9">
                  <c:v>258.31583821874</c:v>
                </c:pt>
                <c:pt idx="10">
                  <c:v>240.69557102883212</c:v>
                </c:pt>
                <c:pt idx="11">
                  <c:v>219.40802839421369</c:v>
                </c:pt>
                <c:pt idx="12">
                  <c:v>181.43331091266757</c:v>
                </c:pt>
                <c:pt idx="13">
                  <c:v>160.84187643914598</c:v>
                </c:pt>
                <c:pt idx="14">
                  <c:v>149.74279504856995</c:v>
                </c:pt>
                <c:pt idx="15">
                  <c:v>291.51601642194277</c:v>
                </c:pt>
                <c:pt idx="16">
                  <c:v>26.2360047968339</c:v>
                </c:pt>
              </c:numCache>
            </c:numRef>
          </c:val>
        </c:ser>
        <c:marker val="1"/>
        <c:axId val="115788800"/>
        <c:axId val="115922432"/>
      </c:lineChart>
      <c:catAx>
        <c:axId val="115788800"/>
        <c:scaling>
          <c:orientation val="minMax"/>
        </c:scaling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ru-RU" sz="1200" b="0" i="0" u="none" strike="noStrike" kern="1200" baseline="0">
                    <a:solidFill>
                      <a:srgbClr val="00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</a:defRPr>
                </a:pPr>
                <a:r>
                  <a:rPr lang="ru-RU"/>
                  <a:t>РЗЭ</a:t>
                </a:r>
              </a:p>
            </c:rich>
          </c:tx>
          <c:layout>
            <c:manualLayout>
              <c:xMode val="edge"/>
              <c:yMode val="edge"/>
              <c:x val="0.50158227848101256"/>
              <c:y val="0.9266513935146902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defRPr>
            </a:pPr>
            <a:endParaRPr lang="ru-RU"/>
          </a:p>
        </c:txPr>
        <c:crossAx val="115922432"/>
        <c:crosses val="autoZero"/>
        <c:auto val="1"/>
        <c:lblAlgn val="ctr"/>
        <c:lblOffset val="100"/>
        <c:tickLblSkip val="1"/>
      </c:catAx>
      <c:valAx>
        <c:axId val="115922432"/>
        <c:scaling>
          <c:orientation val="minMax"/>
        </c:scaling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ru-RU" sz="1200" b="0" i="0" u="none" strike="noStrike" kern="1200" baseline="0">
                    <a:solidFill>
                      <a:srgbClr val="00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</a:defRPr>
                </a:pPr>
                <a:r>
                  <a:rPr lang="ru-RU"/>
                  <a:t>Кр(</a:t>
                </a:r>
                <a:r>
                  <a:rPr lang="en-US"/>
                  <a:t>LF/L)</a:t>
                </a:r>
              </a:p>
            </c:rich>
          </c:tx>
          <c:layout>
            <c:manualLayout>
              <c:xMode val="edge"/>
              <c:yMode val="edge"/>
              <c:x val="0"/>
              <c:y val="0.43031850907287433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in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defRPr>
            </a:pPr>
            <a:endParaRPr lang="ru-RU"/>
          </a:p>
        </c:txPr>
        <c:crossAx val="1157888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664052313636702"/>
          <c:y val="0.13981042654028444"/>
          <c:w val="0.44091846997158984"/>
          <c:h val="0.3128842165685298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ru-RU" sz="920" b="1" i="0" u="none" strike="noStrike" kern="1200" baseline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lang="ru-RU" sz="1200" b="0" i="0" u="none" strike="noStrike" baseline="0">
          <a:solidFill>
            <a:srgbClr val="000000"/>
          </a:solidFill>
          <a:latin typeface="Times New Roman" panose="02020603050405020304"/>
          <a:ea typeface="Times New Roman" panose="02020603050405020304"/>
          <a:cs typeface="Times New Roman" panose="02020603050405020304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95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Кр(</a:t>
            </a:r>
            <a:r>
              <a:rPr lang="en-US" sz="95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LF/L), 700 °</a:t>
            </a:r>
            <a:r>
              <a:rPr lang="ru-RU" sz="95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С, 2кб</a:t>
            </a:r>
          </a:p>
        </c:rich>
      </c:tx>
      <c:layout>
        <c:manualLayout>
          <c:xMode val="edge"/>
          <c:yMode val="edge"/>
          <c:x val="0.40838509316770405"/>
          <c:y val="3.217821782178233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65733556229246E-2"/>
          <c:y val="0.13901345291479841"/>
          <c:w val="0.81656043853420468"/>
          <c:h val="0.70936475634263052"/>
        </c:manualLayout>
      </c:layout>
      <c:lineChart>
        <c:grouping val="standard"/>
        <c:ser>
          <c:idx val="0"/>
          <c:order val="0"/>
          <c:tx>
            <c:strRef>
              <c:f>Кр(LF/L) 823,700o,2кб, 5%H2O</c:f>
              <c:strCache>
                <c:ptCount val="1"/>
                <c:pt idx="0">
                  <c:v>Кр(LF/L) 823,700o,2кб, 5%H2O</c:v>
                </c:pt>
              </c:strCache>
            </c:strRef>
          </c:tx>
          <c:spPr>
            <a:ln w="254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cat>
            <c:strRef>
              <c:f>'Кр(LFL)700o,1-2кб'!$AR$60:$AR$76</c:f>
              <c:strCache>
                <c:ptCount val="17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  <c:pt idx="15">
                  <c:v>Y</c:v>
                </c:pt>
                <c:pt idx="16">
                  <c:v>Sc</c:v>
                </c:pt>
              </c:strCache>
            </c:strRef>
          </c:cat>
          <c:val>
            <c:numRef>
              <c:f>'Кр(LFL)700o,1-2кб'!$AS$60:$AS$76</c:f>
              <c:numCache>
                <c:formatCode>0.00</c:formatCode>
                <c:ptCount val="17"/>
                <c:pt idx="0">
                  <c:v>9.2941839569134483</c:v>
                </c:pt>
                <c:pt idx="1">
                  <c:v>9.1816724933419991</c:v>
                </c:pt>
                <c:pt idx="2">
                  <c:v>9.0746775989727908</c:v>
                </c:pt>
                <c:pt idx="3">
                  <c:v>8.6407464727502497</c:v>
                </c:pt>
                <c:pt idx="4">
                  <c:v>#N/A</c:v>
                </c:pt>
                <c:pt idx="5">
                  <c:v>#N/A</c:v>
                </c:pt>
                <c:pt idx="6">
                  <c:v>8.6694308809463489</c:v>
                </c:pt>
                <c:pt idx="7">
                  <c:v>8.4178997435428506</c:v>
                </c:pt>
                <c:pt idx="8">
                  <c:v>8.5615512355497287</c:v>
                </c:pt>
                <c:pt idx="9">
                  <c:v>8.4095275472377047</c:v>
                </c:pt>
                <c:pt idx="10">
                  <c:v>8.1920896296663681</c:v>
                </c:pt>
                <c:pt idx="11">
                  <c:v>8.207272791046698</c:v>
                </c:pt>
                <c:pt idx="12">
                  <c:v>7.8949571013802355</c:v>
                </c:pt>
                <c:pt idx="13">
                  <c:v>7.9242413242626988</c:v>
                </c:pt>
                <c:pt idx="14">
                  <c:v>7.6497047563414355</c:v>
                </c:pt>
                <c:pt idx="15">
                  <c:v>8.9572676084419207</c:v>
                </c:pt>
                <c:pt idx="16">
                  <c:v>5.00761499401764</c:v>
                </c:pt>
              </c:numCache>
            </c:numRef>
          </c:val>
        </c:ser>
        <c:ser>
          <c:idx val="1"/>
          <c:order val="1"/>
          <c:tx>
            <c:strRef>
              <c:f>Кр(LF/L) 824,700o,2кб,10%H2O</c:f>
              <c:strCache>
                <c:ptCount val="1"/>
                <c:pt idx="0">
                  <c:v>Кр(LF/L) 824,700o,2кб,10%H2O</c:v>
                </c:pt>
              </c:strCache>
            </c:strRef>
          </c:tx>
          <c:spPr>
            <a:ln w="254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diamond"/>
            <c:size val="7"/>
            <c:spPr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cat>
            <c:strRef>
              <c:f>'Кр(LFL)700o,1-2кб'!$AR$60:$AR$76</c:f>
              <c:strCache>
                <c:ptCount val="17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  <c:pt idx="15">
                  <c:v>Y</c:v>
                </c:pt>
                <c:pt idx="16">
                  <c:v>Sc</c:v>
                </c:pt>
              </c:strCache>
            </c:strRef>
          </c:cat>
          <c:val>
            <c:numRef>
              <c:f>'Кр(LFL)700o,1-2кб'!$AT$60:$AT$76</c:f>
              <c:numCache>
                <c:formatCode>0.00</c:formatCode>
                <c:ptCount val="17"/>
                <c:pt idx="0">
                  <c:v>68.0446913780888</c:v>
                </c:pt>
                <c:pt idx="1">
                  <c:v>58.2898485104038</c:v>
                </c:pt>
                <c:pt idx="2">
                  <c:v>56.053129511959298</c:v>
                </c:pt>
                <c:pt idx="3">
                  <c:v>51.76582334048944</c:v>
                </c:pt>
                <c:pt idx="4">
                  <c:v>#N/A</c:v>
                </c:pt>
                <c:pt idx="5">
                  <c:v>#N/A</c:v>
                </c:pt>
                <c:pt idx="6">
                  <c:v>44.885043390566295</c:v>
                </c:pt>
                <c:pt idx="7">
                  <c:v>45.911668115416163</c:v>
                </c:pt>
                <c:pt idx="8">
                  <c:v>39.8159342862294</c:v>
                </c:pt>
                <c:pt idx="9">
                  <c:v>36.597833700659599</c:v>
                </c:pt>
                <c:pt idx="10">
                  <c:v>34.002544652773494</c:v>
                </c:pt>
                <c:pt idx="11">
                  <c:v>30.984133564390298</c:v>
                </c:pt>
                <c:pt idx="12">
                  <c:v>26.848480508648287</c:v>
                </c:pt>
                <c:pt idx="13">
                  <c:v>23.897478849911199</c:v>
                </c:pt>
                <c:pt idx="14">
                  <c:v>22.315192041981724</c:v>
                </c:pt>
                <c:pt idx="15">
                  <c:v>42.791263582160902</c:v>
                </c:pt>
                <c:pt idx="16">
                  <c:v>6.5393540045843865</c:v>
                </c:pt>
              </c:numCache>
            </c:numRef>
          </c:val>
        </c:ser>
        <c:ser>
          <c:idx val="2"/>
          <c:order val="2"/>
          <c:tx>
            <c:strRef>
              <c:f>Кр(LF/L) 825,700o,2кб, 30%H2O</c:f>
              <c:strCache>
                <c:ptCount val="1"/>
                <c:pt idx="0">
                  <c:v>Кр(LF/L) 825,700o,2кб, 30%H2O</c:v>
                </c:pt>
              </c:strCache>
            </c:strRef>
          </c:tx>
          <c:spPr>
            <a:ln w="254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triangle"/>
            <c:size val="7"/>
            <c:spPr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cat>
            <c:strRef>
              <c:f>'Кр(LFL)700o,1-2кб'!$AR$60:$AR$76</c:f>
              <c:strCache>
                <c:ptCount val="17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  <c:pt idx="15">
                  <c:v>Y</c:v>
                </c:pt>
                <c:pt idx="16">
                  <c:v>Sc</c:v>
                </c:pt>
              </c:strCache>
            </c:strRef>
          </c:cat>
          <c:val>
            <c:numRef>
              <c:f>'Кр(LFL)700o,1-2кб'!$AU$60:$AU$76</c:f>
              <c:numCache>
                <c:formatCode>0.00</c:formatCode>
                <c:ptCount val="17"/>
                <c:pt idx="0">
                  <c:v>0.66243880588920601</c:v>
                </c:pt>
                <c:pt idx="1">
                  <c:v>0.66381326448356792</c:v>
                </c:pt>
                <c:pt idx="2">
                  <c:v>0.66843253877960596</c:v>
                </c:pt>
                <c:pt idx="3">
                  <c:v>0.67444732473706559</c:v>
                </c:pt>
                <c:pt idx="4">
                  <c:v>#N/A</c:v>
                </c:pt>
                <c:pt idx="5">
                  <c:v>#N/A</c:v>
                </c:pt>
                <c:pt idx="6">
                  <c:v>0.68457434699053699</c:v>
                </c:pt>
                <c:pt idx="7">
                  <c:v>0.68583129129652864</c:v>
                </c:pt>
                <c:pt idx="8">
                  <c:v>0.68812207535424796</c:v>
                </c:pt>
                <c:pt idx="9">
                  <c:v>0.68734896859950945</c:v>
                </c:pt>
                <c:pt idx="10">
                  <c:v>0.68767509868994892</c:v>
                </c:pt>
                <c:pt idx="11">
                  <c:v>0.696926005016415</c:v>
                </c:pt>
                <c:pt idx="12">
                  <c:v>0.70461398363469963</c:v>
                </c:pt>
                <c:pt idx="13">
                  <c:v>0.70459331001882364</c:v>
                </c:pt>
                <c:pt idx="14">
                  <c:v>0.716200240115347</c:v>
                </c:pt>
                <c:pt idx="15">
                  <c:v>0.684151068466606</c:v>
                </c:pt>
                <c:pt idx="16">
                  <c:v>0.76232612169354763</c:v>
                </c:pt>
              </c:numCache>
            </c:numRef>
          </c:val>
        </c:ser>
        <c:ser>
          <c:idx val="3"/>
          <c:order val="3"/>
          <c:tx>
            <c:strRef>
              <c:f>Кр(LF/L),826,700o,2кб,50%H2O</c:f>
              <c:strCache>
                <c:ptCount val="1"/>
                <c:pt idx="0">
                  <c:v>Кр(LF/L),826,700o,2кб,50%H2O</c:v>
                </c:pt>
              </c:strCache>
            </c:strRef>
          </c:tx>
          <c:spPr>
            <a:ln w="254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square"/>
            <c:size val="7"/>
            <c:spPr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cat>
            <c:strRef>
              <c:f>'Кр(LFL)700o,1-2кб'!$AR$60:$AR$76</c:f>
              <c:strCache>
                <c:ptCount val="17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  <c:pt idx="15">
                  <c:v>Y</c:v>
                </c:pt>
                <c:pt idx="16">
                  <c:v>Sc</c:v>
                </c:pt>
              </c:strCache>
            </c:strRef>
          </c:cat>
          <c:val>
            <c:numRef>
              <c:f>'Кр(LFL)700o,1-2кб'!$AV$60:$AV$76</c:f>
              <c:numCache>
                <c:formatCode>0.00</c:formatCode>
                <c:ptCount val="17"/>
                <c:pt idx="0">
                  <c:v>3.6949537636427601</c:v>
                </c:pt>
                <c:pt idx="1">
                  <c:v>3.9096104152517577</c:v>
                </c:pt>
                <c:pt idx="2">
                  <c:v>3.7794710174753212</c:v>
                </c:pt>
                <c:pt idx="3">
                  <c:v>3.72566870635452</c:v>
                </c:pt>
                <c:pt idx="4">
                  <c:v>#N/A</c:v>
                </c:pt>
                <c:pt idx="5">
                  <c:v>#N/A</c:v>
                </c:pt>
                <c:pt idx="6">
                  <c:v>3.7393737195164212</c:v>
                </c:pt>
                <c:pt idx="7">
                  <c:v>3.719840170299276</c:v>
                </c:pt>
                <c:pt idx="8">
                  <c:v>3.7101462562660412</c:v>
                </c:pt>
                <c:pt idx="9">
                  <c:v>3.8689236524712198</c:v>
                </c:pt>
                <c:pt idx="10">
                  <c:v>3.7059745324923381</c:v>
                </c:pt>
                <c:pt idx="11">
                  <c:v>3.74018503398834</c:v>
                </c:pt>
                <c:pt idx="12">
                  <c:v>3.7414087223076589</c:v>
                </c:pt>
                <c:pt idx="13">
                  <c:v>3.5612554241057621</c:v>
                </c:pt>
                <c:pt idx="14">
                  <c:v>3.5874818812185003</c:v>
                </c:pt>
                <c:pt idx="15">
                  <c:v>3.7146431795943577</c:v>
                </c:pt>
                <c:pt idx="16">
                  <c:v>3.1892974441303612</c:v>
                </c:pt>
              </c:numCache>
            </c:numRef>
          </c:val>
        </c:ser>
        <c:marker val="1"/>
        <c:axId val="115821952"/>
        <c:axId val="115844992"/>
      </c:lineChart>
      <c:catAx>
        <c:axId val="115821952"/>
        <c:scaling>
          <c:orientation val="minMax"/>
        </c:scaling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ru-RU" sz="975" b="1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РЗЭ</a:t>
                </a:r>
              </a:p>
            </c:rich>
          </c:tx>
          <c:layout>
            <c:manualLayout>
              <c:xMode val="edge"/>
              <c:yMode val="edge"/>
              <c:x val="0.49168651148262277"/>
              <c:y val="0.8978537826555386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975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844992"/>
        <c:crosses val="autoZero"/>
        <c:auto val="1"/>
        <c:lblAlgn val="ctr"/>
        <c:lblOffset val="100"/>
        <c:tickLblSkip val="1"/>
      </c:catAx>
      <c:valAx>
        <c:axId val="115844992"/>
        <c:scaling>
          <c:orientation val="minMax"/>
        </c:scaling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r>
                  <a:rPr lang="ru-RU" sz="975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Кр(</a:t>
                </a:r>
                <a:r>
                  <a:rPr lang="en-US" sz="975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LF/L)</a:t>
                </a:r>
              </a:p>
            </c:rich>
          </c:tx>
          <c:layout>
            <c:manualLayout>
              <c:xMode val="edge"/>
              <c:yMode val="edge"/>
              <c:x val="0"/>
              <c:y val="0.42169929779609344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in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defRPr>
            </a:pPr>
            <a:endParaRPr lang="ru-RU"/>
          </a:p>
        </c:txPr>
        <c:crossAx val="11582195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1901177646928165"/>
          <c:y val="9.457402940749518E-2"/>
          <c:w val="0.47655514121619325"/>
          <c:h val="0.3607696735528679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ru-RU" sz="920" b="1" i="0" u="none" strike="noStrike" kern="1200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lang="ru-RU"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7506C0-F871-4694-BC84-605A3889F6B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AC28C3-E3C1-443D-B96F-92DA468B0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7406640" cy="31683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ТЕМПЕРАТУРЫ И ДАВЛЕНИЯ НА ФАЗОВЫЕ  ОТНОШЕНИЯ И РАСПРЕДЕЛЕНИЕ ИТТРИЯ, СКАНДИЯ И РЕДКОЗЕМЕЛЬНЫХ ЭЛЕМЕНТОВ В ГРАНИТНОЙ СИСТЕМЕ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Si-Al-Na-K-Li-F-O-H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7694672" cy="1752600"/>
          </a:xfrm>
        </p:spPr>
        <p:txBody>
          <a:bodyPr>
            <a:normAutofit/>
          </a:bodyPr>
          <a:lstStyle/>
          <a:p>
            <a:pPr algn="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Русак А.А.,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Щекина Т.И.,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Граменицкий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Е.Н.,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Котельников А.Р., Алферьева Я.О., Зиновьева Н.Г.,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Бычков А.Ю.,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Ахмеджанова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Г.М.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МГУ им. М.В. Ломоносова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ГЕОХИ РАН им. В.И. Вернадского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ИЭМ РАН им. Д.С.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Коржинского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453336"/>
            <a:ext cx="2520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Москва, 2019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59112" cy="333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800 °С, 1 и 2 кб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08105" y="1076325"/>
            <a:ext cx="3635896" cy="5781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Коэффициенты разделения между расплавами монотонно снижаются от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LREE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HREE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при 1, так и при 2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Замечена тенденция, что при увеличении концентрации воды в системе увеличиваются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РЗЭ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LF/L).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Диаграмма 1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006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3100"/>
            <a:ext cx="56515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8" y="0"/>
            <a:ext cx="9145588" cy="561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Распределение редкоземельных элементов между алюмосиликатным и солевым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расплавами и флюидом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764705"/>
            <a:ext cx="3672533" cy="540059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Georgia" pitchFamily="18" charset="0"/>
              </a:rPr>
              <a:t>При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уменьшении температуры коэффициенты разделения </a:t>
            </a:r>
            <a:r>
              <a:rPr lang="ru-RU" sz="1800" dirty="0" smtClean="0">
                <a:latin typeface="Georgia" pitchFamily="18" charset="0"/>
              </a:rPr>
              <a:t>увеличиваются.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Экспериментально получено, что все редкоземельные элементы, иттрий, скандий и литий распределяются в пользу солевого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алюмофторидного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расплава, независимо от заданных условий эксперимента.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Коэффициенты разделения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между солевым и алюмосиликатным расплавами при 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существенно уменьшаются по сравнению с таковыми для    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ICP MS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флюид является наиболее обедненной фазой по РЗЭ и литию.</a:t>
            </a:r>
          </a:p>
          <a:p>
            <a:endParaRPr lang="ru-RU" sz="1800" dirty="0" smtClean="0"/>
          </a:p>
        </p:txBody>
      </p:sp>
      <p:graphicFrame>
        <p:nvGraphicFramePr>
          <p:cNvPr id="4" name="Chart 56"/>
          <p:cNvGraphicFramePr/>
          <p:nvPr/>
        </p:nvGraphicFramePr>
        <p:xfrm>
          <a:off x="251520" y="908720"/>
          <a:ext cx="49685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0"/>
          <p:cNvGraphicFramePr/>
          <p:nvPr/>
        </p:nvGraphicFramePr>
        <p:xfrm>
          <a:off x="251520" y="3717032"/>
          <a:ext cx="496855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79388" y="476672"/>
            <a:ext cx="201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entury Schoolbook" pitchFamily="18" charset="0"/>
              </a:rPr>
              <a:t>700 </a:t>
            </a:r>
            <a:r>
              <a:rPr lang="ru-RU" sz="2000" dirty="0">
                <a:latin typeface="Georgia" pitchFamily="18" charset="0"/>
              </a:rPr>
              <a:t>°С, 1 и 2 кб</a:t>
            </a:r>
            <a:endParaRPr lang="ru-RU" sz="20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sz="quarter" idx="1"/>
          </p:nvPr>
        </p:nvSpPr>
        <p:spPr>
          <a:xfrm>
            <a:off x="1352872" y="312167"/>
            <a:ext cx="7467600" cy="56371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результате новых полученных данных при более низких температурах показано, что, солевая фаза, обогащенная редкоземельными элементами, остается в равновесии с силикатным расплавом вплоть до температуры 600°С и давлении 1 </a:t>
            </a:r>
            <a:r>
              <a:rPr lang="ru-RU" dirty="0" err="1" smtClean="0"/>
              <a:t>кбар</a:t>
            </a:r>
            <a:r>
              <a:rPr lang="ru-RU" dirty="0" smtClean="0"/>
              <a:t>. Из силикатного расплава начинает кристаллизоваться кварц, а из солевого – фаза </a:t>
            </a:r>
            <a:r>
              <a:rPr lang="en-US" dirty="0" err="1" smtClean="0"/>
              <a:t>LiNaK</a:t>
            </a:r>
            <a:r>
              <a:rPr lang="ru-RU" dirty="0" smtClean="0"/>
              <a:t>- криолита. Редкоземельные элементы при закалке солевого расплава образуют фториды состава </a:t>
            </a:r>
            <a:r>
              <a:rPr lang="en-US" dirty="0" err="1" smtClean="0"/>
              <a:t>LnF</a:t>
            </a:r>
            <a:r>
              <a:rPr lang="ru-RU" baseline="-25000" dirty="0" smtClean="0"/>
              <a:t>3 </a:t>
            </a:r>
            <a:r>
              <a:rPr lang="ru-RU" dirty="0" smtClean="0"/>
              <a:t>или комплексные фториды с щелочными элементами.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99392"/>
            <a:ext cx="7467600" cy="6334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620688"/>
            <a:ext cx="8316416" cy="623731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Показано, что при понижении температуры от 800 до 600 °С изменяется фазовый состав системы: при 700°С , Р = 1 и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происходит частичная кристаллизация солевого расплава с образованием крупных кристаллов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алюмофторидов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практически не содержащих редких земель. Остаточный солевой расплав, еще более обогащенный  редкоземельными элементами и литием, сохраняется в системе вплоть до 600°С. 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Т = 600 °С и Р =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алюмосиликатного расплава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кристаллизуется кварц, и фазовый состав системы становится следующим: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Qtz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Независимо от заданных условий эксперимента все редкоземельные элементы и литий с большими коэффициентами разделения (в несколько раз) распределяются в солевой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алюмофторидный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расплав.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Коэффициенты разделения РЗЭ между солевым и алюмосиликатным расплавами зависят от температуры, давления и содержания летучих (воды) в системе.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Экспериментальные данные подтверждают предположения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Граменицкий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др., 2005, Алферьева и др., 2011, Щекина и др., 2013) об образовании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криолитсодержащих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гранитов на поздних стадиях формировании крупных гранитных массивов в результате отделения от магмы солевых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щелочноалюмофторидных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расплавов, богатых редкими элементами, и способных кристаллизоваться значительно позже алюмосиликатного расплава при меньших температурах. 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Поведение главных и редкоземельных элементов в гранитной системе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Si-Al-Na-K-Li-F-O-H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зависит от температуры, давления и содержания водного флюида. Проведена серия экспериментов с предельным содержанием фтора при температуре от 600 до 800 °С,      давлении 1 и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содержанием воды до 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%.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Методика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8172400" cy="58772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Составы твердой шихты для опытов задавались, исходя из состава алюмосиликатного расплава с разными соотношениями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фторидной солевой фазы (криолита) в количестве, достаточном для насыщения ею алюмосиликатного расплава. Исходный состав силикатного расплава отвечал гранитной эвтектике системы кварц-альбит-ортоклаз при 690 °С,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Manning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1981) и содержал 1,5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 эксперимента исследовались на сканирующем электронном микроскопе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Jeol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JSM-6480LV (Япония)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энерго-дисперсионным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INCA Energy-350 и кристалл-дифракционным INCA Wave-500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Oxford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Instrument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Ltd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Великобритания) спектрометром в лаборатории локальных методов исследований вещества МГУ.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Полученные продукты опытов и флюид исследовались методом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ICP MC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лаборатории кафедры геохимии МГУ.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60" y="274638"/>
            <a:ext cx="9144000" cy="7064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экспериментов при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800 °C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, 1 и 2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Ликвидусная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область</a:t>
            </a:r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042913" y="1412776"/>
            <a:ext cx="3817119" cy="2880320"/>
            <a:chOff x="4787900" y="1412875"/>
            <a:chExt cx="4138613" cy="3095625"/>
          </a:xfrm>
        </p:grpSpPr>
        <p:pic>
          <p:nvPicPr>
            <p:cNvPr id="21520" name="Рисунок 39" descr="E:\4 курс\ДИПЛОМ-2017\02-03-17 ННК, Русак\775-61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7900" y="1412875"/>
              <a:ext cx="4138613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32363" y="1700213"/>
              <a:ext cx="431800" cy="3698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>
                  <a:solidFill>
                    <a:srgbClr val="000000"/>
                  </a:solidFill>
                </a:rPr>
                <a:t>L</a:t>
              </a:r>
              <a:endParaRPr lang="ru-RU" altLang="zh-CN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96188" y="1773238"/>
              <a:ext cx="576262" cy="3683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>
                  <a:solidFill>
                    <a:srgbClr val="000000"/>
                  </a:solidFill>
                </a:rPr>
                <a:t>LF</a:t>
              </a:r>
              <a:endParaRPr lang="ru-RU" altLang="zh-CN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3800" y="4076700"/>
              <a:ext cx="720725" cy="3698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dirty="0">
                  <a:solidFill>
                    <a:srgbClr val="000000"/>
                  </a:solidFill>
                </a:rPr>
                <a:t>FP</a:t>
              </a:r>
              <a:endParaRPr lang="ru-RU" altLang="zh-CN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Прямая со стрелкой 8"/>
            <p:cNvCxnSpPr>
              <a:stCxn id="0" idx="0"/>
            </p:cNvCxnSpPr>
            <p:nvPr/>
          </p:nvCxnSpPr>
          <p:spPr>
            <a:xfrm flipH="1" flipV="1">
              <a:off x="4859361" y="3357145"/>
              <a:ext cx="504783" cy="7199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0" idx="0"/>
            </p:cNvCxnSpPr>
            <p:nvPr/>
          </p:nvCxnSpPr>
          <p:spPr>
            <a:xfrm flipV="1">
              <a:off x="5364144" y="3428522"/>
              <a:ext cx="360342" cy="6486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0" idx="3"/>
            </p:cNvCxnSpPr>
            <p:nvPr/>
          </p:nvCxnSpPr>
          <p:spPr>
            <a:xfrm>
              <a:off x="5364144" y="1886141"/>
              <a:ext cx="2879696" cy="8223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0" idx="2"/>
            </p:cNvCxnSpPr>
            <p:nvPr/>
          </p:nvCxnSpPr>
          <p:spPr>
            <a:xfrm>
              <a:off x="5148243" y="2070792"/>
              <a:ext cx="1295407" cy="853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5076056" y="1413570"/>
            <a:ext cx="3888433" cy="2879526"/>
            <a:chOff x="4765675" y="1484313"/>
            <a:chExt cx="4127500" cy="3240087"/>
          </a:xfrm>
        </p:grpSpPr>
        <p:pic>
          <p:nvPicPr>
            <p:cNvPr id="21511" name="Рисунок 22" descr="E:\4 курс\ДИПЛОМ-2017\Электронный микроскоп, зондовские анализы\Зонд 27.10.16 Щекина, Русак\Schekina 20161027\786-03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5675" y="1484313"/>
              <a:ext cx="4127500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004132" y="1700318"/>
              <a:ext cx="431418" cy="3702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>
                  <a:solidFill>
                    <a:srgbClr val="000000"/>
                  </a:solidFill>
                </a:rPr>
                <a:t>L</a:t>
              </a:r>
              <a:endParaRPr lang="ru-RU" altLang="zh-CN">
                <a:solidFill>
                  <a:srgbClr val="000000"/>
                </a:solidFill>
              </a:endParaRPr>
            </a:p>
          </p:txBody>
        </p:sp>
        <p:cxnSp>
          <p:nvCxnSpPr>
            <p:cNvPr id="16" name="Прямая со стрелкой 15"/>
            <p:cNvCxnSpPr>
              <a:stCxn id="15" idx="3"/>
            </p:cNvCxnSpPr>
            <p:nvPr/>
          </p:nvCxnSpPr>
          <p:spPr>
            <a:xfrm>
              <a:off x="5435550" y="1885466"/>
              <a:ext cx="865975" cy="5359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04132" y="4149467"/>
              <a:ext cx="792241" cy="3686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>
                  <a:solidFill>
                    <a:srgbClr val="000000"/>
                  </a:solidFill>
                </a:rPr>
                <a:t>LF</a:t>
              </a:r>
              <a:endParaRPr lang="ru-RU" altLang="zh-CN">
                <a:solidFill>
                  <a:srgbClr val="000000"/>
                </a:solidFill>
              </a:endParaRPr>
            </a:p>
          </p:txBody>
        </p:sp>
        <p:cxnSp>
          <p:nvCxnSpPr>
            <p:cNvPr id="18" name="Прямая со стрелкой 17"/>
            <p:cNvCxnSpPr>
              <a:stCxn id="17" idx="0"/>
            </p:cNvCxnSpPr>
            <p:nvPr/>
          </p:nvCxnSpPr>
          <p:spPr>
            <a:xfrm flipV="1">
              <a:off x="5401037" y="2924893"/>
              <a:ext cx="539666" cy="12245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7" idx="3"/>
            </p:cNvCxnSpPr>
            <p:nvPr/>
          </p:nvCxnSpPr>
          <p:spPr>
            <a:xfrm flipV="1">
              <a:off x="5796373" y="3715832"/>
              <a:ext cx="1367990" cy="6187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028769" y="3715832"/>
              <a:ext cx="864406" cy="3702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>
                  <a:solidFill>
                    <a:srgbClr val="000000"/>
                  </a:solidFill>
                </a:rPr>
                <a:t>Поры</a:t>
              </a:r>
            </a:p>
          </p:txBody>
        </p:sp>
        <p:cxnSp>
          <p:nvCxnSpPr>
            <p:cNvPr id="21" name="Прямая со стрелкой 20"/>
            <p:cNvCxnSpPr>
              <a:stCxn id="20" idx="0"/>
            </p:cNvCxnSpPr>
            <p:nvPr/>
          </p:nvCxnSpPr>
          <p:spPr>
            <a:xfrm flipH="1" flipV="1">
              <a:off x="7667946" y="2924893"/>
              <a:ext cx="792241" cy="7909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20" idx="0"/>
            </p:cNvCxnSpPr>
            <p:nvPr/>
          </p:nvCxnSpPr>
          <p:spPr>
            <a:xfrm flipH="1" flipV="1">
              <a:off x="8317428" y="2205415"/>
              <a:ext cx="142760" cy="15104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8" name="TextBox 22"/>
          <p:cNvSpPr txBox="1">
            <a:spLocks noChangeArrowheads="1"/>
          </p:cNvSpPr>
          <p:nvPr/>
        </p:nvSpPr>
        <p:spPr bwMode="auto">
          <a:xfrm>
            <a:off x="1043608" y="5181600"/>
            <a:ext cx="784887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itchFamily="18" charset="0"/>
              </a:rPr>
              <a:t>В модельной гранитной системе при Т = </a:t>
            </a:r>
            <a:r>
              <a:rPr lang="ru-RU" dirty="0" smtClean="0">
                <a:latin typeface="Century Schoolbook" pitchFamily="18" charset="0"/>
              </a:rPr>
              <a:t>800 °</a:t>
            </a:r>
            <a:r>
              <a:rPr lang="ru-RU" dirty="0">
                <a:latin typeface="Century Schoolbook" pitchFamily="18" charset="0"/>
              </a:rPr>
              <a:t>С и Р = 1 и 2 </a:t>
            </a:r>
            <a:r>
              <a:rPr lang="ru-RU" dirty="0" err="1">
                <a:latin typeface="Century Schoolbook" pitchFamily="18" charset="0"/>
              </a:rPr>
              <a:t>кбар</a:t>
            </a:r>
            <a:r>
              <a:rPr lang="ru-RU" dirty="0">
                <a:latin typeface="Century Schoolbook" pitchFamily="18" charset="0"/>
              </a:rPr>
              <a:t>, независимо от содержаний введенной воды, равновесными фазами являются алюмосиликатный расплав (</a:t>
            </a:r>
            <a:r>
              <a:rPr lang="en-US" dirty="0">
                <a:latin typeface="Century Schoolbook" pitchFamily="18" charset="0"/>
              </a:rPr>
              <a:t>L</a:t>
            </a:r>
            <a:r>
              <a:rPr lang="ru-RU" dirty="0">
                <a:latin typeface="Century Schoolbook" pitchFamily="18" charset="0"/>
              </a:rPr>
              <a:t>), </a:t>
            </a:r>
            <a:r>
              <a:rPr lang="ru-RU" dirty="0" err="1">
                <a:latin typeface="Century Schoolbook" pitchFamily="18" charset="0"/>
              </a:rPr>
              <a:t>алюмофторидный</a:t>
            </a:r>
            <a:r>
              <a:rPr lang="ru-RU" dirty="0">
                <a:latin typeface="Century Schoolbook" pitchFamily="18" charset="0"/>
              </a:rPr>
              <a:t>  солевой расплав (</a:t>
            </a:r>
            <a:r>
              <a:rPr lang="en-US" dirty="0">
                <a:latin typeface="Century Schoolbook" pitchFamily="18" charset="0"/>
              </a:rPr>
              <a:t>LF</a:t>
            </a:r>
            <a:r>
              <a:rPr lang="ru-RU" dirty="0">
                <a:latin typeface="Century Schoolbook" pitchFamily="18" charset="0"/>
              </a:rPr>
              <a:t>) и флюид (</a:t>
            </a:r>
            <a:r>
              <a:rPr lang="en-US" dirty="0">
                <a:latin typeface="Century Schoolbook" pitchFamily="18" charset="0"/>
              </a:rPr>
              <a:t>Fl</a:t>
            </a:r>
            <a:r>
              <a:rPr lang="ru-RU" dirty="0">
                <a:latin typeface="Century Schoolbook" pitchFamily="18" charset="0"/>
              </a:rPr>
              <a:t>). </a:t>
            </a:r>
          </a:p>
        </p:txBody>
      </p:sp>
      <p:sp>
        <p:nvSpPr>
          <p:cNvPr id="21509" name="TextBox 23"/>
          <p:cNvSpPr txBox="1">
            <a:spLocks noChangeArrowheads="1"/>
          </p:cNvSpPr>
          <p:nvPr/>
        </p:nvSpPr>
        <p:spPr bwMode="auto">
          <a:xfrm>
            <a:off x="682997" y="4437063"/>
            <a:ext cx="4537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 = 800 °С, Р =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H2O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entury Schoolbook" pitchFamily="18" charset="0"/>
            </a:endParaRPr>
          </a:p>
        </p:txBody>
      </p:sp>
      <p:sp>
        <p:nvSpPr>
          <p:cNvPr id="21510" name="TextBox 24"/>
          <p:cNvSpPr txBox="1">
            <a:spLocks noChangeArrowheads="1"/>
          </p:cNvSpPr>
          <p:nvPr/>
        </p:nvSpPr>
        <p:spPr bwMode="auto">
          <a:xfrm>
            <a:off x="5147691" y="4438650"/>
            <a:ext cx="3960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Т = 800 °С, Р = 2 кбар, 5,2 мас. %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H2O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56" y="274638"/>
            <a:ext cx="8892480" cy="4905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температуры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до 700 °С при Р = 1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Субсолидусная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область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5085184"/>
            <a:ext cx="8172400" cy="131603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700 °С и 1 и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изменяются фазовые отношения. Из солевого расплава начинают кристаллизоваться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LiKNa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-кристаллы криолита, вокруг которых находится остаточный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алюмофторидный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расплав, концентрировавший фториды РЗЭ.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899592" y="4149080"/>
            <a:ext cx="777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Оп.820, 1 кбар, 10 мас.% </a:t>
            </a:r>
            <a:r>
              <a:rPr lang="en-US">
                <a:latin typeface="Century Schoolbook" pitchFamily="18" charset="0"/>
              </a:rPr>
              <a:t>H</a:t>
            </a:r>
            <a:r>
              <a:rPr lang="en-US" sz="1200">
                <a:latin typeface="Century Schoolbook" pitchFamily="18" charset="0"/>
              </a:rPr>
              <a:t>2</a:t>
            </a:r>
            <a:r>
              <a:rPr lang="en-US">
                <a:latin typeface="Century Schoolbook" pitchFamily="18" charset="0"/>
              </a:rPr>
              <a:t>O</a:t>
            </a:r>
            <a:endParaRPr lang="ru-RU">
              <a:latin typeface="Century Schoolbook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971352" y="1196752"/>
            <a:ext cx="3888680" cy="2880543"/>
            <a:chOff x="395288" y="1052513"/>
            <a:chExt cx="4033837" cy="3024187"/>
          </a:xfrm>
        </p:grpSpPr>
        <p:pic>
          <p:nvPicPr>
            <p:cNvPr id="18435" name="Picture 2" descr="E:\5 курс\Магистерская работа\Микрозонд\16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288" y="1052513"/>
              <a:ext cx="4033837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1331640" y="1988840"/>
              <a:ext cx="504056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1259632" y="1844824"/>
              <a:ext cx="136815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1259632" y="1556792"/>
              <a:ext cx="136815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1259632" y="1988840"/>
              <a:ext cx="194421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1560" y="1772816"/>
              <a:ext cx="72008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LF</a:t>
              </a:r>
              <a:endParaRPr lang="ru-RU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H="1">
              <a:off x="3059832" y="1700808"/>
              <a:ext cx="36004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491880" y="1412776"/>
              <a:ext cx="50405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ru-RU" dirty="0"/>
            </a:p>
          </p:txBody>
        </p:sp>
      </p:grpSp>
      <p:grpSp>
        <p:nvGrpSpPr>
          <p:cNvPr id="4" name="Группа 30"/>
          <p:cNvGrpSpPr/>
          <p:nvPr/>
        </p:nvGrpSpPr>
        <p:grpSpPr>
          <a:xfrm>
            <a:off x="5099620" y="1196752"/>
            <a:ext cx="3864868" cy="2880320"/>
            <a:chOff x="4692650" y="1052513"/>
            <a:chExt cx="4032250" cy="3024187"/>
          </a:xfrm>
        </p:grpSpPr>
        <p:pic>
          <p:nvPicPr>
            <p:cNvPr id="18437" name="Picture 2" descr="E:\5 курс\Магистерская работа\Микрозонд\11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2650" y="1052513"/>
              <a:ext cx="4032250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Прямая со стрелкой 20"/>
            <p:cNvCxnSpPr/>
            <p:nvPr/>
          </p:nvCxnSpPr>
          <p:spPr>
            <a:xfrm>
              <a:off x="5652120" y="2132856"/>
              <a:ext cx="288032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5652120" y="2060848"/>
              <a:ext cx="17281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04048" y="1844824"/>
              <a:ext cx="108012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LiKNa-Crl</a:t>
              </a:r>
              <a:endParaRPr lang="ru-RU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372200" y="1412776"/>
              <a:ext cx="165618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796136" y="1052736"/>
              <a:ext cx="64807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LF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6016" y="1052736"/>
              <a:ext cx="43204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ru-RU" dirty="0"/>
            </a:p>
          </p:txBody>
        </p:sp>
        <p:cxnSp>
          <p:nvCxnSpPr>
            <p:cNvPr id="30" name="Прямая со стрелкой 29"/>
            <p:cNvCxnSpPr>
              <a:stCxn id="28" idx="2"/>
            </p:cNvCxnSpPr>
            <p:nvPr/>
          </p:nvCxnSpPr>
          <p:spPr>
            <a:xfrm>
              <a:off x="4932040" y="1422068"/>
              <a:ext cx="0" cy="350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44000" cy="63408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Увеличение воды в системе до 50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мас.%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 Т = 700 °С и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34231" y="4149080"/>
            <a:ext cx="7642225" cy="2636837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увеличении содержания воды в системе  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глобулей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стала разнообразной: овальной, линзовидной, сигарообразной, серповидной. Наблюдается три типа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глобулей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максимальном содержании воды в системе расплав приобретает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флюидальность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Поры часто находятся около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глобулей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Мелкие удлиненные выделения солевой фазы «обтекают» крупные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максимальном содержании воды в системе поры стали крупнее (до 50 мкм).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95288" y="3789363"/>
            <a:ext cx="3455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entury Schoolbook" pitchFamily="18" charset="0"/>
              </a:rPr>
              <a:t>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827658" y="3501008"/>
            <a:ext cx="792080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Schoolbook" pitchFamily="18" charset="0"/>
              </a:rPr>
              <a:t>Оп. 826, </a:t>
            </a:r>
            <a:r>
              <a:rPr lang="ru-RU" b="1" i="1" dirty="0">
                <a:latin typeface="Century Schoolbook" pitchFamily="18" charset="0"/>
              </a:rPr>
              <a:t>50 </a:t>
            </a:r>
            <a:r>
              <a:rPr lang="ru-RU" b="1" i="1" dirty="0" err="1">
                <a:latin typeface="Century Schoolbook" pitchFamily="18" charset="0"/>
              </a:rPr>
              <a:t>мас.%</a:t>
            </a:r>
            <a:r>
              <a:rPr lang="ru-RU" b="1" i="1" dirty="0">
                <a:latin typeface="Century Schoolbook" pitchFamily="18" charset="0"/>
              </a:rPr>
              <a:t> </a:t>
            </a:r>
            <a:r>
              <a:rPr lang="en-US" b="1" i="1" dirty="0">
                <a:latin typeface="Century Schoolbook" pitchFamily="18" charset="0"/>
              </a:rPr>
              <a:t>H</a:t>
            </a:r>
            <a:r>
              <a:rPr lang="en-US" sz="1200" b="1" i="1" dirty="0">
                <a:latin typeface="Century Schoolbook" pitchFamily="18" charset="0"/>
              </a:rPr>
              <a:t>2</a:t>
            </a:r>
            <a:r>
              <a:rPr lang="en-US" b="1" i="1" dirty="0">
                <a:latin typeface="Century Schoolbook" pitchFamily="18" charset="0"/>
              </a:rPr>
              <a:t>O</a:t>
            </a:r>
            <a:endParaRPr lang="ru-RU" b="1" i="1" dirty="0">
              <a:latin typeface="Century Schoolbook" pitchFamily="18" charset="0"/>
            </a:endParaRPr>
          </a:p>
        </p:txBody>
      </p:sp>
      <p:pic>
        <p:nvPicPr>
          <p:cNvPr id="20488" name="Picture 8" descr="F:\Магистерская работа\Микрозонд\14.12.17\Оригинальные фотки\7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256" y="836712"/>
            <a:ext cx="3576784" cy="2520280"/>
          </a:xfrm>
          <a:prstGeom prst="rect">
            <a:avLst/>
          </a:prstGeom>
          <a:noFill/>
        </p:spPr>
      </p:pic>
      <p:sp>
        <p:nvSpPr>
          <p:cNvPr id="9" name="Дуга 8"/>
          <p:cNvSpPr/>
          <p:nvPr/>
        </p:nvSpPr>
        <p:spPr>
          <a:xfrm rot="20830323">
            <a:off x="1557067" y="1246004"/>
            <a:ext cx="2559601" cy="1512168"/>
          </a:xfrm>
          <a:prstGeom prst="arc">
            <a:avLst>
              <a:gd name="adj1" fmla="val 16571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3635896" y="1700808"/>
            <a:ext cx="216024" cy="21602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1268760"/>
            <a:ext cx="576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115616" y="1700808"/>
            <a:ext cx="504056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3140968"/>
            <a:ext cx="7200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LF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3"/>
          </p:cNvCxnSpPr>
          <p:nvPr/>
        </p:nvCxnSpPr>
        <p:spPr>
          <a:xfrm flipV="1">
            <a:off x="1187624" y="3244334"/>
            <a:ext cx="1512168" cy="8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 flipV="1">
            <a:off x="1187624" y="2564904"/>
            <a:ext cx="2880320" cy="760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115616" y="1628800"/>
            <a:ext cx="1440160" cy="1552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0"/>
          <p:cNvGrpSpPr/>
          <p:nvPr/>
        </p:nvGrpSpPr>
        <p:grpSpPr>
          <a:xfrm>
            <a:off x="5364088" y="836712"/>
            <a:ext cx="3456384" cy="2448272"/>
            <a:chOff x="4787900" y="836712"/>
            <a:chExt cx="3816548" cy="2867821"/>
          </a:xfrm>
        </p:grpSpPr>
        <p:pic>
          <p:nvPicPr>
            <p:cNvPr id="20485" name="Рисунок 52" descr="E:\5 курс\Магистерская работа\Микрозонд\14.12.17\Оригинальные фотки\60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7900" y="836712"/>
              <a:ext cx="3816548" cy="286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7092280" y="836712"/>
              <a:ext cx="144016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LiKNa-Crl</a:t>
              </a:r>
              <a:endParaRPr lang="ru-RU" dirty="0"/>
            </a:p>
          </p:txBody>
        </p:sp>
        <p:cxnSp>
          <p:nvCxnSpPr>
            <p:cNvPr id="23" name="Прямая со стрелкой 22"/>
            <p:cNvCxnSpPr>
              <a:stCxn id="21" idx="2"/>
            </p:cNvCxnSpPr>
            <p:nvPr/>
          </p:nvCxnSpPr>
          <p:spPr>
            <a:xfrm flipH="1">
              <a:off x="7020272" y="1206044"/>
              <a:ext cx="792088" cy="7827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7596336" y="2780928"/>
              <a:ext cx="21602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524328" y="3284984"/>
              <a:ext cx="576064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LF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0032" y="908720"/>
              <a:ext cx="43204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ru-RU" dirty="0"/>
            </a:p>
          </p:txBody>
        </p:sp>
        <p:cxnSp>
          <p:nvCxnSpPr>
            <p:cNvPr id="30" name="Прямая со стрелкой 29"/>
            <p:cNvCxnSpPr>
              <a:stCxn id="28" idx="2"/>
            </p:cNvCxnSpPr>
            <p:nvPr/>
          </p:nvCxnSpPr>
          <p:spPr>
            <a:xfrm>
              <a:off x="5076056" y="1278052"/>
              <a:ext cx="144016" cy="4947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 flipV="1">
              <a:off x="5580112" y="3573016"/>
              <a:ext cx="1944216" cy="40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60032" y="2996952"/>
              <a:ext cx="72008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REE</a:t>
              </a:r>
              <a:endParaRPr lang="ru-RU" dirty="0"/>
            </a:p>
          </p:txBody>
        </p:sp>
        <p:cxnSp>
          <p:nvCxnSpPr>
            <p:cNvPr id="29" name="Прямая со стрелкой 28"/>
            <p:cNvCxnSpPr>
              <a:stCxn id="24" idx="3"/>
            </p:cNvCxnSpPr>
            <p:nvPr/>
          </p:nvCxnSpPr>
          <p:spPr>
            <a:xfrm flipV="1">
              <a:off x="5580112" y="2636912"/>
              <a:ext cx="360040" cy="5447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4766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Снижение температуры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до 600 °С и 1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Субсолидусная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область.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373216"/>
            <a:ext cx="7467600" cy="1100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endParaRPr lang="ru-RU" dirty="0" smtClean="0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860032" y="3923764"/>
            <a:ext cx="10081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entury Schoolbook" pitchFamily="18" charset="0"/>
              </a:rPr>
              <a:t>оп. 870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718679"/>
            <a:ext cx="432048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600 °С,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равновесными фазами являлись алюмосиликатный расплав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кварц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Qtz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алюмофторидный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солевой расплав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криолитовая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фаза, которая кристаллизовалась из солевого расплава (размер кристаллов криолита достигли ~200 мкм). </a:t>
            </a:r>
          </a:p>
          <a:p>
            <a:endParaRPr lang="ru-RU" dirty="0"/>
          </a:p>
        </p:txBody>
      </p:sp>
      <p:grpSp>
        <p:nvGrpSpPr>
          <p:cNvPr id="3" name="Группа 35"/>
          <p:cNvGrpSpPr/>
          <p:nvPr/>
        </p:nvGrpSpPr>
        <p:grpSpPr>
          <a:xfrm>
            <a:off x="251520" y="620613"/>
            <a:ext cx="8892480" cy="3312443"/>
            <a:chOff x="251520" y="476672"/>
            <a:chExt cx="8892480" cy="3312443"/>
          </a:xfrm>
        </p:grpSpPr>
        <p:grpSp>
          <p:nvGrpSpPr>
            <p:cNvPr id="4" name="Группа 30"/>
            <p:cNvGrpSpPr/>
            <p:nvPr/>
          </p:nvGrpSpPr>
          <p:grpSpPr>
            <a:xfrm>
              <a:off x="251520" y="476672"/>
              <a:ext cx="8892480" cy="3312443"/>
              <a:chOff x="251520" y="836712"/>
              <a:chExt cx="8892480" cy="3312443"/>
            </a:xfrm>
          </p:grpSpPr>
          <p:pic>
            <p:nvPicPr>
              <p:cNvPr id="16388" name="Picture 3" descr="E:\Научная работа\Микрозонд 2019\18.01.19\фотографии оригинал\Shchekina 20190118\870-02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32057" y="836712"/>
                <a:ext cx="4311943" cy="331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2" name="Picture 8" descr="E:\Научная работа\Микрозонд 2019\18.01.19\фотографии оригинал\Shchekina 20190118\870-01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980728"/>
                <a:ext cx="3923928" cy="2942607"/>
              </a:xfrm>
              <a:prstGeom prst="rect">
                <a:avLst/>
              </a:prstGeom>
              <a:noFill/>
            </p:spPr>
          </p:pic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1691680" y="836712"/>
                <a:ext cx="3096344" cy="1224136"/>
              </a:xfrm>
              <a:prstGeom prst="line">
                <a:avLst/>
              </a:prstGeom>
              <a:ln>
                <a:tailEnd w="lg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691680" y="2996952"/>
                <a:ext cx="3096344" cy="115212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рямоугольник 14"/>
              <p:cNvSpPr/>
              <p:nvPr/>
            </p:nvSpPr>
            <p:spPr>
              <a:xfrm>
                <a:off x="1691680" y="2060848"/>
                <a:ext cx="1152128" cy="936104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0" name="Прямая со стрелкой 19"/>
              <p:cNvCxnSpPr/>
              <p:nvPr/>
            </p:nvCxnSpPr>
            <p:spPr>
              <a:xfrm flipH="1">
                <a:off x="7956376" y="1556792"/>
                <a:ext cx="576064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532440" y="1268760"/>
                <a:ext cx="61156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Qtz</a:t>
                </a:r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372200" y="908720"/>
                <a:ext cx="648072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LF</a:t>
                </a:r>
                <a:endParaRPr lang="ru-RU" dirty="0"/>
              </a:p>
            </p:txBody>
          </p:sp>
          <p:cxnSp>
            <p:nvCxnSpPr>
              <p:cNvPr id="27" name="Прямая со стрелкой 26"/>
              <p:cNvCxnSpPr>
                <a:stCxn id="25" idx="2"/>
              </p:cNvCxnSpPr>
              <p:nvPr/>
            </p:nvCxnSpPr>
            <p:spPr>
              <a:xfrm flipH="1">
                <a:off x="5868144" y="1278052"/>
                <a:ext cx="828092" cy="10708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460432" y="2780928"/>
                <a:ext cx="683568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</a:t>
                </a:r>
                <a:endParaRPr lang="ru-RU" dirty="0"/>
              </a:p>
            </p:txBody>
          </p:sp>
          <p:cxnSp>
            <p:nvCxnSpPr>
              <p:cNvPr id="30" name="Прямая со стрелкой 29"/>
              <p:cNvCxnSpPr>
                <a:stCxn id="28" idx="2"/>
              </p:cNvCxnSpPr>
              <p:nvPr/>
            </p:nvCxnSpPr>
            <p:spPr>
              <a:xfrm>
                <a:off x="8802216" y="3150260"/>
                <a:ext cx="90264" cy="6387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4860032" y="3275692"/>
              <a:ext cx="151216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LiKNa-Crl</a:t>
              </a:r>
              <a:endParaRPr lang="ru-RU" dirty="0"/>
            </a:p>
          </p:txBody>
        </p:sp>
        <p:cxnSp>
          <p:nvCxnSpPr>
            <p:cNvPr id="35" name="Прямая со стрелкой 34"/>
            <p:cNvCxnSpPr>
              <a:stCxn id="33" idx="0"/>
            </p:cNvCxnSpPr>
            <p:nvPr/>
          </p:nvCxnSpPr>
          <p:spPr>
            <a:xfrm flipV="1">
              <a:off x="5616116" y="2924944"/>
              <a:ext cx="972108" cy="350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6"/>
          <p:cNvGrpSpPr/>
          <p:nvPr/>
        </p:nvGrpSpPr>
        <p:grpSpPr>
          <a:xfrm>
            <a:off x="4860032" y="4293096"/>
            <a:ext cx="3409548" cy="2564904"/>
            <a:chOff x="4860032" y="4293096"/>
            <a:chExt cx="3409548" cy="2564904"/>
          </a:xfrm>
        </p:grpSpPr>
        <p:pic>
          <p:nvPicPr>
            <p:cNvPr id="16394" name="Picture 10" descr="E:\Научная работа\Микрозонд 2019\18.01.19\фотографии оригинал\Shchekina 20190118\874-01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4301133"/>
              <a:ext cx="3409548" cy="2556867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4860032" y="4293096"/>
              <a:ext cx="144016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LiKNa-Crl</a:t>
              </a:r>
              <a:endParaRPr lang="ru-RU" dirty="0"/>
            </a:p>
          </p:txBody>
        </p:sp>
        <p:cxnSp>
          <p:nvCxnSpPr>
            <p:cNvPr id="40" name="Прямая со стрелкой 39"/>
            <p:cNvCxnSpPr>
              <a:stCxn id="38" idx="2"/>
            </p:cNvCxnSpPr>
            <p:nvPr/>
          </p:nvCxnSpPr>
          <p:spPr>
            <a:xfrm>
              <a:off x="5580112" y="4662428"/>
              <a:ext cx="504056" cy="854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740352" y="4365104"/>
              <a:ext cx="50405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LF</a:t>
              </a:r>
              <a:endParaRPr lang="ru-RU" dirty="0"/>
            </a:p>
          </p:txBody>
        </p:sp>
        <p:cxnSp>
          <p:nvCxnSpPr>
            <p:cNvPr id="43" name="Прямая со стрелкой 42"/>
            <p:cNvCxnSpPr>
              <a:stCxn id="41" idx="1"/>
            </p:cNvCxnSpPr>
            <p:nvPr/>
          </p:nvCxnSpPr>
          <p:spPr>
            <a:xfrm flipH="1">
              <a:off x="7308304" y="4549770"/>
              <a:ext cx="432048" cy="2473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076056" y="6309320"/>
              <a:ext cx="43204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ru-RU" dirty="0"/>
            </a:p>
          </p:txBody>
        </p:sp>
        <p:cxnSp>
          <p:nvCxnSpPr>
            <p:cNvPr id="46" name="Прямая со стрелкой 45"/>
            <p:cNvCxnSpPr>
              <a:stCxn id="44" idx="0"/>
            </p:cNvCxnSpPr>
            <p:nvPr/>
          </p:nvCxnSpPr>
          <p:spPr>
            <a:xfrm flipH="1" flipV="1">
              <a:off x="5148064" y="5733256"/>
              <a:ext cx="14401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7884368" y="6488668"/>
            <a:ext cx="99972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entury Schoolbook" pitchFamily="18" charset="0"/>
              </a:rPr>
              <a:t>оп. </a:t>
            </a:r>
            <a:r>
              <a:rPr lang="ru-RU" dirty="0" smtClean="0">
                <a:latin typeface="Century Schoolbook" pitchFamily="18" charset="0"/>
              </a:rPr>
              <a:t>87</a:t>
            </a:r>
            <a:r>
              <a:rPr lang="en-US" dirty="0" smtClean="0">
                <a:latin typeface="Century Schoolbook" pitchFamily="18" charset="0"/>
              </a:rPr>
              <a:t>4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848" y="188640"/>
            <a:ext cx="7467600" cy="12239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cap="none" dirty="0" smtClean="0">
                <a:effectLst/>
                <a:latin typeface="Times New Roman" pitchFamily="18" charset="0"/>
                <a:cs typeface="Times New Roman" pitchFamily="18" charset="0"/>
              </a:rPr>
              <a:t>КРЭЛ(</a:t>
            </a:r>
            <a:r>
              <a:rPr lang="en-US" sz="2000" cap="none" dirty="0" smtClean="0">
                <a:effectLst/>
                <a:latin typeface="Times New Roman" pitchFamily="18" charset="0"/>
                <a:cs typeface="Times New Roman" pitchFamily="18" charset="0"/>
              </a:rPr>
              <a:t>LF/L) </a:t>
            </a:r>
            <a:r>
              <a:rPr lang="ru-RU" sz="2000" cap="none" dirty="0" smtClean="0">
                <a:effectLst/>
                <a:latin typeface="Times New Roman" pitchFamily="18" charset="0"/>
                <a:cs typeface="Times New Roman" pitchFamily="18" charset="0"/>
              </a:rPr>
              <a:t>ГЛАВНЫХ ЭЛЕМЕНТОВ (</a:t>
            </a:r>
            <a:r>
              <a:rPr lang="en-US" sz="2000" cap="none" dirty="0" smtClean="0">
                <a:effectLst/>
                <a:latin typeface="Times New Roman" pitchFamily="18" charset="0"/>
                <a:cs typeface="Times New Roman" pitchFamily="18" charset="0"/>
              </a:rPr>
              <a:t>SI,AL, NA, K, F) </a:t>
            </a:r>
            <a:r>
              <a:rPr lang="ru-RU" sz="2000" cap="none" dirty="0" smtClean="0">
                <a:effectLst/>
                <a:latin typeface="Times New Roman" pitchFamily="18" charset="0"/>
                <a:cs typeface="Times New Roman" pitchFamily="18" charset="0"/>
              </a:rPr>
              <a:t>В ЗАВИСИМОСТИ ОТ СОДЕРЖАНИЯ ВОДЫ В СИСТЕМЕ ПРИ 700 °С</a:t>
            </a:r>
            <a:r>
              <a:rPr lang="en-US" sz="2000" cap="none" dirty="0" smtClean="0">
                <a:effectLst/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sz="2000" cap="none" dirty="0" smtClean="0">
                <a:effectLst/>
                <a:latin typeface="Times New Roman" pitchFamily="18" charset="0"/>
                <a:cs typeface="Times New Roman" pitchFamily="18" charset="0"/>
              </a:rPr>
              <a:t>КБАР</a:t>
            </a:r>
            <a:br>
              <a:rPr lang="ru-RU" sz="20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cap="none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1259632" y="1196752"/>
          <a:ext cx="76328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47050" cy="1498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Крэл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LF/L)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главных элементов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Si,Al,Na,K,F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зависимости от содержания воды в системе при 700 °С,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1331640" y="1700808"/>
          <a:ext cx="735895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Эркер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Эркер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Эркер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Эркер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Официальная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Официальная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1063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ВЛИЯНИЕ ТЕМПЕРАТУРЫ И ДАВЛЕНИЯ НА ФАЗОВЫЕ  ОТНОШЕНИЯ И РАСПРЕДЕЛЕНИЕ ИТТРИЯ, СКАНДИЯ И РЕДКОЗЕМЕЛЬНЫХ ЭЛЕМЕНТОВ В ГРАНИТНОЙ СИСТЕМЕ Si-Al-Na-K-Li-F-O-H</vt:lpstr>
      <vt:lpstr>Введение</vt:lpstr>
      <vt:lpstr>Методика</vt:lpstr>
      <vt:lpstr>Результаты экспериментов при 800 °C, 1 и 2 кбар. Ликвидусная область</vt:lpstr>
      <vt:lpstr>Снижение температуры до 700 °С при Р = 1 кбар. Субсолидусная область</vt:lpstr>
      <vt:lpstr>Увеличение воды в системе до 50 мас.% при  Т = 700 °С и  2 кбар</vt:lpstr>
      <vt:lpstr>Снижение температуры до 600 °С и 1 кбар. Субсолидусная область.</vt:lpstr>
      <vt:lpstr>КРЭЛ(LF/L) ГЛАВНЫХ ЭЛЕМЕНТОВ (SI,AL, NA, K, F) В ЗАВИСИМОСТИ ОТ СОДЕРЖАНИЯ ВОДЫ В СИСТЕМЕ ПРИ 700 °С, 1 КБАР </vt:lpstr>
      <vt:lpstr>Крэл (LF/L) главных элементов (Si,Al,Na,K,F) в зависимости от содержания воды в системе при 700 °С, 2 кбар </vt:lpstr>
      <vt:lpstr>800 °С, 1 и 2 кб</vt:lpstr>
      <vt:lpstr>Распределение редкоземельных элементов между алюмосиликатным и солевым расплавами и флюидом</vt:lpstr>
      <vt:lpstr>Слайд 12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ТЕМПЕРАТУРЫ И ДАВЛЕНИЯ НА ФАЗОВЫЕ  ОТНОШЕНИЯ И РАСПРЕДЕЛЕНИЕ ИТТРИЯ, СКАНДИЯ И РЕДКОЗЕМЕЛЬНЫХ ЭЛЕМЕНТОВ В ГРАНИТНОЙ СИСТЕМЕ Si-Al-Na-K-Li-F-O-H</dc:title>
  <dc:creator>Sashka_Sun</dc:creator>
  <cp:lastModifiedBy>Sashka_Sun</cp:lastModifiedBy>
  <cp:revision>3</cp:revision>
  <dcterms:created xsi:type="dcterms:W3CDTF">2019-04-15T20:05:42Z</dcterms:created>
  <dcterms:modified xsi:type="dcterms:W3CDTF">2019-04-17T07:42:04Z</dcterms:modified>
</cp:coreProperties>
</file>