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8"/>
  </p:notesMasterIdLst>
  <p:sldIdLst>
    <p:sldId id="256" r:id="rId2"/>
    <p:sldId id="257" r:id="rId3"/>
    <p:sldId id="258" r:id="rId4"/>
    <p:sldId id="261" r:id="rId5"/>
    <p:sldId id="260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21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D2250-C249-CE48-874D-567E4BB6D6CE}" type="datetimeFigureOut">
              <a:rPr lang="ru-RU" smtClean="0"/>
              <a:t>13.12.13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FEE23-3585-644C-9532-AD0B538AD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374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dirty="0" smtClean="0"/>
              <a:t>For </a:t>
            </a:r>
            <a:r>
              <a:rPr lang="en-GB" b="0" dirty="0" smtClean="0"/>
              <a:t>brain mapping, motor-evoked potentials were recorded in different combinations from the m</a:t>
            </a:r>
            <a:r>
              <a:rPr lang="en-US" b="0" dirty="0" smtClean="0"/>
              <a:t>.</a:t>
            </a:r>
            <a:r>
              <a:rPr lang="en-GB" b="0" dirty="0" smtClean="0"/>
              <a:t> abductor </a:t>
            </a:r>
            <a:r>
              <a:rPr lang="en-GB" b="0" dirty="0" err="1" smtClean="0"/>
              <a:t>pollicis</a:t>
            </a:r>
            <a:r>
              <a:rPr lang="en-GB" b="0" dirty="0" smtClean="0"/>
              <a:t> </a:t>
            </a:r>
            <a:r>
              <a:rPr lang="en-GB" b="0" dirty="0" err="1" smtClean="0"/>
              <a:t>brevis</a:t>
            </a:r>
            <a:r>
              <a:rPr lang="en-GB" b="0" dirty="0" smtClean="0"/>
              <a:t> (APB), m</a:t>
            </a:r>
            <a:r>
              <a:rPr lang="en-US" b="0" dirty="0" smtClean="0"/>
              <a:t>. </a:t>
            </a:r>
            <a:r>
              <a:rPr lang="en-GB" b="0" dirty="0" smtClean="0"/>
              <a:t>orbicularis </a:t>
            </a:r>
            <a:r>
              <a:rPr lang="en-GB" b="0" dirty="0" err="1" smtClean="0"/>
              <a:t>oris</a:t>
            </a:r>
            <a:r>
              <a:rPr lang="en-GB" b="0" dirty="0" smtClean="0"/>
              <a:t> (OO), m</a:t>
            </a:r>
            <a:r>
              <a:rPr lang="en-US" b="0" dirty="0" smtClean="0"/>
              <a:t>.</a:t>
            </a:r>
            <a:r>
              <a:rPr lang="en-GB" b="0" dirty="0" smtClean="0"/>
              <a:t> </a:t>
            </a:r>
            <a:r>
              <a:rPr lang="en-GB" b="0" dirty="0" err="1" smtClean="0"/>
              <a:t>deltoideus</a:t>
            </a:r>
            <a:r>
              <a:rPr lang="en-GB" b="0" dirty="0" smtClean="0"/>
              <a:t> (</a:t>
            </a:r>
            <a:r>
              <a:rPr lang="en-GB" b="0" dirty="0" err="1" smtClean="0"/>
              <a:t>Delt</a:t>
            </a:r>
            <a:r>
              <a:rPr lang="en-GB" b="0" dirty="0" smtClean="0"/>
              <a:t>), m</a:t>
            </a:r>
            <a:r>
              <a:rPr lang="en-US" b="0" dirty="0" smtClean="0"/>
              <a:t>.</a:t>
            </a:r>
            <a:r>
              <a:rPr lang="en-GB" b="0" dirty="0" smtClean="0"/>
              <a:t> extensor </a:t>
            </a:r>
            <a:r>
              <a:rPr lang="en-GB" b="0" dirty="0" err="1" smtClean="0"/>
              <a:t>digitorum</a:t>
            </a:r>
            <a:r>
              <a:rPr lang="en-GB" b="0" dirty="0" smtClean="0"/>
              <a:t> </a:t>
            </a:r>
            <a:r>
              <a:rPr lang="en-GB" b="0" dirty="0" err="1" smtClean="0"/>
              <a:t>communis</a:t>
            </a:r>
            <a:r>
              <a:rPr lang="en-GB" b="0" dirty="0" smtClean="0"/>
              <a:t> (Ext), and m</a:t>
            </a:r>
            <a:r>
              <a:rPr lang="en-US" b="0" dirty="0" smtClean="0"/>
              <a:t>.</a:t>
            </a:r>
            <a:r>
              <a:rPr lang="en-GB" b="0" dirty="0" smtClean="0"/>
              <a:t> </a:t>
            </a:r>
            <a:r>
              <a:rPr lang="en-GB" b="0" dirty="0" err="1" smtClean="0"/>
              <a:t>tibialis</a:t>
            </a:r>
            <a:r>
              <a:rPr lang="en-GB" b="0" dirty="0" smtClean="0"/>
              <a:t> anterior (TA).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FEE23-3585-644C-9532-AD0B538AD9D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675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Декабрь 13,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Декабрь 13,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Декабрь 13,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Декабрь 13,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/>
              <a:pPr/>
              <a:t>Декабрь 13, 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Декабрь 13,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Декабрь 13, 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Декабрь 13,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Декабрь 13, 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Декабрь 13,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/>
              <a:pPr/>
              <a:t>Декабрь 13,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Декабрь 13,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457200" y="1578431"/>
            <a:ext cx="7772400" cy="3331026"/>
          </a:xfrm>
        </p:spPr>
        <p:txBody>
          <a:bodyPr/>
          <a:lstStyle/>
          <a:p>
            <a:r>
              <a:rPr lang="en-GB" sz="3200" b="1" dirty="0"/>
              <a:t>Pre-surgical mapping of motor area brain tumours with navigated </a:t>
            </a:r>
            <a:r>
              <a:rPr lang="en-GB" sz="3200" b="1" dirty="0" err="1"/>
              <a:t>transcranial</a:t>
            </a:r>
            <a:r>
              <a:rPr lang="en-GB" sz="3200" b="1" dirty="0"/>
              <a:t> magnetic stimulation: first Russian </a:t>
            </a:r>
            <a:r>
              <a:rPr lang="en-GB" sz="3200" b="1" dirty="0" smtClean="0"/>
              <a:t>experience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5036459"/>
            <a:ext cx="7772400" cy="914400"/>
          </a:xfrm>
        </p:spPr>
        <p:txBody>
          <a:bodyPr>
            <a:normAutofit fontScale="92500" lnSpcReduction="10000"/>
          </a:bodyPr>
          <a:lstStyle/>
          <a:p>
            <a:r>
              <a:rPr lang="en-GB" b="1" i="1" dirty="0"/>
              <a:t>A.V. </a:t>
            </a:r>
            <a:r>
              <a:rPr lang="en-GB" b="1" i="1" dirty="0" err="1" smtClean="0"/>
              <a:t>Chervyakov</a:t>
            </a:r>
            <a:r>
              <a:rPr lang="en-GB" b="1" i="1" dirty="0" smtClean="0"/>
              <a:t>, </a:t>
            </a:r>
            <a:r>
              <a:rPr lang="en-GB" b="1" i="1" dirty="0"/>
              <a:t>O.N. </a:t>
            </a:r>
            <a:r>
              <a:rPr lang="en-GB" b="1" i="1" dirty="0" err="1" smtClean="0"/>
              <a:t>Dubrovina</a:t>
            </a:r>
            <a:r>
              <a:rPr lang="en-GB" b="1" i="1" dirty="0" smtClean="0"/>
              <a:t>,                 M.S</a:t>
            </a:r>
            <a:r>
              <a:rPr lang="en-GB" b="1" i="1" dirty="0"/>
              <a:t>. </a:t>
            </a:r>
            <a:r>
              <a:rPr lang="en-GB" b="1" i="1" dirty="0" smtClean="0"/>
              <a:t>Semenov, </a:t>
            </a:r>
            <a:r>
              <a:rPr lang="en-GB" b="1" i="1" dirty="0"/>
              <a:t>D.V. </a:t>
            </a:r>
            <a:r>
              <a:rPr lang="en-GB" b="1" i="1" dirty="0" err="1" smtClean="0"/>
              <a:t>Vakatov</a:t>
            </a:r>
            <a:r>
              <a:rPr lang="en-GB" b="1" i="1" dirty="0" smtClean="0"/>
              <a:t>, </a:t>
            </a:r>
            <a:r>
              <a:rPr lang="en-GB" b="1" i="1" dirty="0"/>
              <a:t>A.G. </a:t>
            </a:r>
            <a:r>
              <a:rPr lang="en-GB" b="1" i="1" dirty="0" err="1" smtClean="0"/>
              <a:t>Poydasheva</a:t>
            </a:r>
            <a:r>
              <a:rPr lang="en-GB" b="1" i="1" dirty="0" smtClean="0"/>
              <a:t>,      A.O</a:t>
            </a:r>
            <a:r>
              <a:rPr lang="en-GB" b="1" i="1" dirty="0"/>
              <a:t>. </a:t>
            </a:r>
            <a:r>
              <a:rPr lang="en-GB" b="1" i="1" dirty="0" err="1" smtClean="0"/>
              <a:t>Gushcha</a:t>
            </a:r>
            <a:r>
              <a:rPr lang="en-GB" b="1" i="1" dirty="0" smtClean="0"/>
              <a:t>, </a:t>
            </a:r>
            <a:r>
              <a:rPr lang="en-GB" b="1" i="1" dirty="0"/>
              <a:t>A.V. </a:t>
            </a:r>
            <a:r>
              <a:rPr lang="en-GB" b="1" i="1" dirty="0" err="1" smtClean="0"/>
              <a:t>Goroganin</a:t>
            </a:r>
            <a:r>
              <a:rPr lang="en-GB" b="1" i="1" dirty="0" smtClean="0"/>
              <a:t>, </a:t>
            </a:r>
            <a:r>
              <a:rPr lang="en-GB" b="1" i="1" dirty="0"/>
              <a:t>M.A. </a:t>
            </a:r>
            <a:r>
              <a:rPr lang="en-GB" b="1" i="1" dirty="0" err="1"/>
              <a:t>Piradov</a:t>
            </a:r>
            <a:r>
              <a:rPr lang="ru-RU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298809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Berlin, </a:t>
            </a:r>
            <a:fld id="{78C1EBAA-F3BB-1240-A08F-835158AE6142}" type="datetime1">
              <a:rPr lang="ru-RU" smtClean="0"/>
              <a:pPr algn="ctr"/>
              <a:t>13.12.13</a:t>
            </a:fld>
            <a:endParaRPr lang="ru-RU" dirty="0"/>
          </a:p>
        </p:txBody>
      </p:sp>
      <p:pic>
        <p:nvPicPr>
          <p:cNvPr id="6" name="Изображение 5" descr="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19" y="0"/>
            <a:ext cx="1431909" cy="1278490"/>
          </a:xfrm>
          <a:prstGeom prst="rect">
            <a:avLst/>
          </a:prstGeom>
          <a:ln>
            <a:noFill/>
          </a:ln>
        </p:spPr>
      </p:pic>
      <p:pic>
        <p:nvPicPr>
          <p:cNvPr id="7" name="Изображение 6" descr="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-1"/>
            <a:ext cx="1259633" cy="1276927"/>
          </a:xfrm>
          <a:prstGeom prst="rect">
            <a:avLst/>
          </a:prstGeom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1421790" y="186623"/>
            <a:ext cx="64625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Research </a:t>
            </a:r>
            <a:r>
              <a:rPr lang="en-GB" dirty="0"/>
              <a:t>Centre of </a:t>
            </a:r>
            <a:r>
              <a:rPr lang="en-GB" dirty="0" smtClean="0"/>
              <a:t>Neurology </a:t>
            </a:r>
          </a:p>
          <a:p>
            <a:pPr algn="ctr"/>
            <a:r>
              <a:rPr lang="en-GB" dirty="0" smtClean="0"/>
              <a:t>Russian </a:t>
            </a:r>
            <a:r>
              <a:rPr lang="en-GB" dirty="0"/>
              <a:t>Academy of Medical </a:t>
            </a:r>
            <a:r>
              <a:rPr lang="en-GB" dirty="0" smtClean="0"/>
              <a:t>Science;</a:t>
            </a:r>
            <a:endParaRPr lang="ru-RU" dirty="0"/>
          </a:p>
          <a:p>
            <a:pPr algn="ctr"/>
            <a:r>
              <a:rPr lang="en-GB" dirty="0" smtClean="0"/>
              <a:t>City </a:t>
            </a:r>
            <a:r>
              <a:rPr lang="en-GB" dirty="0"/>
              <a:t>Clinical Hospital named after S.P. </a:t>
            </a:r>
            <a:r>
              <a:rPr lang="en-GB" dirty="0" err="1" smtClean="0"/>
              <a:t>Botkin</a:t>
            </a:r>
            <a:endParaRPr lang="en-GB" dirty="0"/>
          </a:p>
          <a:p>
            <a:pPr algn="ctr"/>
            <a:r>
              <a:rPr lang="en-GB" dirty="0" smtClean="0"/>
              <a:t>(Moscow</a:t>
            </a:r>
            <a:r>
              <a:rPr lang="en-GB" dirty="0"/>
              <a:t>, </a:t>
            </a:r>
            <a:r>
              <a:rPr lang="en-GB" dirty="0" smtClean="0"/>
              <a:t>Russia)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9655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681853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088086" cy="4983163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GB" sz="2400" b="0" dirty="0"/>
              <a:t>Navigated </a:t>
            </a:r>
            <a:r>
              <a:rPr lang="en-GB" sz="2400" b="0" dirty="0" err="1"/>
              <a:t>transcranial</a:t>
            </a:r>
            <a:r>
              <a:rPr lang="en-GB" sz="2400" b="0" dirty="0"/>
              <a:t> magnetic stimulation (</a:t>
            </a:r>
            <a:r>
              <a:rPr lang="en-GB" sz="2400" b="0" dirty="0" err="1"/>
              <a:t>nTMS</a:t>
            </a:r>
            <a:r>
              <a:rPr lang="en-GB" sz="2400" b="0" dirty="0"/>
              <a:t>) is a novel technology in the field of neurosurgery that is used for non-invasive pre-surgical cortical functional </a:t>
            </a:r>
            <a:r>
              <a:rPr lang="en-GB" sz="2400" b="0" dirty="0" smtClean="0"/>
              <a:t>mapping.</a:t>
            </a:r>
          </a:p>
          <a:p>
            <a:pPr marL="342900" indent="-342900">
              <a:buFont typeface="Arial"/>
              <a:buChar char="•"/>
            </a:pPr>
            <a:r>
              <a:rPr lang="en-GB" sz="2400" b="0" dirty="0"/>
              <a:t>I</a:t>
            </a:r>
            <a:r>
              <a:rPr lang="en-GB" sz="2400" b="0" dirty="0" smtClean="0"/>
              <a:t>ntra</a:t>
            </a:r>
            <a:r>
              <a:rPr lang="en-GB" sz="2400" b="0" dirty="0"/>
              <a:t>-operative direct cortical stimulation (DCS) is the gold standard for the brain function mapping, </a:t>
            </a:r>
            <a:endParaRPr lang="ru-RU" sz="2400" b="0" dirty="0" smtClean="0"/>
          </a:p>
          <a:p>
            <a:pPr marL="342900" indent="-342900">
              <a:buFont typeface="Arial"/>
              <a:buChar char="•"/>
            </a:pPr>
            <a:r>
              <a:rPr lang="en-US" sz="2400" b="0" dirty="0" smtClean="0"/>
              <a:t>C</a:t>
            </a:r>
            <a:r>
              <a:rPr lang="en-GB" sz="2400" b="0" dirty="0" err="1" smtClean="0"/>
              <a:t>orrelation</a:t>
            </a:r>
            <a:r>
              <a:rPr lang="en-GB" sz="2400" b="0" dirty="0" smtClean="0"/>
              <a:t> </a:t>
            </a:r>
            <a:r>
              <a:rPr lang="en-GB" sz="2400" b="0" dirty="0"/>
              <a:t>of </a:t>
            </a:r>
            <a:r>
              <a:rPr lang="en-GB" sz="2400" b="0" dirty="0" err="1"/>
              <a:t>nTMS</a:t>
            </a:r>
            <a:r>
              <a:rPr lang="en-GB" sz="2400" b="0" dirty="0"/>
              <a:t> and DCS has already been reported in motor mapping in previous </a:t>
            </a:r>
            <a:r>
              <a:rPr lang="en-GB" sz="2400" b="0" dirty="0" smtClean="0"/>
              <a:t>studies           </a:t>
            </a:r>
            <a:r>
              <a:rPr lang="en-GB" sz="1600" b="0" dirty="0" smtClean="0">
                <a:solidFill>
                  <a:srgbClr val="008000"/>
                </a:solidFill>
              </a:rPr>
              <a:t>(</a:t>
            </a:r>
            <a:r>
              <a:rPr lang="en-US" sz="1600" i="1" dirty="0" err="1">
                <a:solidFill>
                  <a:srgbClr val="008000"/>
                </a:solidFill>
              </a:rPr>
              <a:t>Picht</a:t>
            </a:r>
            <a:r>
              <a:rPr lang="en-US" sz="1600" i="1" dirty="0">
                <a:solidFill>
                  <a:srgbClr val="008000"/>
                </a:solidFill>
              </a:rPr>
              <a:t> et al., // </a:t>
            </a:r>
            <a:r>
              <a:rPr lang="ru-RU" sz="1600" i="1" dirty="0" err="1">
                <a:solidFill>
                  <a:srgbClr val="008000"/>
                </a:solidFill>
              </a:rPr>
              <a:t>Neurosurgery</a:t>
            </a:r>
            <a:r>
              <a:rPr lang="ru-RU" sz="1600" i="1" dirty="0">
                <a:solidFill>
                  <a:srgbClr val="008000"/>
                </a:solidFill>
              </a:rPr>
              <a:t> 69:581–589, </a:t>
            </a:r>
            <a:r>
              <a:rPr lang="ru-RU" sz="1600" i="1" dirty="0" smtClean="0">
                <a:solidFill>
                  <a:srgbClr val="008000"/>
                </a:solidFill>
              </a:rPr>
              <a:t>2011</a:t>
            </a:r>
            <a:r>
              <a:rPr lang="en-GB" sz="1600" b="0" dirty="0" smtClean="0">
                <a:solidFill>
                  <a:srgbClr val="008000"/>
                </a:solidFill>
              </a:rPr>
              <a:t>).</a:t>
            </a:r>
            <a:r>
              <a:rPr lang="en-GB" sz="2400" b="0" dirty="0" smtClean="0"/>
              <a:t> </a:t>
            </a:r>
            <a:endParaRPr lang="en-GB" sz="2400" b="0" dirty="0" smtClean="0"/>
          </a:p>
          <a:p>
            <a:pPr marL="342900" indent="-342900">
              <a:buFont typeface="Arial"/>
              <a:buChar char="•"/>
            </a:pPr>
            <a:r>
              <a:rPr lang="en-GB" sz="2400" b="0" dirty="0" smtClean="0"/>
              <a:t>The </a:t>
            </a:r>
            <a:r>
              <a:rPr lang="en-GB" sz="2400" b="0" dirty="0"/>
              <a:t>aim of this work was to approve </a:t>
            </a:r>
            <a:r>
              <a:rPr lang="en-GB" sz="2400" b="0" dirty="0" err="1"/>
              <a:t>nTMS</a:t>
            </a:r>
            <a:r>
              <a:rPr lang="en-GB" sz="2400" b="0" dirty="0"/>
              <a:t> for pre-surgical mapping and compare this method with DCS. </a:t>
            </a:r>
            <a:endParaRPr lang="ru-RU" sz="2400" b="0" dirty="0"/>
          </a:p>
        </p:txBody>
      </p:sp>
    </p:spTree>
    <p:extLst>
      <p:ext uri="{BB962C8B-B14F-4D97-AF65-F5344CB8AC3E}">
        <p14:creationId xmlns:p14="http://schemas.microsoft.com/office/powerpoint/2010/main" val="2540698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170861"/>
            <a:ext cx="8088086" cy="482282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Design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9571" y="676159"/>
            <a:ext cx="8581572" cy="4373563"/>
          </a:xfrm>
        </p:spPr>
        <p:txBody>
          <a:bodyPr>
            <a:normAutofit/>
          </a:bodyPr>
          <a:lstStyle/>
          <a:p>
            <a:r>
              <a:rPr lang="en-GB" sz="1600" b="0" dirty="0"/>
              <a:t>Nine patients with brain tumours in the motor area were enrolled in the study </a:t>
            </a:r>
            <a:r>
              <a:rPr lang="en-GB" sz="1600" b="0" dirty="0" smtClean="0"/>
              <a:t>[age</a:t>
            </a:r>
            <a:r>
              <a:rPr lang="en-GB" sz="1600" b="0" dirty="0"/>
              <a:t>, </a:t>
            </a:r>
            <a:r>
              <a:rPr lang="en-GB" sz="1600" b="0" dirty="0" smtClean="0"/>
              <a:t>44.89 </a:t>
            </a:r>
            <a:r>
              <a:rPr lang="en-GB" sz="1600" b="0" dirty="0"/>
              <a:t>± </a:t>
            </a:r>
            <a:r>
              <a:rPr lang="en-GB" sz="1600" b="0" dirty="0" smtClean="0"/>
              <a:t>11.02 </a:t>
            </a:r>
            <a:r>
              <a:rPr lang="en-GB" sz="1600" b="0" dirty="0"/>
              <a:t>years]. </a:t>
            </a:r>
            <a:endParaRPr lang="en-GB" sz="1600" b="0" dirty="0" smtClean="0"/>
          </a:p>
          <a:p>
            <a:pPr marL="342900" indent="-342900">
              <a:buFont typeface="Arial"/>
              <a:buChar char="•"/>
            </a:pPr>
            <a:r>
              <a:rPr lang="en-GB" sz="1600" b="0" dirty="0" err="1" smtClean="0"/>
              <a:t>nTMS</a:t>
            </a:r>
            <a:r>
              <a:rPr lang="en-GB" sz="1600" b="0" dirty="0" smtClean="0"/>
              <a:t> </a:t>
            </a:r>
            <a:r>
              <a:rPr lang="en-GB" sz="1600" b="0" dirty="0"/>
              <a:t>was performed in all patients with a NBS </a:t>
            </a:r>
            <a:r>
              <a:rPr lang="en-GB" sz="1600" b="0" dirty="0" err="1"/>
              <a:t>eXimia</a:t>
            </a:r>
            <a:r>
              <a:rPr lang="en-GB" sz="1600" b="0" dirty="0"/>
              <a:t> </a:t>
            </a:r>
            <a:r>
              <a:rPr lang="en-GB" sz="1600" b="0" dirty="0" err="1"/>
              <a:t>Nexstim</a:t>
            </a:r>
            <a:r>
              <a:rPr lang="en-GB" sz="1600" b="0" dirty="0"/>
              <a:t> </a:t>
            </a:r>
            <a:r>
              <a:rPr lang="en-GB" sz="1600" b="0" dirty="0" smtClean="0"/>
              <a:t>device.</a:t>
            </a:r>
          </a:p>
          <a:p>
            <a:pPr marL="342900" indent="-342900">
              <a:buFont typeface="Arial"/>
              <a:buChar char="•"/>
            </a:pPr>
            <a:r>
              <a:rPr lang="en-GB" sz="1600" b="0" dirty="0"/>
              <a:t>The primary motor areas of all of the patients with brain tumours were mapped pre-operatively with </a:t>
            </a:r>
            <a:r>
              <a:rPr lang="en-GB" sz="1600" b="0" dirty="0" err="1"/>
              <a:t>nTMS</a:t>
            </a:r>
            <a:r>
              <a:rPr lang="en-GB" sz="1600" b="0" dirty="0"/>
              <a:t> at 110% of the individual resting motor threshold. Intra-operative DCS data were available for all patients</a:t>
            </a:r>
            <a:r>
              <a:rPr lang="en-GB" sz="1600" b="0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GB" sz="1600" b="0" dirty="0" smtClean="0"/>
              <a:t>DCS </a:t>
            </a:r>
            <a:r>
              <a:rPr lang="en-GB" sz="1600" b="0" dirty="0"/>
              <a:t>was assessed with a </a:t>
            </a:r>
            <a:r>
              <a:rPr lang="en-GB" sz="1600" b="0" dirty="0" err="1"/>
              <a:t>neuro</a:t>
            </a:r>
            <a:r>
              <a:rPr lang="en-GB" sz="1600" b="0" dirty="0"/>
              <a:t>-navigation system. </a:t>
            </a:r>
            <a:endParaRPr lang="en-GB" sz="1600" b="0" dirty="0" smtClean="0"/>
          </a:p>
          <a:p>
            <a:pPr marL="342900" indent="-342900">
              <a:buFont typeface="Arial"/>
              <a:buChar char="•"/>
            </a:pPr>
            <a:r>
              <a:rPr lang="en-GB" sz="1600" b="0" dirty="0" smtClean="0"/>
              <a:t>Clinical </a:t>
            </a:r>
            <a:r>
              <a:rPr lang="en-GB" sz="1600" b="0" dirty="0"/>
              <a:t>outcome was assessed with the Eastern Cooperative Oncology Group-World Health Organization (ECOG-WHO) scale. </a:t>
            </a:r>
            <a:endParaRPr lang="ru-RU" sz="1600" dirty="0"/>
          </a:p>
          <a:p>
            <a:endParaRPr lang="ru-RU" sz="1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268395"/>
              </p:ext>
            </p:extLst>
          </p:nvPr>
        </p:nvGraphicFramePr>
        <p:xfrm>
          <a:off x="199569" y="3553823"/>
          <a:ext cx="8581573" cy="3078480"/>
        </p:xfrm>
        <a:graphic>
          <a:graphicData uri="http://schemas.openxmlformats.org/drawingml/2006/table">
            <a:tbl>
              <a:tblPr/>
              <a:tblGrid>
                <a:gridCol w="846529"/>
                <a:gridCol w="834437"/>
                <a:gridCol w="858622"/>
                <a:gridCol w="858622"/>
                <a:gridCol w="846529"/>
                <a:gridCol w="846529"/>
                <a:gridCol w="846529"/>
                <a:gridCol w="846529"/>
                <a:gridCol w="846529"/>
                <a:gridCol w="950718"/>
              </a:tblGrid>
              <a:tr h="177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Name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Diagnosis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Sex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Facial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(%)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Delt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(%)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Ext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(%)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APB (%)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 (%)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ECOG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Astr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Ov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Mening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Mening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Astr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Glioblast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Astr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Mening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Mening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Glioblast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Mean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44,89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71,00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54,00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39,67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43,22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60,00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1,00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StD.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11,02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12,73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14,41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8,50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15,20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14,75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0,71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5138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4" descr="SNAP008"/>
          <p:cNvPicPr>
            <a:picLocks noChangeAspect="1" noChangeArrowheads="1"/>
          </p:cNvPicPr>
          <p:nvPr/>
        </p:nvPicPr>
        <p:blipFill>
          <a:blip r:embed="rId2"/>
          <a:srcRect r="27493"/>
          <a:stretch>
            <a:fillRect/>
          </a:stretch>
        </p:blipFill>
        <p:spPr bwMode="auto">
          <a:xfrm>
            <a:off x="5508625" y="715732"/>
            <a:ext cx="3384550" cy="346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 descr="Vorob'ev D V_2013_10_24_12_06_50"/>
          <p:cNvPicPr>
            <a:picLocks noChangeAspect="1" noChangeArrowheads="1"/>
          </p:cNvPicPr>
          <p:nvPr/>
        </p:nvPicPr>
        <p:blipFill>
          <a:blip r:embed="rId3"/>
          <a:srcRect l="33475" r="5991" b="14156"/>
          <a:stretch>
            <a:fillRect/>
          </a:stretch>
        </p:blipFill>
        <p:spPr bwMode="auto">
          <a:xfrm>
            <a:off x="250825" y="725257"/>
            <a:ext cx="3249613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395288" y="4181245"/>
            <a:ext cx="28813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CC3300"/>
                </a:solidFill>
              </a:rPr>
              <a:t>Pre-operation mapping</a:t>
            </a:r>
            <a:endParaRPr lang="ru-RU" dirty="0">
              <a:solidFill>
                <a:srgbClr val="CC3300"/>
              </a:solidFill>
            </a:endParaRPr>
          </a:p>
        </p:txBody>
      </p:sp>
      <p:sp>
        <p:nvSpPr>
          <p:cNvPr id="18439" name="Text Box 8"/>
          <p:cNvSpPr txBox="1">
            <a:spLocks noChangeArrowheads="1"/>
          </p:cNvSpPr>
          <p:nvPr/>
        </p:nvSpPr>
        <p:spPr bwMode="auto">
          <a:xfrm>
            <a:off x="5508625" y="4181245"/>
            <a:ext cx="33845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 smtClean="0">
                <a:solidFill>
                  <a:srgbClr val="CC3300"/>
                </a:solidFill>
              </a:rPr>
              <a:t>Surgical </a:t>
            </a:r>
            <a:r>
              <a:rPr lang="en-US" sz="1600" dirty="0" err="1" smtClean="0">
                <a:solidFill>
                  <a:srgbClr val="CC3300"/>
                </a:solidFill>
              </a:rPr>
              <a:t>neuro</a:t>
            </a:r>
            <a:r>
              <a:rPr lang="en-US" sz="1600" dirty="0" smtClean="0">
                <a:solidFill>
                  <a:srgbClr val="CC3300"/>
                </a:solidFill>
              </a:rPr>
              <a:t>-navigated system</a:t>
            </a:r>
            <a:endParaRPr lang="ru-RU" sz="1600" dirty="0">
              <a:solidFill>
                <a:srgbClr val="CC3300"/>
              </a:solidFill>
            </a:endParaRPr>
          </a:p>
        </p:txBody>
      </p:sp>
      <p:sp>
        <p:nvSpPr>
          <p:cNvPr id="18440" name="Text Box 9"/>
          <p:cNvSpPr txBox="1">
            <a:spLocks noChangeArrowheads="1"/>
          </p:cNvSpPr>
          <p:nvPr/>
        </p:nvSpPr>
        <p:spPr bwMode="auto">
          <a:xfrm>
            <a:off x="3779838" y="3244620"/>
            <a:ext cx="1512887" cy="36933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Tumor</a:t>
            </a:r>
            <a:endParaRPr lang="ru-RU" dirty="0"/>
          </a:p>
        </p:txBody>
      </p:sp>
      <p:sp>
        <p:nvSpPr>
          <p:cNvPr id="18441" name="Text Box 10"/>
          <p:cNvSpPr txBox="1">
            <a:spLocks noChangeArrowheads="1"/>
          </p:cNvSpPr>
          <p:nvPr/>
        </p:nvSpPr>
        <p:spPr bwMode="auto">
          <a:xfrm>
            <a:off x="3708400" y="1157057"/>
            <a:ext cx="1512888" cy="369332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</a:rPr>
              <a:t>Motor area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442" name="Line 11"/>
          <p:cNvSpPr>
            <a:spLocks noChangeShapeType="1"/>
          </p:cNvSpPr>
          <p:nvPr/>
        </p:nvSpPr>
        <p:spPr bwMode="auto">
          <a:xfrm flipH="1" flipV="1">
            <a:off x="2051050" y="2669945"/>
            <a:ext cx="1657350" cy="7921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443" name="Line 12"/>
          <p:cNvSpPr>
            <a:spLocks noChangeShapeType="1"/>
          </p:cNvSpPr>
          <p:nvPr/>
        </p:nvSpPr>
        <p:spPr bwMode="auto">
          <a:xfrm flipV="1">
            <a:off x="5292725" y="3498393"/>
            <a:ext cx="863600" cy="215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444" name="Line 13"/>
          <p:cNvSpPr>
            <a:spLocks noChangeShapeType="1"/>
          </p:cNvSpPr>
          <p:nvPr/>
        </p:nvSpPr>
        <p:spPr bwMode="auto">
          <a:xfrm flipV="1">
            <a:off x="5292725" y="3425368"/>
            <a:ext cx="2663825" cy="2889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445" name="Line 14"/>
          <p:cNvSpPr>
            <a:spLocks noChangeShapeType="1"/>
          </p:cNvSpPr>
          <p:nvPr/>
        </p:nvSpPr>
        <p:spPr bwMode="auto">
          <a:xfrm flipH="1">
            <a:off x="1908175" y="1661882"/>
            <a:ext cx="1800225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446" name="Line 15"/>
          <p:cNvSpPr>
            <a:spLocks noChangeShapeType="1"/>
          </p:cNvSpPr>
          <p:nvPr/>
        </p:nvSpPr>
        <p:spPr bwMode="auto">
          <a:xfrm>
            <a:off x="5219700" y="1517420"/>
            <a:ext cx="1368425" cy="14398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447" name="Line 16"/>
          <p:cNvSpPr>
            <a:spLocks noChangeShapeType="1"/>
          </p:cNvSpPr>
          <p:nvPr/>
        </p:nvSpPr>
        <p:spPr bwMode="auto">
          <a:xfrm>
            <a:off x="5292725" y="1517420"/>
            <a:ext cx="2951163" cy="15113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" name="Название 1"/>
          <p:cNvSpPr txBox="1">
            <a:spLocks/>
          </p:cNvSpPr>
          <p:nvPr/>
        </p:nvSpPr>
        <p:spPr>
          <a:xfrm>
            <a:off x="457200" y="152718"/>
            <a:ext cx="8305800" cy="5548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Results</a:t>
            </a:r>
            <a:endParaRPr lang="ru-RU" sz="2800" dirty="0"/>
          </a:p>
        </p:txBody>
      </p:sp>
      <p:sp>
        <p:nvSpPr>
          <p:cNvPr id="19" name="Содержимое 2"/>
          <p:cNvSpPr>
            <a:spLocks noGrp="1"/>
          </p:cNvSpPr>
          <p:nvPr>
            <p:ph idx="1"/>
          </p:nvPr>
        </p:nvSpPr>
        <p:spPr>
          <a:xfrm>
            <a:off x="250825" y="4613399"/>
            <a:ext cx="8642350" cy="2026888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n-GB" sz="1700" b="0" dirty="0"/>
              <a:t>The </a:t>
            </a:r>
            <a:r>
              <a:rPr lang="en-GB" sz="1700" b="0" dirty="0" err="1"/>
              <a:t>nTMS</a:t>
            </a:r>
            <a:r>
              <a:rPr lang="en-GB" sz="1700" b="0" dirty="0"/>
              <a:t> and DCS hotspots were located in the same </a:t>
            </a:r>
            <a:r>
              <a:rPr lang="en-US" sz="1700" b="0" dirty="0"/>
              <a:t>area</a:t>
            </a:r>
            <a:r>
              <a:rPr lang="en-GB" sz="1700" b="0" dirty="0"/>
              <a:t> and in the same region in all patients. </a:t>
            </a:r>
            <a:endParaRPr lang="en-GB" sz="1700" b="0" dirty="0" smtClean="0"/>
          </a:p>
          <a:p>
            <a:pPr marL="342900" indent="-342900">
              <a:buFont typeface="Arial"/>
              <a:buChar char="•"/>
            </a:pPr>
            <a:r>
              <a:rPr lang="en-GB" sz="1700" b="0" dirty="0" smtClean="0"/>
              <a:t>The </a:t>
            </a:r>
            <a:r>
              <a:rPr lang="en-GB" sz="1700" b="0" dirty="0"/>
              <a:t>mean ± SD motor threshold of the maximum stimulator intensity was 43.2 ± 15.2% at the APB hotspot, 71.1 ± 12.7% at OO, 54.0 ± 14.4% at </a:t>
            </a:r>
            <a:r>
              <a:rPr lang="en-GB" sz="1700" b="0" dirty="0" err="1"/>
              <a:t>Delt</a:t>
            </a:r>
            <a:r>
              <a:rPr lang="en-GB" sz="1700" b="0" dirty="0"/>
              <a:t>, 39.7 ± 8.5% at Ext, and 60.0 ± 14.8% at TA. </a:t>
            </a:r>
            <a:endParaRPr lang="en-GB" sz="1700" b="0" dirty="0" smtClean="0"/>
          </a:p>
          <a:p>
            <a:pPr marL="342900" indent="-342900">
              <a:buFont typeface="Arial"/>
              <a:buChar char="•"/>
            </a:pPr>
            <a:r>
              <a:rPr lang="en-GB" sz="1700" b="0" dirty="0" smtClean="0"/>
              <a:t>The </a:t>
            </a:r>
            <a:r>
              <a:rPr lang="en-GB" sz="1700" b="0" dirty="0"/>
              <a:t>mean clinical outcome was assessed at 1 point on the ECOG-WHO scale after the operation with pre-surgical mapping. </a:t>
            </a:r>
            <a:endParaRPr lang="ru-RU" sz="1700" b="0" dirty="0"/>
          </a:p>
        </p:txBody>
      </p:sp>
    </p:spTree>
    <p:extLst>
      <p:ext uri="{BB962C8B-B14F-4D97-AF65-F5344CB8AC3E}">
        <p14:creationId xmlns:p14="http://schemas.microsoft.com/office/powerpoint/2010/main" val="3871076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388577"/>
            <a:ext cx="5791200" cy="609282"/>
          </a:xfrm>
        </p:spPr>
        <p:txBody>
          <a:bodyPr>
            <a:noAutofit/>
          </a:bodyPr>
          <a:lstStyle/>
          <a:p>
            <a:r>
              <a:rPr lang="en-US" dirty="0" smtClean="0"/>
              <a:t>Conclusion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69576"/>
            <a:ext cx="8142514" cy="5200877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GB" sz="3200" b="0" dirty="0"/>
              <a:t>Both </a:t>
            </a:r>
            <a:r>
              <a:rPr lang="en-GB" sz="3200" b="0" dirty="0" err="1"/>
              <a:t>nTMS</a:t>
            </a:r>
            <a:r>
              <a:rPr lang="en-GB" sz="3200" b="0" dirty="0"/>
              <a:t> and DCS </a:t>
            </a:r>
            <a:r>
              <a:rPr lang="en-US" sz="3200" b="0" dirty="0"/>
              <a:t>a</a:t>
            </a:r>
            <a:r>
              <a:rPr lang="en-GB" sz="3200" b="0" dirty="0"/>
              <a:t>re highly reliable </a:t>
            </a:r>
            <a:r>
              <a:rPr lang="en-US" sz="3200" b="0" dirty="0"/>
              <a:t>for </a:t>
            </a:r>
            <a:r>
              <a:rPr lang="en-GB" sz="3200" b="0" dirty="0"/>
              <a:t>mapping the core region of a given target </a:t>
            </a:r>
            <a:r>
              <a:rPr lang="en-GB" sz="3200" b="0" dirty="0" smtClean="0"/>
              <a:t>muscle</a:t>
            </a:r>
            <a:r>
              <a:rPr lang="en-GB" sz="3200" b="0" dirty="0"/>
              <a:t>;</a:t>
            </a:r>
            <a:endParaRPr lang="en-GB" sz="3200" b="0" dirty="0" smtClean="0"/>
          </a:p>
          <a:p>
            <a:pPr marL="342900" indent="-342900">
              <a:buFont typeface="Arial"/>
              <a:buChar char="•"/>
            </a:pPr>
            <a:r>
              <a:rPr lang="en-GB" sz="3200" b="0" dirty="0" smtClean="0"/>
              <a:t>Pre</a:t>
            </a:r>
            <a:r>
              <a:rPr lang="en-GB" sz="3200" b="0" dirty="0"/>
              <a:t>-surgical </a:t>
            </a:r>
            <a:r>
              <a:rPr lang="en-GB" sz="3200" b="0" dirty="0" err="1"/>
              <a:t>nTMS</a:t>
            </a:r>
            <a:r>
              <a:rPr lang="en-GB" sz="3200" b="0" dirty="0"/>
              <a:t> mapping </a:t>
            </a:r>
            <a:r>
              <a:rPr lang="en-GB" sz="3200" b="0" dirty="0" smtClean="0"/>
              <a:t>is </a:t>
            </a:r>
            <a:r>
              <a:rPr lang="en-GB" sz="3200" b="0" dirty="0"/>
              <a:t>very important in operation planning: subtotal/total tumour removal or </a:t>
            </a:r>
            <a:r>
              <a:rPr lang="en-GB" sz="3200" b="0" dirty="0" smtClean="0"/>
              <a:t>biopsy;</a:t>
            </a:r>
            <a:endParaRPr lang="ru-RU" sz="3200" b="0" dirty="0" smtClean="0"/>
          </a:p>
          <a:p>
            <a:pPr marL="342900" indent="-342900">
              <a:buFont typeface="Arial"/>
              <a:buChar char="•"/>
            </a:pPr>
            <a:r>
              <a:rPr lang="en-GB" sz="3200" b="0" dirty="0"/>
              <a:t>Pre-surgical </a:t>
            </a:r>
            <a:r>
              <a:rPr lang="en-US" sz="3200" b="0" dirty="0" smtClean="0"/>
              <a:t>mapping</a:t>
            </a:r>
            <a:r>
              <a:rPr lang="ru-RU" sz="3200" b="0" dirty="0" smtClean="0"/>
              <a:t> </a:t>
            </a:r>
            <a:r>
              <a:rPr lang="en-US" sz="3200" b="0" dirty="0" smtClean="0"/>
              <a:t>improves </a:t>
            </a:r>
            <a:r>
              <a:rPr lang="en-US" sz="3200" b="0" dirty="0"/>
              <a:t>the clinical outcome of </a:t>
            </a:r>
            <a:r>
              <a:rPr lang="en-US" sz="3200" b="0" dirty="0" smtClean="0"/>
              <a:t>patients.</a:t>
            </a:r>
            <a:endParaRPr lang="en-GB" sz="3200" b="0" dirty="0" smtClean="0"/>
          </a:p>
        </p:txBody>
      </p:sp>
    </p:spTree>
    <p:extLst>
      <p:ext uri="{BB962C8B-B14F-4D97-AF65-F5344CB8AC3E}">
        <p14:creationId xmlns:p14="http://schemas.microsoft.com/office/powerpoint/2010/main" val="391081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779658" cy="1371600"/>
          </a:xfrm>
        </p:spPr>
        <p:txBody>
          <a:bodyPr/>
          <a:lstStyle/>
          <a:p>
            <a:r>
              <a:rPr lang="en-US" b="1" dirty="0"/>
              <a:t>Thanks a lot for your attention!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3244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ажная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Важная.thmx</Template>
  <TotalTime>205</TotalTime>
  <Words>631</Words>
  <Application>Microsoft Macintosh PowerPoint</Application>
  <PresentationFormat>Экран (4:3)</PresentationFormat>
  <Paragraphs>130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Важная</vt:lpstr>
      <vt:lpstr>Pre-surgical mapping of motor area brain tumours with navigated transcranial magnetic stimulation: first Russian experience</vt:lpstr>
      <vt:lpstr>Introduction</vt:lpstr>
      <vt:lpstr>Design</vt:lpstr>
      <vt:lpstr>Презентация PowerPoint</vt:lpstr>
      <vt:lpstr>Conclusion</vt:lpstr>
      <vt:lpstr>Thanks a lot for your attention!</vt:lpstr>
    </vt:vector>
  </TitlesOfParts>
  <Company>НЦН РАМН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Pre-surgical mapping of motor area brain tumours with navigated transcranial magnetic stimulation: first Russian experience</dc:title>
  <dc:creator>Alexander Chervyakov</dc:creator>
  <cp:lastModifiedBy>Alexander Chervyakov</cp:lastModifiedBy>
  <cp:revision>9</cp:revision>
  <dcterms:created xsi:type="dcterms:W3CDTF">2013-12-12T19:35:57Z</dcterms:created>
  <dcterms:modified xsi:type="dcterms:W3CDTF">2013-12-13T09:25:01Z</dcterms:modified>
</cp:coreProperties>
</file>