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3"/>
  </p:notesMasterIdLst>
  <p:sldIdLst>
    <p:sldId id="303" r:id="rId2"/>
    <p:sldId id="304" r:id="rId3"/>
    <p:sldId id="290" r:id="rId4"/>
    <p:sldId id="258" r:id="rId5"/>
    <p:sldId id="269" r:id="rId6"/>
    <p:sldId id="259" r:id="rId7"/>
    <p:sldId id="266" r:id="rId8"/>
    <p:sldId id="311" r:id="rId9"/>
    <p:sldId id="260" r:id="rId10"/>
    <p:sldId id="264" r:id="rId11"/>
    <p:sldId id="267" r:id="rId12"/>
    <p:sldId id="268" r:id="rId13"/>
    <p:sldId id="262" r:id="rId14"/>
    <p:sldId id="263" r:id="rId15"/>
    <p:sldId id="272" r:id="rId16"/>
    <p:sldId id="273" r:id="rId17"/>
    <p:sldId id="274" r:id="rId18"/>
    <p:sldId id="291" r:id="rId19"/>
    <p:sldId id="275" r:id="rId20"/>
    <p:sldId id="276" r:id="rId21"/>
    <p:sldId id="277" r:id="rId22"/>
    <p:sldId id="293" r:id="rId23"/>
    <p:sldId id="294" r:id="rId24"/>
    <p:sldId id="265" r:id="rId25"/>
    <p:sldId id="312" r:id="rId26"/>
    <p:sldId id="308" r:id="rId27"/>
    <p:sldId id="296" r:id="rId28"/>
    <p:sldId id="313" r:id="rId29"/>
    <p:sldId id="297" r:id="rId30"/>
    <p:sldId id="279" r:id="rId31"/>
    <p:sldId id="281" r:id="rId32"/>
    <p:sldId id="282" r:id="rId33"/>
    <p:sldId id="298" r:id="rId34"/>
    <p:sldId id="286" r:id="rId35"/>
    <p:sldId id="283" r:id="rId36"/>
    <p:sldId id="299" r:id="rId37"/>
    <p:sldId id="302" r:id="rId38"/>
    <p:sldId id="300" r:id="rId39"/>
    <p:sldId id="310" r:id="rId40"/>
    <p:sldId id="301" r:id="rId41"/>
    <p:sldId id="309" r:id="rId42"/>
  </p:sldIdLst>
  <p:sldSz cx="12192000" cy="6858000"/>
  <p:notesSz cx="10021888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 userDrawn="1">
          <p15:clr>
            <a:srgbClr val="A4A3A4"/>
          </p15:clr>
        </p15:guide>
        <p15:guide id="2" pos="31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4458" autoAdjust="0"/>
  </p:normalViewPr>
  <p:slideViewPr>
    <p:cSldViewPr snapToGrid="0" showGuides="1">
      <p:cViewPr varScale="1">
        <p:scale>
          <a:sx n="74" d="100"/>
          <a:sy n="74" d="100"/>
        </p:scale>
        <p:origin x="33" y="78"/>
      </p:cViewPr>
      <p:guideLst>
        <p:guide orient="horz" pos="16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89"/>
    </p:cViewPr>
  </p:sorterViewPr>
  <p:notesViewPr>
    <p:cSldViewPr snapToGrid="0" showGuides="1">
      <p:cViewPr varScale="1">
        <p:scale>
          <a:sx n="71" d="100"/>
          <a:sy n="71" d="100"/>
        </p:scale>
        <p:origin x="2007" y="18"/>
      </p:cViewPr>
      <p:guideLst>
        <p:guide orient="horz" pos="2170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6751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19F856D-5F46-4FC9-9E98-5017193FAD16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2013"/>
            <a:ext cx="4132262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189" y="3315691"/>
            <a:ext cx="8017510" cy="27128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6751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054B39E-F5FC-42F1-AA91-AA2FCBA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2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56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Юцугкнидкгпэт</a:t>
            </a:r>
            <a:r>
              <a:rPr lang="ru-RU" dirty="0"/>
              <a:t>  н2лй	</a:t>
            </a:r>
            <a:r>
              <a:rPr lang="ru-RU" dirty="0" err="1"/>
              <a:t>кваитшап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0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49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5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Лпа</a:t>
            </a:r>
            <a:r>
              <a:rPr lang="ru-RU" dirty="0"/>
              <a:t>	</a:t>
            </a:r>
            <a:r>
              <a:rPr lang="ru-RU" dirty="0" err="1"/>
              <a:t>кнэ</a:t>
            </a:r>
            <a:r>
              <a:rPr lang="ru-RU" dirty="0"/>
              <a:t> </a:t>
            </a:r>
            <a:r>
              <a:rPr lang="ru-RU" dirty="0" err="1"/>
              <a:t>щм</a:t>
            </a:r>
            <a:r>
              <a:rPr lang="ru-RU" dirty="0"/>
              <a:t> ь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9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9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9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3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2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9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5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B39E-F5FC-42F1-AA91-AA2FCBA257A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3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ACC0-AB22-4148-91A1-3E1E2331186D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2FB6-3AA0-4756-8425-BEE14148C096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9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E2C-7E08-48CF-A36F-BDD3085C6CCD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7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6BA-2F2C-4A14-83E7-95C36472E5AB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2DAE-192A-4403-8D59-5F7ED226DBEC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2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07A0-FE54-46A2-8519-CD5941A92E69}" type="datetime1">
              <a:rPr lang="ru-RU" smtClean="0"/>
              <a:t>26.07.2020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3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F2CA-8D05-47EE-96AC-5530FBBCEBA9}" type="datetime1">
              <a:rPr lang="ru-RU" smtClean="0"/>
              <a:t>26.07.2020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3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BD90-A3F8-4DAE-A6BE-4B543DB9A4C1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3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5666-5402-4114-9855-01847D54A0A7}" type="datetime1">
              <a:rPr lang="ru-RU" smtClean="0"/>
              <a:t>26.07.2020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3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1E4B-690E-4961-8664-21F48BA127F4}" type="datetime1">
              <a:rPr lang="ru-RU" smtClean="0"/>
              <a:t>26.07.2020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7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C26-08BD-4C30-856C-BA379D3695E2}" type="datetime1">
              <a:rPr lang="ru-RU" smtClean="0"/>
              <a:t>26.07.2020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1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1835E-70A9-4CDA-9DFA-D9DBEA9D4DC3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Оганов А.А.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1263-E994-4E6F-9501-E6A87A42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3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5;&#1083;&#1103;&#1089;&#1082;&#1072;%20&#1089;&#1084;&#1077;&#1088;&#1090;&#1080;.%20&#1057;&#1077;&#1085;-&#1057;&#1072;&#1085;&#1089;.m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eb-web.ru/feb/pushkin/texts/push10/v05/d05-522.htm#%D0%9F%D0%98%D0%A0_%D0%92%D0%9E_%D0%92%D0%A0%D0%95%D0%9C_%D0%A7%D0%A3%D0%9C%D0%AB.%D0%A1%D1%82%D1%80_355_%D0%B8_358" TargetMode="Externa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1053;&#1072;&#1096;&#1077;&#1089;&#1090;&#1074;&#1080;&#1077;%20-2.m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еда, стол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500AA6D6-AA1A-4146-862B-AF98A166BA6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75"/>
          <a:stretch/>
        </p:blipFill>
        <p:spPr bwMode="auto">
          <a:xfrm>
            <a:off x="3573887" y="-25748"/>
            <a:ext cx="8630992" cy="6671247"/>
          </a:xfrm>
          <a:prstGeom prst="rect">
            <a:avLst/>
          </a:prstGeom>
          <a:noFill/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F1D3A8-C579-4A21-BD20-53FB6F890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8668512" cy="3204134"/>
          </a:xfrm>
        </p:spPr>
        <p:txBody>
          <a:bodyPr anchor="b">
            <a:normAutofit/>
          </a:bodyPr>
          <a:lstStyle/>
          <a:p>
            <a:br>
              <a:rPr lang="ru-RU" sz="2600" b="1" dirty="0"/>
            </a:br>
            <a:br>
              <a:rPr lang="ru-RU" sz="2600" b="1" dirty="0"/>
            </a:br>
            <a:br>
              <a:rPr lang="ru-RU" sz="2600" b="1" dirty="0"/>
            </a:br>
            <a:r>
              <a:rPr lang="ru-RU" sz="4000" b="1" dirty="0"/>
              <a:t>ФИЛОСОФ</a:t>
            </a:r>
            <a:r>
              <a:rPr lang="en-US" sz="4000" b="1" dirty="0"/>
              <a:t>C</a:t>
            </a:r>
            <a:r>
              <a:rPr lang="ru-RU" sz="4000" b="1" dirty="0"/>
              <a:t>КО-ЭСТЕТИЧЕСКАЯ </a:t>
            </a:r>
            <a:br>
              <a:rPr lang="ru-RU" sz="4000" b="1" dirty="0"/>
            </a:br>
            <a:r>
              <a:rPr lang="ru-RU" sz="4000" b="1" dirty="0"/>
              <a:t>РЕФЛЕКСИЯ   НА ФЕНОМЕН ПАНДЕМИИ</a:t>
            </a:r>
            <a:br>
              <a:rPr lang="ru-RU" sz="3200" b="1" dirty="0"/>
            </a:br>
            <a:endParaRPr lang="ru-RU" sz="2600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B856567-97CE-449F-B483-CEE0AAD6B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br>
              <a:rPr lang="ru-RU" sz="2000" b="1"/>
            </a:br>
            <a:endParaRPr lang="ru-RU" sz="20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EF908-4A23-4CB5-B83F-E86FBAABEB00}"/>
              </a:ext>
            </a:extLst>
          </p:cNvPr>
          <p:cNvSpPr txBox="1"/>
          <p:nvPr/>
        </p:nvSpPr>
        <p:spPr>
          <a:xfrm>
            <a:off x="701899" y="5054958"/>
            <a:ext cx="319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E0498F-B6CB-417D-BB81-61A61123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50E-2464-4EF2-B319-DCDBACA3C01D}" type="datetime1">
              <a:rPr lang="ru-RU" smtClean="0"/>
              <a:t>26.07.2020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50597779-ED13-47C5-96EC-E9C4FF5C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FD637C6-18F0-48F4-AAFD-0CCEB420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59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E91BA-A9DF-41BF-A56C-6A7BF7B7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31" y="450761"/>
            <a:ext cx="11125974" cy="8745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200" b="1" dirty="0"/>
              <a:t>Гольбейн младший серия рисунков  «Пляска смерти» </a:t>
            </a:r>
            <a:br>
              <a:rPr lang="ru-RU" sz="3200" b="1" dirty="0"/>
            </a:br>
            <a:r>
              <a:rPr lang="ru-RU" sz="3200" b="1" dirty="0"/>
              <a:t>(1524-1526)</a:t>
            </a:r>
          </a:p>
        </p:txBody>
      </p:sp>
      <p:pic>
        <p:nvPicPr>
          <p:cNvPr id="7" name="Рисунок 6" descr="Автопортрет, 1542, Галерея Уффици">
            <a:extLst>
              <a:ext uri="{FF2B5EF4-FFF2-40B4-BE49-F238E27FC236}">
                <a16:creationId xmlns:a16="http://schemas.microsoft.com/office/drawing/2014/main" id="{FD7D297C-E86A-42F4-8EEF-194DAF1394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1944" y="1588210"/>
            <a:ext cx="2843452" cy="4120033"/>
          </a:xfrm>
          <a:prstGeom prst="rect">
            <a:avLst/>
          </a:prstGeom>
          <a:noFill/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2274CD27-4C57-48E9-AFB4-ABAE122A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4A3-E33C-43BD-9379-3AAA3B769956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B3245-87CD-4435-88A0-84998792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F63AC-4463-4F1E-846F-D00402B6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10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1228E-956C-4B53-91F8-F07DB28C5C38}"/>
              </a:ext>
            </a:extLst>
          </p:cNvPr>
          <p:cNvSpPr txBox="1"/>
          <p:nvPr/>
        </p:nvSpPr>
        <p:spPr>
          <a:xfrm>
            <a:off x="6190004" y="5890478"/>
            <a:ext cx="5804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Ганс Гольбейн младший</a:t>
            </a:r>
          </a:p>
          <a:p>
            <a:pPr algn="ctr"/>
            <a:r>
              <a:rPr lang="ru-RU" sz="2400" b="1" dirty="0"/>
              <a:t> (1497- 1543)</a:t>
            </a:r>
            <a:endParaRPr lang="ru-RU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BF00A-1DB6-4380-9C17-8347754BC88B}"/>
              </a:ext>
            </a:extLst>
          </p:cNvPr>
          <p:cNvSpPr txBox="1"/>
          <p:nvPr/>
        </p:nvSpPr>
        <p:spPr>
          <a:xfrm>
            <a:off x="1764307" y="6356350"/>
            <a:ext cx="343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Пляска смерти  (1526)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FFA4D9-18AE-4F6D-8473-C7C1B26305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86" y="1294533"/>
            <a:ext cx="4354256" cy="50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8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EB902-9C8F-45E5-AE9D-B5C5C696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ECCE8C7-B6A0-4766-8207-22CDA158F6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0" y="329591"/>
            <a:ext cx="3689438" cy="59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2474909-96ED-4BD8-BFC6-8C4477D0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0731" y="264695"/>
            <a:ext cx="5025155" cy="60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6AB889-075A-4E97-9DFA-0A243848F7B0}"/>
              </a:ext>
            </a:extLst>
          </p:cNvPr>
          <p:cNvSpPr txBox="1"/>
          <p:nvPr/>
        </p:nvSpPr>
        <p:spPr>
          <a:xfrm>
            <a:off x="7712491" y="6352675"/>
            <a:ext cx="29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(1849-1912)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C1299-05A6-456A-AF38-4F22DC7E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235-7745-4F85-B27E-967BBE4778B7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B6D595-C399-4363-8B89-12697AE8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60E3A-E48F-491F-BA34-8EFF22D2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86B2A-33F3-4458-B3EB-566AE5D805F3}"/>
              </a:ext>
            </a:extLst>
          </p:cNvPr>
          <p:cNvSpPr txBox="1"/>
          <p:nvPr/>
        </p:nvSpPr>
        <p:spPr>
          <a:xfrm>
            <a:off x="1700011" y="6123543"/>
            <a:ext cx="227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(1900)</a:t>
            </a:r>
          </a:p>
        </p:txBody>
      </p:sp>
    </p:spTree>
    <p:extLst>
      <p:ext uri="{BB962C8B-B14F-4D97-AF65-F5344CB8AC3E}">
        <p14:creationId xmlns:p14="http://schemas.microsoft.com/office/powerpoint/2010/main" val="417659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B3A9B-F64C-4407-86E5-45462281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ru-RU" b="1" dirty="0">
                <a:hlinkClick r:id="rId2" action="ppaction://hlinkfile"/>
              </a:rPr>
              <a:t>Пляска смерти</a:t>
            </a:r>
            <a:endParaRPr lang="ru-RU" b="1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705D809-76FA-4C8D-BAED-4739DC4A0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73" y="13924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7AC7D400-1FB4-4DED-955C-B8ADF42E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27" y="51868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99FEDE-2810-43F2-96F4-7EAF61CCCAD7}"/>
              </a:ext>
            </a:extLst>
          </p:cNvPr>
          <p:cNvSpPr txBox="1"/>
          <p:nvPr/>
        </p:nvSpPr>
        <p:spPr>
          <a:xfrm>
            <a:off x="6941713" y="6111025"/>
            <a:ext cx="377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(1835-1921)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11C52-ED73-470E-A8AA-96E2E532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581D-F903-4C08-9B74-3D7175374BA7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A77EF-B673-46DB-AF61-8C0A6644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A6A1D4-4287-4B5F-92B2-6F439066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12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039654-D8AB-4319-AED1-15C4DED48BE2}"/>
              </a:ext>
            </a:extLst>
          </p:cNvPr>
          <p:cNvSpPr/>
          <p:nvPr/>
        </p:nvSpPr>
        <p:spPr>
          <a:xfrm>
            <a:off x="2781181" y="5987018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a typeface="Calibri" panose="020F0502020204030204" pitchFamily="34" charset="0"/>
              </a:rPr>
              <a:t>(1874)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7652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кань, занавеска&#10;&#10;Автоматически созданное описание">
            <a:extLst>
              <a:ext uri="{FF2B5EF4-FFF2-40B4-BE49-F238E27FC236}">
                <a16:creationId xmlns:a16="http://schemas.microsoft.com/office/drawing/2014/main" id="{370AE873-7AFB-44E0-B0A5-1504B9617DB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r="31475" b="1"/>
          <a:stretch/>
        </p:blipFill>
        <p:spPr bwMode="auto">
          <a:xfrm>
            <a:off x="1804524" y="1149069"/>
            <a:ext cx="9605246" cy="486331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499A5-F89B-48A9-8F5C-4BEA78FD9294}"/>
              </a:ext>
            </a:extLst>
          </p:cNvPr>
          <p:cNvSpPr txBox="1"/>
          <p:nvPr/>
        </p:nvSpPr>
        <p:spPr>
          <a:xfrm>
            <a:off x="4215950" y="6295603"/>
            <a:ext cx="5704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Буффальмакко</a:t>
            </a:r>
            <a:r>
              <a:rPr lang="ru-RU" sz="2400" b="1" dirty="0"/>
              <a:t>. Триумф смерти (1355)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57A8B38-1BBB-4E9E-8CC5-1228CC8E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B143-CD84-4CDB-9F53-B5921D7A4B9A}" type="datetime1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698500-733E-40EE-8797-3540E26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DD9FFC-87AD-4A11-817A-7DBBBFAF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6D649-7F80-4DF9-AE71-E3379863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68A93A0-7FF2-41CB-B938-82732AC375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0" y="1099227"/>
            <a:ext cx="5646821" cy="4343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BAC913-640B-42E4-B544-607701547FA6}"/>
              </a:ext>
            </a:extLst>
          </p:cNvPr>
          <p:cNvSpPr txBox="1"/>
          <p:nvPr/>
        </p:nvSpPr>
        <p:spPr>
          <a:xfrm>
            <a:off x="180870" y="5966956"/>
            <a:ext cx="653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Питер БРЕЙГЕЛЬ. Триумф смерти (1562)</a:t>
            </a:r>
          </a:p>
        </p:txBody>
      </p:sp>
      <p:pic>
        <p:nvPicPr>
          <p:cNvPr id="6" name="Picture 2" descr="Портрет Брейгеля работы Доминика Лампсония, 1572 год.">
            <a:extLst>
              <a:ext uri="{FF2B5EF4-FFF2-40B4-BE49-F238E27FC236}">
                <a16:creationId xmlns:a16="http://schemas.microsoft.com/office/drawing/2014/main" id="{A88DA099-641B-442B-9D45-7B24BDD6A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" b="4837"/>
          <a:stretch/>
        </p:blipFill>
        <p:spPr bwMode="auto">
          <a:xfrm>
            <a:off x="7375298" y="725572"/>
            <a:ext cx="4062392" cy="509070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FB6D0D-E510-4E76-901F-1E522954764B}"/>
              </a:ext>
            </a:extLst>
          </p:cNvPr>
          <p:cNvSpPr txBox="1"/>
          <p:nvPr/>
        </p:nvSpPr>
        <p:spPr>
          <a:xfrm>
            <a:off x="7018637" y="5879088"/>
            <a:ext cx="5048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Портрет Брейгеля работы Доминика </a:t>
            </a:r>
            <a:r>
              <a:rPr lang="ru-RU" sz="2400" b="1" dirty="0" err="1"/>
              <a:t>Лампсония</a:t>
            </a:r>
            <a:r>
              <a:rPr lang="ru-RU" sz="2400" b="1" dirty="0"/>
              <a:t>, 1572 год.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7C5832-BA17-495B-BB55-0B66CDF6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D1B-E650-4AFC-9153-D159FF720120}" type="datetime1">
              <a:rPr lang="ru-RU" smtClean="0"/>
              <a:t>26.07.2020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9F1ED9-8329-4CA9-99F8-48E583C9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EBF235-9B7E-4927-8170-1D6C17C4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7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кусство и пандемия: как художники реагировали на эпидемии своего времени (фото 2)">
            <a:extLst>
              <a:ext uri="{FF2B5EF4-FFF2-40B4-BE49-F238E27FC236}">
                <a16:creationId xmlns:a16="http://schemas.microsoft.com/office/drawing/2014/main" id="{AADD3B0D-7804-4E7F-AA36-5E542CCE0E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1" y="643467"/>
            <a:ext cx="5501430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5B59B3-17F0-4560-A5CA-925EEB4EC3A6}"/>
              </a:ext>
            </a:extLst>
          </p:cNvPr>
          <p:cNvSpPr txBox="1"/>
          <p:nvPr/>
        </p:nvSpPr>
        <p:spPr>
          <a:xfrm>
            <a:off x="6812693" y="5428734"/>
            <a:ext cx="476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Тициан. «</a:t>
            </a:r>
            <a:r>
              <a:rPr lang="ru-RU" sz="2800" b="1" dirty="0" err="1"/>
              <a:t>Пьета</a:t>
            </a:r>
            <a:r>
              <a:rPr lang="ru-RU" sz="2800" b="1" dirty="0"/>
              <a:t>» (1575–1576)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BE0C69-AB60-41C6-A7AD-F29F0184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278D-6A1F-4676-B835-50DD83D046ED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58F1C-B91F-4694-9B52-962A8963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24D0E-EF66-4DA0-BDC2-82AD19B3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59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гон Шиле, &quot;Семья&quot;, 1918, холст, масло, 152×162 см">
            <a:extLst>
              <a:ext uri="{FF2B5EF4-FFF2-40B4-BE49-F238E27FC236}">
                <a16:creationId xmlns:a16="http://schemas.microsoft.com/office/drawing/2014/main" id="{4B86730E-BDF3-45F6-AEC6-F3954A2B17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3924" y="643467"/>
            <a:ext cx="5864279" cy="557106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AC0BB5-543F-485B-B478-5B4E6BEE7C12}"/>
              </a:ext>
            </a:extLst>
          </p:cNvPr>
          <p:cNvSpPr txBox="1"/>
          <p:nvPr/>
        </p:nvSpPr>
        <p:spPr>
          <a:xfrm>
            <a:off x="853797" y="1215188"/>
            <a:ext cx="4404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/>
              <a:t>Эгон</a:t>
            </a:r>
            <a:r>
              <a:rPr lang="ru-RU" sz="3200" b="1" dirty="0"/>
              <a:t> </a:t>
            </a:r>
            <a:r>
              <a:rPr lang="ru-RU" sz="3200" b="1" dirty="0" err="1"/>
              <a:t>Шилле</a:t>
            </a:r>
            <a:r>
              <a:rPr lang="en-US" sz="3200" b="1" dirty="0"/>
              <a:t>.</a:t>
            </a:r>
            <a:r>
              <a:rPr lang="ru-RU" sz="3200" b="1" dirty="0"/>
              <a:t> «Семья»</a:t>
            </a:r>
          </a:p>
          <a:p>
            <a:r>
              <a:rPr lang="ru-RU" sz="3200" dirty="0"/>
              <a:t> 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5B4733-11E7-4BE0-9341-15EACAE4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B2E-472C-4E14-9A9E-D7879C75C355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90DA6-C5CE-49FF-8B12-3A869BCA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31851-237E-4BCC-8BE3-19EB20AA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двард Мунк, &quot;Автопортрет  после испанского гриппа&quot;, 1919, холст, масло, 150х131">
            <a:extLst>
              <a:ext uri="{FF2B5EF4-FFF2-40B4-BE49-F238E27FC236}">
                <a16:creationId xmlns:a16="http://schemas.microsoft.com/office/drawing/2014/main" id="{D04EF33E-67E1-4ACB-8AFD-462C0E51B1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2070" y="781463"/>
            <a:ext cx="4269780" cy="4979334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5406CC-B8C6-451A-9192-A6D4BF0E8332}"/>
              </a:ext>
            </a:extLst>
          </p:cNvPr>
          <p:cNvSpPr/>
          <p:nvPr/>
        </p:nvSpPr>
        <p:spPr>
          <a:xfrm>
            <a:off x="6577373" y="1051965"/>
            <a:ext cx="5432175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Эдвард Мунк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Автопортрет после испанского гриппа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(1919)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74606B-1921-41D1-A518-B1F70BBD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A83-8E34-40BB-85D6-F889617087B6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EC9F42-5320-438E-B3B9-DB15AB68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E4A2EC-6E69-426F-BB0A-FEC8EF63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8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909B3-D366-4406-970E-A08363E4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D504C5-00BB-4758-A482-041A62546A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7" y="0"/>
            <a:ext cx="4198511" cy="68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07B907-637B-48AE-808B-7D053974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98" y="365125"/>
            <a:ext cx="4534807" cy="59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16980EA3-A523-4A57-84FF-8A654DE0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095C-A92E-40FA-AE33-43B8CF9BE3C5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228AE5-5539-4FEC-93DE-7351199C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6CAF57-8918-4524-A8A3-16F8C6B5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18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CBB89-5221-495E-8647-E369DD825482}"/>
              </a:ext>
            </a:extLst>
          </p:cNvPr>
          <p:cNvSpPr txBox="1"/>
          <p:nvPr/>
        </p:nvSpPr>
        <p:spPr>
          <a:xfrm flipH="1">
            <a:off x="8751194" y="6310648"/>
            <a:ext cx="190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(1352-1354)</a:t>
            </a:r>
          </a:p>
        </p:txBody>
      </p:sp>
    </p:spTree>
    <p:extLst>
      <p:ext uri="{BB962C8B-B14F-4D97-AF65-F5344CB8AC3E}">
        <p14:creationId xmlns:p14="http://schemas.microsoft.com/office/powerpoint/2010/main" val="1208361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850A4F4-AAFE-4DD7-90A0-A5652C2D9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8826" y="408627"/>
            <a:ext cx="455434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01CAA7-A3D0-4A95-88D5-CB3EF75CEF9D}"/>
              </a:ext>
            </a:extLst>
          </p:cNvPr>
          <p:cNvSpPr txBox="1"/>
          <p:nvPr/>
        </p:nvSpPr>
        <p:spPr>
          <a:xfrm>
            <a:off x="1395663" y="5979694"/>
            <a:ext cx="9468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Рембрандт</a:t>
            </a:r>
            <a:r>
              <a:rPr lang="en-US" sz="2400" b="1" dirty="0"/>
              <a:t>.</a:t>
            </a:r>
            <a:r>
              <a:rPr lang="ru-RU" sz="2400" b="1" dirty="0"/>
              <a:t> «Портрет </a:t>
            </a:r>
            <a:r>
              <a:rPr lang="ru-RU" sz="2400" b="1" dirty="0" err="1"/>
              <a:t>Хендрикье</a:t>
            </a:r>
            <a:r>
              <a:rPr lang="ru-RU" sz="2400" b="1" dirty="0"/>
              <a:t> </a:t>
            </a:r>
            <a:r>
              <a:rPr lang="ru-RU" sz="2400" b="1" dirty="0" err="1"/>
              <a:t>Стоффельс</a:t>
            </a:r>
            <a:r>
              <a:rPr lang="ru-RU" sz="2400" b="1" dirty="0"/>
              <a:t>» (1654) 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3CD6D6-271A-4484-9207-E1F2AC93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628C-7CCA-4562-8163-ECE5C72571C7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25837E-C7D0-4B59-997F-B6A7BE70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5DA132-0E14-4758-8BDB-DD6CB93F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0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4C38D2-B8C5-4D4C-AE9C-DF134936AC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173" y="965915"/>
            <a:ext cx="10515600" cy="5211048"/>
          </a:xfrm>
        </p:spPr>
        <p:txBody>
          <a:bodyPr>
            <a:normAutofit fontScale="92500" lnSpcReduction="20000"/>
          </a:bodyPr>
          <a:lstStyle/>
          <a:p>
            <a:pPr indent="666750" algn="just"/>
            <a:r>
              <a:rPr lang="ru-RU" dirty="0"/>
              <a:t>Прошел слух будто дьявол встретился с Богом и </a:t>
            </a:r>
            <a:r>
              <a:rPr lang="en-US" dirty="0"/>
              <a:t>c</a:t>
            </a:r>
            <a:r>
              <a:rPr lang="ru-RU" dirty="0"/>
              <a:t> ехидцей сказал ему, что наконец-то закрыл все его храмы. На что Бог ухмыльнулся в ответ, сказав, что поселился в домах своей паствы. Однако в тесноте квартирных метров такое соседство пастве особого облегчения не принесло. Тем временем дьявол позакрывал все, что было и за порогом храма. При пособничестве летучих мышей он напустил на мирян коварных микробов. Граждане </a:t>
            </a:r>
            <a:r>
              <a:rPr lang="ru-RU" dirty="0" err="1"/>
              <a:t>самоизолировались</a:t>
            </a:r>
            <a:r>
              <a:rPr lang="ru-RU" dirty="0"/>
              <a:t>. </a:t>
            </a:r>
          </a:p>
          <a:p>
            <a:pPr indent="666750" algn="just"/>
            <a:r>
              <a:rPr lang="ru-RU" dirty="0"/>
              <a:t>Впрямь по Пушкину: </a:t>
            </a:r>
          </a:p>
          <a:p>
            <a:pPr marL="1255713" indent="0" algn="just">
              <a:buNone/>
            </a:pPr>
            <a:r>
              <a:rPr lang="ru-RU" dirty="0"/>
              <a:t>«Как от проказницы Зимы</a:t>
            </a:r>
          </a:p>
          <a:p>
            <a:pPr marL="1255713" indent="0" algn="just">
              <a:buNone/>
            </a:pPr>
            <a:r>
              <a:rPr lang="ru-RU" dirty="0"/>
              <a:t>Запремся также от Чумы!» </a:t>
            </a:r>
          </a:p>
          <a:p>
            <a:pPr indent="666750" algn="just"/>
            <a:r>
              <a:rPr lang="ru-RU" dirty="0"/>
              <a:t>Наступило вынужденное коллективное уединение и безмолвное единодушие, «форма </a:t>
            </a:r>
            <a:r>
              <a:rPr lang="ru-RU" dirty="0" err="1"/>
              <a:t>неодиночества</a:t>
            </a:r>
            <a:r>
              <a:rPr lang="ru-RU" dirty="0"/>
              <a:t>» (А.Г. Битов). Появилось масса свободного времени в несвободных условиях изоляции.  </a:t>
            </a:r>
          </a:p>
          <a:p>
            <a:pPr indent="666750" algn="just"/>
            <a:r>
              <a:rPr lang="ru-RU" dirty="0"/>
              <a:t>   Опустела улица. Небо поголубело. Воздух и вода обрели чистоту и  прозрачность. На землю опустилась пандемия.</a:t>
            </a:r>
          </a:p>
          <a:p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E13F272-0070-46EC-BF48-887D6DE4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35DA-4E99-4823-8255-BB810E5DE25A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28D78F-D57D-48A3-BDEC-767A4727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71771B-C36D-4843-84BA-D7D1988E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8EC5D-0322-4402-A30F-D3252209C58E}"/>
              </a:ext>
            </a:extLst>
          </p:cNvPr>
          <p:cNvSpPr txBox="1"/>
          <p:nvPr/>
        </p:nvSpPr>
        <p:spPr>
          <a:xfrm rot="10800000" flipV="1">
            <a:off x="2446986" y="214504"/>
            <a:ext cx="609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ПРЕАМБУЛА</a:t>
            </a:r>
          </a:p>
        </p:txBody>
      </p:sp>
    </p:spTree>
    <p:extLst>
      <p:ext uri="{BB962C8B-B14F-4D97-AF65-F5344CB8AC3E}">
        <p14:creationId xmlns:p14="http://schemas.microsoft.com/office/powerpoint/2010/main" val="955438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3F85E97B-7E9E-40CA-BBD9-E016F8E7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619" y="643467"/>
            <a:ext cx="350977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C37488E-59E5-4624-946D-D516F650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313" y="643467"/>
            <a:ext cx="349584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59C5E293-507D-401C-A699-C9528BC9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E6BF-5F59-423C-8CB2-E234BD656F35}" type="datetime1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45A91B-E73C-4694-8169-09C4FFCF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9AE32C-1DC6-4FED-B613-9520BBD3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20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00DBB-3C75-40C6-A351-02E3CF30C147}"/>
              </a:ext>
            </a:extLst>
          </p:cNvPr>
          <p:cNvSpPr txBox="1"/>
          <p:nvPr/>
        </p:nvSpPr>
        <p:spPr>
          <a:xfrm>
            <a:off x="7353837" y="5685277"/>
            <a:ext cx="2189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(1912)</a:t>
            </a:r>
          </a:p>
        </p:txBody>
      </p:sp>
    </p:spTree>
    <p:extLst>
      <p:ext uri="{BB962C8B-B14F-4D97-AF65-F5344CB8AC3E}">
        <p14:creationId xmlns:p14="http://schemas.microsoft.com/office/powerpoint/2010/main" val="103300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615E54D-1D8E-4A69-8C7C-16332B27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9D87A-88F1-4915-94B6-EDF67DD48D52}"/>
              </a:ext>
            </a:extLst>
          </p:cNvPr>
          <p:cNvSpPr txBox="1"/>
          <p:nvPr/>
        </p:nvSpPr>
        <p:spPr>
          <a:xfrm>
            <a:off x="1854024" y="5681893"/>
            <a:ext cx="321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(1896-1948)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3D5C2B-D777-41D4-8804-BD95F9EF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298-BB20-4805-B005-54C82AF73D4A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764758-DF3E-4327-A6E9-FF003268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24E151-6062-4E9F-92BB-8F503DE4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05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CF2C-A440-4E53-AF6A-4F146E45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Л. Висконти. Смерть в Венеции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A1FDC0-E55B-40F2-B2A7-7C6A2B923E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4" y="1365161"/>
            <a:ext cx="7547020" cy="53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27AE665A-8221-405C-9934-08FDDED1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C258-9F8E-4658-B9C6-DA07D856B192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EBA69B-E155-438E-BCD7-66710D4A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DB4FEF-E7DC-482A-86A5-3B101A7A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03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69CE04-7BE0-48D7-AC1F-89DF520862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8568" y="1198563"/>
            <a:ext cx="9607639" cy="4978400"/>
          </a:xfrm>
        </p:spPr>
        <p:txBody>
          <a:bodyPr/>
          <a:lstStyle/>
          <a:p>
            <a:r>
              <a:rPr lang="ru-RU" dirty="0"/>
              <a:t>А. Камю  «Чума»</a:t>
            </a:r>
          </a:p>
          <a:p>
            <a:pPr marL="457200" lvl="1" indent="0">
              <a:buNone/>
            </a:pPr>
            <a:r>
              <a:rPr lang="ru-RU" dirty="0"/>
              <a:t>«Микроб чумы никогда не умирает, никогда не исчезает … придет на горе и в поучение людям такой день, когда чума пробудит крыс…»</a:t>
            </a:r>
          </a:p>
          <a:p>
            <a:pPr marL="457200" lvl="1" indent="0">
              <a:buNone/>
            </a:pPr>
            <a:endParaRPr lang="ru-RU" dirty="0"/>
          </a:p>
          <a:p>
            <a:r>
              <a:rPr lang="ru-RU" dirty="0"/>
              <a:t>Д. Дефо «Дневник чумного города»</a:t>
            </a:r>
          </a:p>
          <a:p>
            <a:pPr marL="457200" lvl="1" indent="0">
              <a:buNone/>
            </a:pPr>
            <a:r>
              <a:rPr lang="ru-RU" dirty="0"/>
              <a:t>«Еще один чумной год всех нас примирил бы; близкое соседство смерти или болезни, угрожающей смертью, выгнала бы всю присущую нам желчность, покончила бы со всякой враждебностью…»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F59FD38B-322B-403B-99C7-24F74742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8B5-A82D-49DC-A139-7AA9FD2DBEAB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AD930E-7566-494C-83B8-52D6C148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3DDD1A-F252-4F10-92C7-F35EF33F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5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F0674-1C3B-4DFA-8099-64562FBE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906" y="684530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C4E9E8B-835D-4A19-81EA-D3AF99024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"/>
          <a:stretch/>
        </p:blipFill>
        <p:spPr bwMode="auto">
          <a:xfrm>
            <a:off x="391886" y="281222"/>
            <a:ext cx="4818018" cy="60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5F3CE69-173A-4A5E-B82F-131C83FEB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6507" y="281222"/>
            <a:ext cx="4275471" cy="21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8A1C3F-0D5B-4B52-B21E-108069541705}"/>
              </a:ext>
            </a:extLst>
          </p:cNvPr>
          <p:cNvSpPr txBox="1"/>
          <p:nvPr/>
        </p:nvSpPr>
        <p:spPr>
          <a:xfrm>
            <a:off x="297180" y="5262409"/>
            <a:ext cx="500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А. Пушкин. Маленькие трагедии. </a:t>
            </a:r>
          </a:p>
          <a:p>
            <a:pPr algn="ctr"/>
            <a:r>
              <a:rPr lang="ru-RU" sz="2400" b="1" dirty="0"/>
              <a:t>Пир во время чумы.  (1830)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54ECC-54D5-43E7-AB39-E3B52681349B}"/>
              </a:ext>
            </a:extLst>
          </p:cNvPr>
          <p:cNvSpPr txBox="1"/>
          <p:nvPr/>
        </p:nvSpPr>
        <p:spPr>
          <a:xfrm>
            <a:off x="6982097" y="2984863"/>
            <a:ext cx="49442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/>
              <a:t>Прекрасно! </a:t>
            </a:r>
            <a:r>
              <a:rPr lang="ru-RU" sz="2800" u="sng">
                <a:hlinkClick r:id="rId5"/>
              </a:rPr>
              <a:t>bravo! bravo!</a:t>
            </a:r>
            <a:r>
              <a:rPr lang="ru-RU" sz="2800"/>
              <a:t> …</a:t>
            </a:r>
          </a:p>
          <a:p>
            <a:r>
              <a:rPr lang="ru-RU" sz="2800"/>
              <a:t>Итак, — хвала тебе, Чума!</a:t>
            </a:r>
            <a:br>
              <a:rPr lang="ru-RU" sz="2800"/>
            </a:br>
            <a:r>
              <a:rPr lang="ru-RU" sz="2800"/>
              <a:t>Нам не страшна могилы тьма,</a:t>
            </a:r>
            <a:br>
              <a:rPr lang="ru-RU" sz="2800"/>
            </a:br>
            <a:r>
              <a:rPr lang="ru-RU" sz="2800"/>
              <a:t>Нас не смутит твое призванье!</a:t>
            </a:r>
            <a:br>
              <a:rPr lang="ru-RU" sz="2800"/>
            </a:br>
            <a:r>
              <a:rPr lang="ru-RU" sz="2800"/>
              <a:t>Бокалы пеним дружно мы,</a:t>
            </a:r>
            <a:br>
              <a:rPr lang="ru-RU" sz="2800"/>
            </a:br>
            <a:r>
              <a:rPr lang="ru-RU" sz="2800"/>
              <a:t>И девы-розы пьем дыханье, —</a:t>
            </a:r>
            <a:br>
              <a:rPr lang="ru-RU" sz="2800"/>
            </a:br>
            <a:r>
              <a:rPr lang="ru-RU" sz="2800"/>
              <a:t>Быть может... полное Чумы. </a:t>
            </a:r>
            <a:endParaRPr lang="ru-RU" sz="28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BDFF3E-15BB-48B9-9039-2FE387A4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184-A0B0-4E39-831C-5728BEC4298C}" type="datetime1">
              <a:rPr lang="ru-RU" smtClean="0"/>
              <a:t>26.07.2020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8F7A0903-61B2-4720-A3FA-39D35138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453A3A1-2D18-4140-A50E-9A738D68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88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5B7385F-87C0-4043-84BF-49A044F0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9747"/>
            <a:ext cx="4246763" cy="56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B3CA220-58A9-4C06-851C-86802D2B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52" y="-96253"/>
            <a:ext cx="5084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FB99F0-9460-49FE-A326-17B9A63547C1}"/>
              </a:ext>
            </a:extLst>
          </p:cNvPr>
          <p:cNvSpPr txBox="1"/>
          <p:nvPr/>
        </p:nvSpPr>
        <p:spPr>
          <a:xfrm>
            <a:off x="7761179" y="6238527"/>
            <a:ext cx="269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(1660-1731)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0A80D9-5A42-45AB-B220-8DF4E1CE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47D7-AB14-45B6-A2BB-240EBF3C62DC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53FCF6-2C31-49CE-9F3B-8C33B7CC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640F55-CE7E-4CC5-B016-B45241E1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25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1B374-6942-4210-A56F-31C0DF49DA1D}"/>
              </a:ext>
            </a:extLst>
          </p:cNvPr>
          <p:cNvSpPr txBox="1"/>
          <p:nvPr/>
        </p:nvSpPr>
        <p:spPr>
          <a:xfrm>
            <a:off x="2295802" y="6189089"/>
            <a:ext cx="168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</a:t>
            </a:r>
            <a:r>
              <a:rPr lang="ru-RU" sz="2400" b="1" dirty="0"/>
              <a:t>1722)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6663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3354C4-D1B6-428C-8367-D8A0AC07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5666-5402-4114-9855-01847D54A0A7}" type="datetime1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81D059-EBC8-495A-B382-AFA22762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FA0AA-FDF4-47B0-86D6-A88538AC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26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72653-E8CA-4CE6-98C3-DA49DB97D15F}"/>
              </a:ext>
            </a:extLst>
          </p:cNvPr>
          <p:cNvSpPr txBox="1"/>
          <p:nvPr/>
        </p:nvSpPr>
        <p:spPr>
          <a:xfrm>
            <a:off x="0" y="7736"/>
            <a:ext cx="686807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8C2201E-E7BA-4B69-A0A4-250C3CB6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9" y="1352282"/>
            <a:ext cx="11224133" cy="55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9EC06C-8910-404E-9921-07377DF65D2B}"/>
              </a:ext>
            </a:extLst>
          </p:cNvPr>
          <p:cNvSpPr txBox="1"/>
          <p:nvPr/>
        </p:nvSpPr>
        <p:spPr>
          <a:xfrm rot="10800000" flipH="1" flipV="1">
            <a:off x="521398" y="159154"/>
            <a:ext cx="606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БОСХ. СТРАШНЫЙ СУД (1504)</a:t>
            </a:r>
          </a:p>
        </p:txBody>
      </p:sp>
    </p:spTree>
    <p:extLst>
      <p:ext uri="{BB962C8B-B14F-4D97-AF65-F5344CB8AC3E}">
        <p14:creationId xmlns:p14="http://schemas.microsoft.com/office/powerpoint/2010/main" val="422291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B258D-5CCA-41E4-8E5A-11628914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Эпиграф к «Чуме» А. Камю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C1431-490D-4DF8-AC4E-D1BB5D6B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/>
          <a:lstStyle/>
          <a:p>
            <a:pPr algn="just"/>
            <a:r>
              <a:rPr lang="ru-RU" b="1" dirty="0"/>
              <a:t>«Если позволительно изобразить тюремное заключение через другое тюремное заключение, то позволительно также изобразить любой действительно существующий в реальности предмет через нечто вообще несуществующее»</a:t>
            </a:r>
          </a:p>
          <a:p>
            <a:pPr marL="0" indent="0" algn="just">
              <a:buNone/>
            </a:pPr>
            <a:r>
              <a:rPr lang="ru-RU" b="1" dirty="0"/>
              <a:t>                                                                                                Д. Дефо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ACB1D-6152-4D03-89D3-C449EEA1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356E-DBCA-4E1D-A8BD-00C54B898CBA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9E206-8B06-45AB-B2AD-88254D0D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D0BF0-52AA-4D71-A057-CC0B19FF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55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C7BED-BC3E-4C09-A5E5-862B321D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Чума (сборник)">
            <a:extLst>
              <a:ext uri="{FF2B5EF4-FFF2-40B4-BE49-F238E27FC236}">
                <a16:creationId xmlns:a16="http://schemas.microsoft.com/office/drawing/2014/main" id="{00CC0C02-5325-4565-B006-8DE64FB7F9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70" y="634052"/>
            <a:ext cx="3570781" cy="51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25BD045-DB61-43C0-9E56-0FD27CD89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24" y="365125"/>
            <a:ext cx="5929141" cy="59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1C857A-8013-4F25-BDBE-877E81EF401C}"/>
              </a:ext>
            </a:extLst>
          </p:cNvPr>
          <p:cNvSpPr txBox="1"/>
          <p:nvPr/>
        </p:nvSpPr>
        <p:spPr>
          <a:xfrm>
            <a:off x="7482625" y="5698901"/>
            <a:ext cx="295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(1913-1960)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761AD0-ABDF-4736-BCA9-1AE35603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6411-165F-4A3A-A697-57C61560FEDA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09CCB-2176-4E67-B27E-4F030761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DD8D-16FB-4E69-82E2-2C6DE144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28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8C63A-56EC-49F0-A0A6-07D5E353CC36}"/>
              </a:ext>
            </a:extLst>
          </p:cNvPr>
          <p:cNvSpPr txBox="1"/>
          <p:nvPr/>
        </p:nvSpPr>
        <p:spPr>
          <a:xfrm>
            <a:off x="2750966" y="5832601"/>
            <a:ext cx="101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(1947)</a:t>
            </a:r>
          </a:p>
        </p:txBody>
      </p:sp>
    </p:spTree>
    <p:extLst>
      <p:ext uri="{BB962C8B-B14F-4D97-AF65-F5344CB8AC3E}">
        <p14:creationId xmlns:p14="http://schemas.microsoft.com/office/powerpoint/2010/main" val="12455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5A81C-2A94-44EA-B004-26F1D7DC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FF3B9-F2C6-4568-8877-E3212EF00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Один из персонажей романа Чума </a:t>
            </a:r>
            <a:r>
              <a:rPr lang="ru-RU" b="1" dirty="0" err="1"/>
              <a:t>Коттар</a:t>
            </a:r>
            <a:r>
              <a:rPr lang="ru-RU" b="1" dirty="0"/>
              <a:t> говорит: «Единственный способ объединить людей – это наслать на них чуму».</a:t>
            </a:r>
          </a:p>
          <a:p>
            <a:endParaRPr lang="ru-RU" b="1" dirty="0"/>
          </a:p>
          <a:p>
            <a:r>
              <a:rPr lang="ru-RU" b="1" dirty="0"/>
              <a:t>А. Камю : И некто будет «…до той поры молотить зерно человеческое, пока не отделит его от плевел».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151B0-587A-48BC-8EF4-AC52760F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72BD-DDD1-4921-9139-DE0AF9983363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FFC76-19AF-4706-BD29-EFB7F5EB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7C977-F92A-45DA-8AC5-38DA48F4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1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EAE30-D071-4E31-933F-9070CE71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Ключевое понятие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5E9F8-FFAD-419C-8602-F8797FCE7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50" y="1432820"/>
            <a:ext cx="10836499" cy="4351338"/>
          </a:xfrm>
        </p:spPr>
        <p:txBody>
          <a:bodyPr/>
          <a:lstStyle/>
          <a:p>
            <a:pPr algn="just"/>
            <a:r>
              <a:rPr lang="ru-RU" b="1" dirty="0"/>
              <a:t>Пандемия </a:t>
            </a:r>
            <a:r>
              <a:rPr lang="ru-RU" dirty="0"/>
              <a:t>(от греч. р</a:t>
            </a:r>
            <a:r>
              <a:rPr lang="en-US" dirty="0" err="1"/>
              <a:t>andemos</a:t>
            </a:r>
            <a:r>
              <a:rPr lang="ru-RU" dirty="0"/>
              <a:t> – всенародный). Разновидности пандемии многообразны и известны не только медицине. </a:t>
            </a:r>
          </a:p>
          <a:p>
            <a:pPr algn="just"/>
            <a:r>
              <a:rPr lang="ru-RU" b="1" dirty="0"/>
              <a:t>Пандемия</a:t>
            </a:r>
            <a:r>
              <a:rPr lang="ru-RU" dirty="0"/>
              <a:t> своеобразно проявляется в различных формах повального омассовления в сфере социально-психологической, </a:t>
            </a:r>
            <a:r>
              <a:rPr lang="ru-RU" dirty="0" err="1"/>
              <a:t>идеолого</a:t>
            </a:r>
            <a:r>
              <a:rPr lang="ru-RU" dirty="0"/>
              <a:t>-пропагандистской, информационно-коммуникационной, политической, демографической, экологической, потребительской…  </a:t>
            </a:r>
          </a:p>
          <a:p>
            <a:pPr algn="just"/>
            <a:r>
              <a:rPr lang="ru-RU" b="1" dirty="0"/>
              <a:t>Пандемии </a:t>
            </a:r>
            <a:r>
              <a:rPr lang="ru-RU" dirty="0"/>
              <a:t>сопутствуют панические настроения, страх, агрессия, заблуждения…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397BB-4286-497C-AB04-B68B650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7578-4FD4-46CA-95DB-F4168959FE6B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5F9C6-9603-43D8-8177-A8933410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85100-7C50-4B75-9A50-8C11A1FA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79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ED1D9D4-6A28-4312-9C33-3CE5041CF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57" y="1309360"/>
            <a:ext cx="2962651" cy="46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9E844F4-B2B2-4F80-8806-7007FCFC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7" y="31925"/>
            <a:ext cx="5326325" cy="389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09326CC-D05B-4EBC-9810-28C6C066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99" y="578995"/>
            <a:ext cx="3009900" cy="46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40287A-63FD-4C2F-B38C-2B5C651B3BF3}"/>
              </a:ext>
            </a:extLst>
          </p:cNvPr>
          <p:cNvSpPr txBox="1"/>
          <p:nvPr/>
        </p:nvSpPr>
        <p:spPr>
          <a:xfrm flipH="1">
            <a:off x="343949" y="208349"/>
            <a:ext cx="540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</a:t>
            </a:r>
            <a:r>
              <a:rPr lang="ru-RU" sz="3600" b="1" dirty="0"/>
              <a:t>А. Камю. Посторонний</a:t>
            </a:r>
            <a:endParaRPr lang="ru-RU" sz="2400" b="1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EA2D63-CF27-4D23-BE2A-762C147D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776-24DB-411C-9B4E-2CC0AD20E012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471B3C-0D7E-409C-8BFE-646EEA0A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7E8765-4684-4ADC-92C7-E4695E39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30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11BE3-59E5-4C17-BECB-F56592EDA9DF}"/>
              </a:ext>
            </a:extLst>
          </p:cNvPr>
          <p:cNvSpPr txBox="1"/>
          <p:nvPr/>
        </p:nvSpPr>
        <p:spPr>
          <a:xfrm>
            <a:off x="2221606" y="4365938"/>
            <a:ext cx="119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(1942)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5792A-B170-4659-B886-D017088FEB5E}"/>
              </a:ext>
            </a:extLst>
          </p:cNvPr>
          <p:cNvSpPr txBox="1"/>
          <p:nvPr/>
        </p:nvSpPr>
        <p:spPr>
          <a:xfrm flipH="1">
            <a:off x="6807127" y="5093594"/>
            <a:ext cx="128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(1942)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7D9E6A-5305-4E5F-A177-35BE2FFED245}"/>
              </a:ext>
            </a:extLst>
          </p:cNvPr>
          <p:cNvSpPr txBox="1"/>
          <p:nvPr/>
        </p:nvSpPr>
        <p:spPr>
          <a:xfrm>
            <a:off x="10103300" y="6070731"/>
            <a:ext cx="173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(1951)</a:t>
            </a:r>
          </a:p>
        </p:txBody>
      </p:sp>
    </p:spTree>
    <p:extLst>
      <p:ext uri="{BB962C8B-B14F-4D97-AF65-F5344CB8AC3E}">
        <p14:creationId xmlns:p14="http://schemas.microsoft.com/office/powerpoint/2010/main" val="1347424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4F642EE-F513-462D-8538-3E8D7099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551" y="864108"/>
            <a:ext cx="3625274" cy="516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746BBB4-1710-4BFE-9245-517D78AF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864108"/>
            <a:ext cx="5129784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1DB3A-4238-4426-95F9-822E54F3B58A}"/>
              </a:ext>
            </a:extLst>
          </p:cNvPr>
          <p:cNvSpPr txBox="1"/>
          <p:nvPr/>
        </p:nvSpPr>
        <p:spPr>
          <a:xfrm>
            <a:off x="1554480" y="6027928"/>
            <a:ext cx="362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(1923 – 2015)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A15701-D3ED-4F5A-A3B2-EDBB21B9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F92F-4379-49C0-959C-37785797B7EE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26A44-DC59-4842-A496-AC1C01E5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085315-6119-412B-B032-1AEA38EF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31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E4D1E-B842-4BE0-8EB8-7FA830E2AE9C}"/>
              </a:ext>
            </a:extLst>
          </p:cNvPr>
          <p:cNvSpPr txBox="1"/>
          <p:nvPr/>
        </p:nvSpPr>
        <p:spPr>
          <a:xfrm>
            <a:off x="6749351" y="6123413"/>
            <a:ext cx="498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Теория миметических желаний</a:t>
            </a:r>
          </a:p>
        </p:txBody>
      </p:sp>
    </p:spTree>
    <p:extLst>
      <p:ext uri="{BB962C8B-B14F-4D97-AF65-F5344CB8AC3E}">
        <p14:creationId xmlns:p14="http://schemas.microsoft.com/office/powerpoint/2010/main" val="1852224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8CF8960E-D592-4EDE-8D41-ADEF312B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72" y="1176337"/>
            <a:ext cx="66675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D35AD897-D06E-46C0-8F16-33C3F2890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" y="0"/>
            <a:ext cx="5430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423819-15FD-4B2F-8A52-60E40F8AA90F}"/>
              </a:ext>
            </a:extLst>
          </p:cNvPr>
          <p:cNvSpPr txBox="1"/>
          <p:nvPr/>
        </p:nvSpPr>
        <p:spPr>
          <a:xfrm>
            <a:off x="3697541" y="6145235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(1906 -1989)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DB23CC-5A94-475F-BA51-0E2F5D96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0D57-1F0B-40E9-B0AD-99E6FEB423CF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111289-DD20-42BF-9C1B-44E9E3D4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50D77E-157D-405C-A49D-19A9B345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49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433EC-7D15-4D5E-A640-B03AAF28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Э. Ионеско. </a:t>
            </a:r>
            <a:br>
              <a:rPr lang="ru-RU" b="1" dirty="0"/>
            </a:br>
            <a:r>
              <a:rPr lang="ru-RU" b="1" dirty="0"/>
              <a:t>Есть ли будущее у театра абсурда?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85902-4F85-451C-BD12-5FF7999EB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5927"/>
            <a:ext cx="10515600" cy="2157211"/>
          </a:xfrm>
        </p:spPr>
        <p:txBody>
          <a:bodyPr/>
          <a:lstStyle/>
          <a:p>
            <a:r>
              <a:rPr lang="ru-RU" dirty="0"/>
              <a:t>«Мне кажется, что слово «абсурд» слишком сильно: невозможно назвать чтобы то ни было абсурдным, если нет четкого представления о том, что не абсурдно, если не знаешь смысла того, что абсурдом не является».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6CB2B1-A808-448D-83D2-4E37264D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364-CFCE-4961-A6D6-18459B6832BB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C8880-5D83-4075-848E-99F2A4BA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59006-F222-4B2F-A120-0DB088A1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33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C4F9098-11E7-4FF2-BA3F-FED5EF74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6" y="359703"/>
            <a:ext cx="4591827" cy="51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726DBE-059D-4DE7-AE42-34CC5C4FA1F6}"/>
              </a:ext>
            </a:extLst>
          </p:cNvPr>
          <p:cNvSpPr txBox="1"/>
          <p:nvPr/>
        </p:nvSpPr>
        <p:spPr>
          <a:xfrm>
            <a:off x="1234906" y="5632198"/>
            <a:ext cx="356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М. М. Бахтин (1895-1975)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7BE3A-B9EB-4CD2-B04A-6F1EA2AE9E7F}"/>
              </a:ext>
            </a:extLst>
          </p:cNvPr>
          <p:cNvSpPr txBox="1"/>
          <p:nvPr/>
        </p:nvSpPr>
        <p:spPr>
          <a:xfrm>
            <a:off x="5930722" y="2756079"/>
            <a:ext cx="6014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Смех и ирония - это экзистенциальное сопротивление страху, «трезвая насмешливость», которая спасает от страха.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D85BD4-7150-4581-A06A-CD837FA0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694F-05DC-4F7C-899D-7A3D70282C42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E00BD-E740-4E9A-8224-F535F533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CD53-B873-4FB6-9B13-2114867E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59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23E7E00-64F0-4BE8-9099-0B228233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" y="0"/>
            <a:ext cx="3733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680E2B27-E450-4303-BD9B-2191AF84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41" y="238597"/>
            <a:ext cx="7251031" cy="40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FEE118-7B37-4841-B63D-D92E6CDDC242}"/>
              </a:ext>
            </a:extLst>
          </p:cNvPr>
          <p:cNvSpPr txBox="1"/>
          <p:nvPr/>
        </p:nvSpPr>
        <p:spPr>
          <a:xfrm>
            <a:off x="4063285" y="4893972"/>
            <a:ext cx="8448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Финал пьесы: «Поди пойми: то ли новое отделение строят, то ли  гробы заколачивают.                             Нездоровая какая-то атмосфера…»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52B965-7122-442F-AE82-3BC4AB29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BD-7FAA-4D63-98ED-7E171815BE62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EB0503-268A-430B-8B63-EBFFE47A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97FF23-AD5D-4A39-B4E1-0B7951DA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35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6949C-6B0E-454E-851A-15A96870C5E2}"/>
              </a:ext>
            </a:extLst>
          </p:cNvPr>
          <p:cNvSpPr txBox="1"/>
          <p:nvPr/>
        </p:nvSpPr>
        <p:spPr>
          <a:xfrm>
            <a:off x="1325880" y="626364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(2020)</a:t>
            </a:r>
          </a:p>
        </p:txBody>
      </p:sp>
    </p:spTree>
    <p:extLst>
      <p:ext uri="{BB962C8B-B14F-4D97-AF65-F5344CB8AC3E}">
        <p14:creationId xmlns:p14="http://schemas.microsoft.com/office/powerpoint/2010/main" val="1275559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AC305-D7C2-4734-8FA5-484C7A47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72132-E57C-447B-9CCB-8D2F2D9E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97" y="643944"/>
            <a:ext cx="11359165" cy="55330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Усилиться тенденция к сужению пространства живого общения по причине его замещения средствами технико-коммуникационного дистанцирования, онлайн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более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усечется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сфера чувственно-эмоциональных отношений.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ускорением будет шириться пространство виртуального мира и множится в нем число симулякров.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E7D41-0852-464A-A4C1-1D2EC1CD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487B-C3E2-470C-A4E1-83B94512D412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7A314-5A2A-43C4-A4AF-9495942F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E72D1-AF5B-4CE5-8D4F-5BF1C59D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35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AC305-D7C2-4734-8FA5-484C7A47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72132-E57C-447B-9CCB-8D2F2D9E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08" y="682581"/>
            <a:ext cx="10997967" cy="5494382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Эксперименты в генной инженерии и развитие робототехники увеличат риски жизнедеятельности человека.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Участятся стихийные бедствия и возрастет роль экологического движения.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«молчаливом большинстве» усилится брожение, а «прилежное» отношение к власти убавится.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88EB5-C8CC-4C5E-BF10-3F26E07A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AC1-9043-48CA-BAE4-C8DDEA386AAF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C08C1-E36B-4CE1-98ED-138FA5E3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C0789-66F4-41E4-B7EC-F9B98AEE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18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D72132-E57C-447B-9CCB-8D2F2D9EBA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8862" y="283335"/>
            <a:ext cx="11027351" cy="5960303"/>
          </a:xfrm>
        </p:spPr>
        <p:txBody>
          <a:bodyPr>
            <a:normAutofit/>
          </a:bodyPr>
          <a:lstStyle/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 приостановятся глобализационные процессы и усмирится радикальный либерализм.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Появится страх перед регрессией, беспрецедентной со времен Великой депрессии.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Эпоха постмодернизма уйдет за горизонт видимого.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5A20189-A3DF-4D0B-A17E-6035795C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C30E-34BF-4EC4-8BE5-71DA153309C3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6FD80D-55C6-4C8F-A5A3-B0DDB3B6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EE23D5-ECEA-4960-A5D2-C6BAA6F8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56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E6FDA7-FE05-4647-BA06-84490358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5666-5402-4114-9855-01847D54A0A7}" type="datetime1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DB2DD4-C768-4B2E-AAC8-8EBA34B9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555EB3-0973-45D7-A65B-4A96E407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39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2CC138-6E3B-4FC3-ABCA-8C4DE978407B}"/>
              </a:ext>
            </a:extLst>
          </p:cNvPr>
          <p:cNvSpPr/>
          <p:nvPr/>
        </p:nvSpPr>
        <p:spPr>
          <a:xfrm>
            <a:off x="838201" y="431442"/>
            <a:ext cx="9999372" cy="584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Самая страшная из возможных пандемий – это реальность тотального внедрения онлайн образования.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Здесь и искушение, и заблуждение, и жертвоприношение.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 первом случае это экономическая выгода,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обытовление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» и одомашнивание процесса обучения.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Во втором – усечение пространства и полноты жизни, сужение живого общения.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объектом жертвоприношения становится поколение молодых.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7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A0ADBBA-447D-4B26-88FA-9998AB932E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 r="-1" b="18368"/>
          <a:stretch/>
        </p:blipFill>
        <p:spPr bwMode="auto">
          <a:xfrm>
            <a:off x="-320041" y="136524"/>
            <a:ext cx="7163879" cy="5741761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9979BFE-FBE5-42C3-A4A4-0D84E42DD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r="10916" b="1"/>
          <a:stretch/>
        </p:blipFill>
        <p:spPr bwMode="auto">
          <a:xfrm>
            <a:off x="6096000" y="75237"/>
            <a:ext cx="5659031" cy="5861832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D8F645-A8FA-4BBC-AB27-84326AC4B159}"/>
              </a:ext>
            </a:extLst>
          </p:cNvPr>
          <p:cNvSpPr txBox="1"/>
          <p:nvPr/>
        </p:nvSpPr>
        <p:spPr>
          <a:xfrm>
            <a:off x="9196251" y="6075181"/>
            <a:ext cx="2305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     </a:t>
            </a:r>
            <a:r>
              <a:rPr lang="ru-RU" sz="2400" b="1" dirty="0"/>
              <a:t>(1909-1994)</a:t>
            </a:r>
            <a:endParaRPr lang="ru-RU" b="1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D248F2-0B69-4CC9-BCD7-5226415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8830-E240-47AF-B7A8-DD040283FFC2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C8A8F0-B83E-4F0C-B3D0-16521F8E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72AEE4-2E88-4105-BA55-88C2E3DE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1F5DF-F995-44C2-AA77-6DAB5AB4B047}"/>
              </a:ext>
            </a:extLst>
          </p:cNvPr>
          <p:cNvSpPr txBox="1"/>
          <p:nvPr/>
        </p:nvSpPr>
        <p:spPr>
          <a:xfrm>
            <a:off x="254725" y="5878286"/>
            <a:ext cx="6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«Полы ходят ходуном от топота носорогов»</a:t>
            </a:r>
          </a:p>
        </p:txBody>
      </p:sp>
    </p:spTree>
    <p:extLst>
      <p:ext uri="{BB962C8B-B14F-4D97-AF65-F5344CB8AC3E}">
        <p14:creationId xmlns:p14="http://schemas.microsoft.com/office/powerpoint/2010/main" val="2733692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D9F6DF-8448-4BAC-B353-87FA85AEF2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633" y="659673"/>
            <a:ext cx="9712235" cy="5517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Прогноз, естественно, не оптимистичный.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Примечательно, что несмотря на случившуюся пандемию схождение Благодатного огня в Иерусалиме все-таки состоялось. </a:t>
            </a:r>
          </a:p>
          <a:p>
            <a:pPr marL="0" indent="0">
              <a:buNone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что с уверенностью можно только сказать, что оно будет нескончаемо длиться, намекая на возможное в будущем просветление…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165A6981-5C1F-4B72-A692-46A303DD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79B6-AA12-46B1-A7A4-4FB4324D8FA4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BD189A-3901-44B9-83CD-1456A67B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7F3B56-E5F9-48CF-BF2D-CE970AAD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6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еда, стол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500AA6D6-AA1A-4146-862B-AF98A166BA6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F1D3A8-C579-4A21-BD20-53FB6F890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ru-RU" sz="4400" b="1"/>
            </a:br>
            <a:r>
              <a:rPr lang="ru-RU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</a:t>
            </a:r>
            <a:br>
              <a:rPr lang="ru-RU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B856567-97CE-449F-B483-CEE0AAD6B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br>
              <a:rPr lang="ru-RU" sz="2000" b="1"/>
            </a:br>
            <a:r>
              <a:rPr lang="ru-RU" sz="2000" b="1"/>
              <a:t>А. А. Оганов. 26.07.2020 </a:t>
            </a:r>
          </a:p>
          <a:p>
            <a:pPr algn="l"/>
            <a:endParaRPr lang="ru-RU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E0498F-B6CB-417D-BB81-61A61123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9BAF50E-2464-4EF2-B319-DCDBACA3C01D}" type="datetime1">
              <a:rPr lang="ru-RU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26.07.2020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50597779-ED13-47C5-96EC-E9C4FF5C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>
                <a:solidFill>
                  <a:schemeClr val="tx1">
                    <a:lumMod val="50000"/>
                    <a:lumOff val="50000"/>
                  </a:schemeClr>
                </a:solidFill>
              </a:rPr>
              <a:t>Оганов А.А.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FD637C6-18F0-48F4-AAFD-0CCEB420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0138" y="6356350"/>
            <a:ext cx="7218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D21263-E994-4E6F-9501-E6A87A429315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41</a:t>
            </a:fld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EF908-4A23-4CB5-B83F-E86FBAABEB00}"/>
              </a:ext>
            </a:extLst>
          </p:cNvPr>
          <p:cNvSpPr txBox="1"/>
          <p:nvPr/>
        </p:nvSpPr>
        <p:spPr>
          <a:xfrm>
            <a:off x="701899" y="5054958"/>
            <a:ext cx="319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 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02077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>
            <a:extLst>
              <a:ext uri="{FF2B5EF4-FFF2-40B4-BE49-F238E27FC236}">
                <a16:creationId xmlns:a16="http://schemas.microsoft.com/office/drawing/2014/main" id="{4FA45E22-BA71-48AD-AF35-A5F9274F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54" y="72225"/>
            <a:ext cx="7637045" cy="62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>
            <a:extLst>
              <a:ext uri="{FF2B5EF4-FFF2-40B4-BE49-F238E27FC236}">
                <a16:creationId xmlns:a16="http://schemas.microsoft.com/office/drawing/2014/main" id="{BD3B87B9-5F30-408E-AC23-F9D10FEB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8" y="1566309"/>
            <a:ext cx="6902344" cy="39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EB9F967F-62EA-4865-8F4E-D987C674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A83-EA7C-46F5-AA91-E9DD2629D1C5}" type="datetime1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FB1A84-4775-47C3-840D-A5E49EFC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BDB6EB-660A-45DD-BEBB-FD631D57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6415DF-B3E7-4F32-BD3B-90C85A5C5279}"/>
              </a:ext>
            </a:extLst>
          </p:cNvPr>
          <p:cNvSpPr/>
          <p:nvPr/>
        </p:nvSpPr>
        <p:spPr>
          <a:xfrm>
            <a:off x="767284" y="389388"/>
            <a:ext cx="3123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hlinkClick r:id="rId5" action="ppaction://hlinkfile"/>
              </a:rPr>
              <a:t>Тема «Нашествия»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510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06376-5334-4C56-9C9F-54B96764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Б. Брехт «Бараний марш»</a:t>
            </a:r>
          </a:p>
        </p:txBody>
      </p:sp>
      <p:pic>
        <p:nvPicPr>
          <p:cNvPr id="3074" name="Picture 2" descr="Бараний марш">
            <a:extLst>
              <a:ext uri="{FF2B5EF4-FFF2-40B4-BE49-F238E27FC236}">
                <a16:creationId xmlns:a16="http://schemas.microsoft.com/office/drawing/2014/main" id="{7C5F9F38-6A25-46AB-BBC3-95AE2C24A6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0" y="2440280"/>
            <a:ext cx="6010443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, зна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2CE1F28B-2BC4-43C2-91C2-0F3A9ADE5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57" y="1817698"/>
            <a:ext cx="6072691" cy="4359837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9C0F4E5A-E9C0-4098-84BA-7B8647E93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6628-C186-49B3-B67E-8D19C3035A4B}" type="datetime1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ED91AD-F9D8-4CCC-B2D5-61A526FE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2CA3C-7D2D-482C-8D2D-96606CDC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9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13D06-5340-4DC6-BDBB-D41828DD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Б. Брехт «Бараний марш»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B8572-66C1-4F8B-BF52-593A1D28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041" y="1825625"/>
            <a:ext cx="725046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Шагают бараны в ряд,</a:t>
            </a:r>
            <a:br>
              <a:rPr lang="ru-RU" dirty="0"/>
            </a:br>
            <a:r>
              <a:rPr lang="ru-RU" dirty="0"/>
              <a:t>Бьют барабаны, -</a:t>
            </a:r>
            <a:br>
              <a:rPr lang="ru-RU" dirty="0"/>
            </a:br>
            <a:r>
              <a:rPr lang="ru-RU" dirty="0"/>
              <a:t>Кожу для них дают</a:t>
            </a:r>
            <a:br>
              <a:rPr lang="ru-RU" dirty="0"/>
            </a:br>
            <a:r>
              <a:rPr lang="ru-RU" dirty="0"/>
              <a:t>Сами бараны.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Мясник зовет. За ним бараны сдуру</a:t>
            </a:r>
            <a:br>
              <a:rPr lang="ru-RU" dirty="0"/>
            </a:br>
            <a:r>
              <a:rPr lang="ru-RU" dirty="0"/>
              <a:t>Топочут слепо, за звеном звено,</a:t>
            </a:r>
            <a:br>
              <a:rPr lang="ru-RU" dirty="0"/>
            </a:br>
            <a:r>
              <a:rPr lang="ru-RU" dirty="0"/>
              <a:t>И те, с кого давно на бойне сняли шкуру,</a:t>
            </a:r>
            <a:br>
              <a:rPr lang="ru-RU" dirty="0"/>
            </a:br>
            <a:r>
              <a:rPr lang="ru-RU" dirty="0"/>
              <a:t>Идут в строю с живыми заодно …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90A6B-97BD-43AB-AED5-C5B12956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BEA5-7786-4EDE-9464-4B67A6609682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A8DB5-3F26-4747-9C80-0E8D6E0E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5B077-EA3D-43C5-9991-707AE89A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2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6EE31-7704-4A2D-926E-9D9D2212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841FD8-F2F6-4043-954A-3ECAA8FAA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«Собственно, нет ничего ужасного в том, чтобы превратиться в носорога – в сущности они вовсе не злые, и у них есть какое-то природное простодушие…» </a:t>
            </a:r>
          </a:p>
          <a:p>
            <a:r>
              <a:rPr lang="ru-RU" dirty="0" err="1"/>
              <a:t>Ботар</a:t>
            </a:r>
            <a:r>
              <a:rPr lang="ru-RU" dirty="0"/>
              <a:t>, став носорогом, сказал, что «пожелал идти в ногу со временем». </a:t>
            </a:r>
          </a:p>
          <a:p>
            <a:r>
              <a:rPr lang="ru-RU" dirty="0"/>
              <a:t>Встревоженный Беранже восклицает: «Вот если бы найти Логика, который сумет объяснить природу этого безумия»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366383-F8F4-48AC-82A1-CEA9EBBA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6BA-2F2C-4A14-83E7-95C36472E5AB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21285-4E62-415B-B428-C4E84D8D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72E23-9DE3-4AE2-8A2B-50FDCA7D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2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27D60-3B38-4BBB-85CB-F805A8D3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778" y="825066"/>
            <a:ext cx="3519982" cy="214620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D9521E-5220-43FF-A225-66CE1CC100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982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24E81E5-E55B-4160-899E-112263F8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15" y="1070810"/>
            <a:ext cx="6042526" cy="4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2F505-5363-402B-9611-2B82765EDE41}"/>
              </a:ext>
            </a:extLst>
          </p:cNvPr>
          <p:cNvSpPr txBox="1"/>
          <p:nvPr/>
        </p:nvSpPr>
        <p:spPr>
          <a:xfrm>
            <a:off x="5063884" y="5902610"/>
            <a:ext cx="726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(1929 – 2016)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ADE0E0-BC47-4EF1-890E-4D59F79F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A8CE-FB0D-4DF2-ADA0-D3DB43A71AE9}" type="datetime1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210FA-5116-4362-9DB9-1C2C9168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Оганов А.А.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8901B-6E48-4C07-B840-5E2F6F18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1263-E994-4E6F-9501-E6A87A4293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2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1384</Words>
  <Application>Microsoft Office PowerPoint</Application>
  <PresentationFormat>Широкоэкранный</PresentationFormat>
  <Paragraphs>251</Paragraphs>
  <Slides>41</Slides>
  <Notes>13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   ФИЛОСОФCКО-ЭСТЕТИЧЕСКАЯ  РЕФЛЕКСИЯ   НА ФЕНОМЕН ПАНДЕМИИ </vt:lpstr>
      <vt:lpstr>Презентация PowerPoint</vt:lpstr>
      <vt:lpstr>Ключевое понятие</vt:lpstr>
      <vt:lpstr>Презентация PowerPoint</vt:lpstr>
      <vt:lpstr>Презентация PowerPoint</vt:lpstr>
      <vt:lpstr>Б. Брехт «Бараний марш»</vt:lpstr>
      <vt:lpstr>Б. Брехт «Бараний марш»</vt:lpstr>
      <vt:lpstr>Презентация PowerPoint</vt:lpstr>
      <vt:lpstr>Презентация PowerPoint</vt:lpstr>
      <vt:lpstr>Гольбейн младший серия рисунков  «Пляска смерти»  (1524-1526)</vt:lpstr>
      <vt:lpstr>Презентация PowerPoint</vt:lpstr>
      <vt:lpstr>  Пляска смерти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Л. Висконти. Смерть в Венеции</vt:lpstr>
      <vt:lpstr>Презентация PowerPoint</vt:lpstr>
      <vt:lpstr>Презентация PowerPoint</vt:lpstr>
      <vt:lpstr>Презентация PowerPoint</vt:lpstr>
      <vt:lpstr>Презентация PowerPoint</vt:lpstr>
      <vt:lpstr>Эпиграф к «Чуме» А. Камю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Э. Ионеско.  Есть ли будущее у театра абсурда?</vt:lpstr>
      <vt:lpstr>Презентация PowerPoint</vt:lpstr>
      <vt:lpstr>Презентация PowerPoint</vt:lpstr>
      <vt:lpstr>   </vt:lpstr>
      <vt:lpstr>   </vt:lpstr>
      <vt:lpstr>Презентация PowerPoint</vt:lpstr>
      <vt:lpstr>Презентация PowerPoint</vt:lpstr>
      <vt:lpstr>Презентация PowerPoint</vt:lpstr>
      <vt:lpstr> БЛАГОДАРЮ ЗА ВНИМАНИЕ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ФИЛОСОФCКО-ЭСТЕТИЧЕСКАЯ  РЕФЛЕКСИЯ   НА ФЕНОМЕН ПАНДЕМИИ </dc:title>
  <dc:creator>Ирина Хангельдиева</dc:creator>
  <cp:lastModifiedBy>Ирина Хангельдиева</cp:lastModifiedBy>
  <cp:revision>12</cp:revision>
  <cp:lastPrinted>2020-07-25T18:57:57Z</cp:lastPrinted>
  <dcterms:created xsi:type="dcterms:W3CDTF">2020-07-24T13:55:22Z</dcterms:created>
  <dcterms:modified xsi:type="dcterms:W3CDTF">2020-07-26T13:02:30Z</dcterms:modified>
</cp:coreProperties>
</file>