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261388" cy="29306838"/>
  <p:notesSz cx="6858000" cy="9144000"/>
  <p:defaultTextStyle>
    <a:defPPr>
      <a:defRPr lang="ru-RU"/>
    </a:defPPr>
    <a:lvl1pPr marL="0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44798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89595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34393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79191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223989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68786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113584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558382" algn="l" defTabSz="2889595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" d="100"/>
          <a:sy n="12" d="100"/>
        </p:scale>
        <p:origin x="-2610" y="-408"/>
      </p:cViewPr>
      <p:guideLst>
        <p:guide orient="horz" pos="9231"/>
        <p:guide pos="66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4604" y="9104117"/>
            <a:ext cx="18072180" cy="62819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89209" y="16607208"/>
            <a:ext cx="14882972" cy="74895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4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9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34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79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23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6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113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58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414506" y="1173634"/>
            <a:ext cx="4783813" cy="250057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3070" y="1173634"/>
            <a:ext cx="13997080" cy="250057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03" y="18832359"/>
            <a:ext cx="18072180" cy="5820664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9503" y="12421491"/>
            <a:ext cx="18072180" cy="6410869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4479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89595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3439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7919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22398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6878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11358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58382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3070" y="6838265"/>
            <a:ext cx="9390446" cy="19341158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07873" y="6838265"/>
            <a:ext cx="9390446" cy="19341158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3070" y="6560121"/>
            <a:ext cx="9394139" cy="2733945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4798" indent="0">
              <a:buNone/>
              <a:defRPr sz="6300" b="1"/>
            </a:lvl2pPr>
            <a:lvl3pPr marL="2889595" indent="0">
              <a:buNone/>
              <a:defRPr sz="5700" b="1"/>
            </a:lvl3pPr>
            <a:lvl4pPr marL="4334393" indent="0">
              <a:buNone/>
              <a:defRPr sz="5100" b="1"/>
            </a:lvl4pPr>
            <a:lvl5pPr marL="5779191" indent="0">
              <a:buNone/>
              <a:defRPr sz="5100" b="1"/>
            </a:lvl5pPr>
            <a:lvl6pPr marL="7223989" indent="0">
              <a:buNone/>
              <a:defRPr sz="5100" b="1"/>
            </a:lvl6pPr>
            <a:lvl7pPr marL="8668786" indent="0">
              <a:buNone/>
              <a:defRPr sz="5100" b="1"/>
            </a:lvl7pPr>
            <a:lvl8pPr marL="10113584" indent="0">
              <a:buNone/>
              <a:defRPr sz="5100" b="1"/>
            </a:lvl8pPr>
            <a:lvl9pPr marL="11558382" indent="0">
              <a:buNone/>
              <a:defRPr sz="5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3070" y="9294067"/>
            <a:ext cx="9394139" cy="16885354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00491" y="6560121"/>
            <a:ext cx="9397828" cy="2733945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4798" indent="0">
              <a:buNone/>
              <a:defRPr sz="6300" b="1"/>
            </a:lvl2pPr>
            <a:lvl3pPr marL="2889595" indent="0">
              <a:buNone/>
              <a:defRPr sz="5700" b="1"/>
            </a:lvl3pPr>
            <a:lvl4pPr marL="4334393" indent="0">
              <a:buNone/>
              <a:defRPr sz="5100" b="1"/>
            </a:lvl4pPr>
            <a:lvl5pPr marL="5779191" indent="0">
              <a:buNone/>
              <a:defRPr sz="5100" b="1"/>
            </a:lvl5pPr>
            <a:lvl6pPr marL="7223989" indent="0">
              <a:buNone/>
              <a:defRPr sz="5100" b="1"/>
            </a:lvl6pPr>
            <a:lvl7pPr marL="8668786" indent="0">
              <a:buNone/>
              <a:defRPr sz="5100" b="1"/>
            </a:lvl7pPr>
            <a:lvl8pPr marL="10113584" indent="0">
              <a:buNone/>
              <a:defRPr sz="5100" b="1"/>
            </a:lvl8pPr>
            <a:lvl9pPr marL="11558382" indent="0">
              <a:buNone/>
              <a:defRPr sz="5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00491" y="9294067"/>
            <a:ext cx="9397828" cy="16885354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070" y="1166846"/>
            <a:ext cx="6994850" cy="4965881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12612" y="1166849"/>
            <a:ext cx="11885707" cy="25012575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3070" y="6132730"/>
            <a:ext cx="6994850" cy="20046694"/>
          </a:xfrm>
        </p:spPr>
        <p:txBody>
          <a:bodyPr/>
          <a:lstStyle>
            <a:lvl1pPr marL="0" indent="0">
              <a:buNone/>
              <a:defRPr sz="4400"/>
            </a:lvl1pPr>
            <a:lvl2pPr marL="1444798" indent="0">
              <a:buNone/>
              <a:defRPr sz="3800"/>
            </a:lvl2pPr>
            <a:lvl3pPr marL="2889595" indent="0">
              <a:buNone/>
              <a:defRPr sz="3200"/>
            </a:lvl3pPr>
            <a:lvl4pPr marL="4334393" indent="0">
              <a:buNone/>
              <a:defRPr sz="2800"/>
            </a:lvl4pPr>
            <a:lvl5pPr marL="5779191" indent="0">
              <a:buNone/>
              <a:defRPr sz="2800"/>
            </a:lvl5pPr>
            <a:lvl6pPr marL="7223989" indent="0">
              <a:buNone/>
              <a:defRPr sz="2800"/>
            </a:lvl6pPr>
            <a:lvl7pPr marL="8668786" indent="0">
              <a:buNone/>
              <a:defRPr sz="2800"/>
            </a:lvl7pPr>
            <a:lvl8pPr marL="10113584" indent="0">
              <a:buNone/>
              <a:defRPr sz="2800"/>
            </a:lvl8pPr>
            <a:lvl9pPr marL="11558382" indent="0">
              <a:buNone/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7381" y="20514788"/>
            <a:ext cx="12756833" cy="2421887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67381" y="2618620"/>
            <a:ext cx="12756833" cy="17584103"/>
          </a:xfrm>
        </p:spPr>
        <p:txBody>
          <a:bodyPr/>
          <a:lstStyle>
            <a:lvl1pPr marL="0" indent="0">
              <a:buNone/>
              <a:defRPr sz="10100"/>
            </a:lvl1pPr>
            <a:lvl2pPr marL="1444798" indent="0">
              <a:buNone/>
              <a:defRPr sz="8800"/>
            </a:lvl2pPr>
            <a:lvl3pPr marL="2889595" indent="0">
              <a:buNone/>
              <a:defRPr sz="7600"/>
            </a:lvl3pPr>
            <a:lvl4pPr marL="4334393" indent="0">
              <a:buNone/>
              <a:defRPr sz="6300"/>
            </a:lvl4pPr>
            <a:lvl5pPr marL="5779191" indent="0">
              <a:buNone/>
              <a:defRPr sz="6300"/>
            </a:lvl5pPr>
            <a:lvl6pPr marL="7223989" indent="0">
              <a:buNone/>
              <a:defRPr sz="6300"/>
            </a:lvl6pPr>
            <a:lvl7pPr marL="8668786" indent="0">
              <a:buNone/>
              <a:defRPr sz="6300"/>
            </a:lvl7pPr>
            <a:lvl8pPr marL="10113584" indent="0">
              <a:buNone/>
              <a:defRPr sz="6300"/>
            </a:lvl8pPr>
            <a:lvl9pPr marL="11558382" indent="0">
              <a:buNone/>
              <a:defRPr sz="6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67381" y="22936673"/>
            <a:ext cx="12756833" cy="3439482"/>
          </a:xfrm>
        </p:spPr>
        <p:txBody>
          <a:bodyPr/>
          <a:lstStyle>
            <a:lvl1pPr marL="0" indent="0">
              <a:buNone/>
              <a:defRPr sz="4400"/>
            </a:lvl1pPr>
            <a:lvl2pPr marL="1444798" indent="0">
              <a:buNone/>
              <a:defRPr sz="3800"/>
            </a:lvl2pPr>
            <a:lvl3pPr marL="2889595" indent="0">
              <a:buNone/>
              <a:defRPr sz="3200"/>
            </a:lvl3pPr>
            <a:lvl4pPr marL="4334393" indent="0">
              <a:buNone/>
              <a:defRPr sz="2800"/>
            </a:lvl4pPr>
            <a:lvl5pPr marL="5779191" indent="0">
              <a:buNone/>
              <a:defRPr sz="2800"/>
            </a:lvl5pPr>
            <a:lvl6pPr marL="7223989" indent="0">
              <a:buNone/>
              <a:defRPr sz="2800"/>
            </a:lvl6pPr>
            <a:lvl7pPr marL="8668786" indent="0">
              <a:buNone/>
              <a:defRPr sz="2800"/>
            </a:lvl7pPr>
            <a:lvl8pPr marL="10113584" indent="0">
              <a:buNone/>
              <a:defRPr sz="2800"/>
            </a:lvl8pPr>
            <a:lvl9pPr marL="11558382" indent="0">
              <a:buNone/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070" y="1173633"/>
            <a:ext cx="19135249" cy="4884473"/>
          </a:xfrm>
          <a:prstGeom prst="rect">
            <a:avLst/>
          </a:prstGeom>
        </p:spPr>
        <p:txBody>
          <a:bodyPr vert="horz" lIns="288960" tIns="144480" rIns="288960" bIns="1444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3070" y="6838265"/>
            <a:ext cx="19135249" cy="19341158"/>
          </a:xfrm>
          <a:prstGeom prst="rect">
            <a:avLst/>
          </a:prstGeom>
        </p:spPr>
        <p:txBody>
          <a:bodyPr vert="horz" lIns="288960" tIns="144480" rIns="288960" bIns="14448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3070" y="27163099"/>
            <a:ext cx="4960990" cy="1560318"/>
          </a:xfrm>
          <a:prstGeom prst="rect">
            <a:avLst/>
          </a:prstGeom>
        </p:spPr>
        <p:txBody>
          <a:bodyPr vert="horz" lIns="288960" tIns="144480" rIns="288960" bIns="144480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6AE8-2BF3-46A1-A7A4-335722119BA7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264308" y="27163099"/>
            <a:ext cx="6732773" cy="1560318"/>
          </a:xfrm>
          <a:prstGeom prst="rect">
            <a:avLst/>
          </a:prstGeom>
        </p:spPr>
        <p:txBody>
          <a:bodyPr vert="horz" lIns="288960" tIns="144480" rIns="288960" bIns="144480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237328" y="27163099"/>
            <a:ext cx="4960990" cy="1560318"/>
          </a:xfrm>
          <a:prstGeom prst="rect">
            <a:avLst/>
          </a:prstGeom>
        </p:spPr>
        <p:txBody>
          <a:bodyPr vert="horz" lIns="288960" tIns="144480" rIns="288960" bIns="144480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C64E8-D9A7-45DB-A798-CABD9FDFE9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89595" rtl="0" eaLnBrk="1" latinLnBrk="0" hangingPunct="1">
        <a:spcBef>
          <a:spcPct val="0"/>
        </a:spcBef>
        <a:buNone/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3598" indent="-1083598" algn="l" defTabSz="2889595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47796" indent="-902999" algn="l" defTabSz="2889595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11994" indent="-722399" algn="l" defTabSz="2889595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56792" indent="-722399" algn="l" defTabSz="2889595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501590" indent="-722399" algn="l" defTabSz="2889595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46387" indent="-722399" algn="l" defTabSz="2889595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91185" indent="-722399" algn="l" defTabSz="2889595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35983" indent="-722399" algn="l" defTabSz="2889595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80781" indent="-722399" algn="l" defTabSz="2889595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4798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9595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34393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79191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23989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68786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113584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58382" algn="l" defTabSz="288959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mailto:karimovamadina2223@yandex.ru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3.bin"/><Relationship Id="rId4" Type="http://schemas.openxmlformats.org/officeDocument/2006/relationships/image" Target="../media/image4.jpeg"/><Relationship Id="rId9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0774710" y="11053019"/>
            <a:ext cx="10080000" cy="1476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17726" y="1115915"/>
            <a:ext cx="18325122" cy="1444846"/>
          </a:xfrm>
        </p:spPr>
        <p:txBody>
          <a:bodyPr>
            <a:normAutofit fontScale="90000"/>
          </a:bodyPr>
          <a:lstStyle/>
          <a:p>
            <a:r>
              <a:rPr lang="ru-RU" sz="5300" b="1" dirty="0"/>
              <a:t>КОЛЛОИДНЫЕ НАНОЧАСТИЦЫ ЗОЛОТА ДЛЯ ДЕТЕКЦИИ АНТИБИОТИКОВ И ЛЕКАРСТВ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870054" y="1763987"/>
            <a:ext cx="15625736" cy="2376264"/>
          </a:xfrm>
        </p:spPr>
        <p:txBody>
          <a:bodyPr>
            <a:noAutofit/>
          </a:bodyPr>
          <a:lstStyle/>
          <a:p>
            <a:r>
              <a:rPr lang="ru-RU" sz="3200" u="sng" dirty="0">
                <a:solidFill>
                  <a:schemeClr val="tx1"/>
                </a:solidFill>
              </a:rPr>
              <a:t>Каримова М.Р.</a:t>
            </a:r>
            <a:r>
              <a:rPr lang="ru-RU" sz="3200" dirty="0">
                <a:solidFill>
                  <a:schemeClr val="tx1"/>
                </a:solidFill>
              </a:rPr>
              <a:t>, Мухаметова Л.И., Еремин С.А.</a:t>
            </a:r>
          </a:p>
          <a:p>
            <a:r>
              <a:rPr lang="ru-RU" sz="3200" i="1" dirty="0" smtClean="0">
                <a:solidFill>
                  <a:schemeClr val="tx1"/>
                </a:solidFill>
              </a:rPr>
              <a:t>Московский </a:t>
            </a:r>
            <a:r>
              <a:rPr lang="ru-RU" sz="3200" i="1" dirty="0">
                <a:solidFill>
                  <a:schemeClr val="tx1"/>
                </a:solidFill>
              </a:rPr>
              <a:t>государственный университет им. М.В.Ломоносова, </a:t>
            </a:r>
          </a:p>
          <a:p>
            <a:r>
              <a:rPr lang="ru-RU" sz="3200" i="1" dirty="0" smtClean="0">
                <a:solidFill>
                  <a:schemeClr val="tx1"/>
                </a:solidFill>
              </a:rPr>
              <a:t>ул</a:t>
            </a:r>
            <a:r>
              <a:rPr lang="ru-RU" sz="3200" i="1" dirty="0">
                <a:solidFill>
                  <a:schemeClr val="tx1"/>
                </a:solidFill>
              </a:rPr>
              <a:t>. Ленинские Горы, д. </a:t>
            </a:r>
            <a:r>
              <a:rPr lang="ru-RU" sz="3200" i="1" dirty="0" smtClean="0">
                <a:solidFill>
                  <a:schemeClr val="tx1"/>
                </a:solidFill>
              </a:rPr>
              <a:t>1/3 </a:t>
            </a:r>
            <a:r>
              <a:rPr lang="ru-RU" sz="3200" i="1" dirty="0" smtClean="0">
                <a:solidFill>
                  <a:schemeClr val="tx1"/>
                </a:solidFill>
              </a:rPr>
              <a:t>г. Москва 119991, Россия </a:t>
            </a:r>
          </a:p>
          <a:p>
            <a:r>
              <a:rPr lang="en-US" sz="3200" i="1" u="sng" dirty="0" smtClean="0">
                <a:solidFill>
                  <a:schemeClr val="tx1"/>
                </a:solidFill>
                <a:hlinkClick r:id="rId3"/>
              </a:rPr>
              <a:t>karimovamadina2223@yandex.ru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58" y="26102691"/>
            <a:ext cx="10081120" cy="27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Работа выполнена при финансовой поддержке Министерства образования и науки Российской Федерации, уникальный идентификатор проекта RFMEFI60417X0198 «Разработка автоматического анализатора и серии тест-систем для выявления нежелательных примесей, включая антибиотики 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микотоксины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в пищевых и сельскохозяйственных продуктах методом хемилюминесценции».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0702702" y="26102691"/>
            <a:ext cx="10081120" cy="274620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Выводы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Таким образом, в настоящей работе разработан быстрый и высокочувствительный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микрометод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 и оптимизированы условия обнаружения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тиол-содержащих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 молекул на примере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каптоприла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 с помощью 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FITC-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модифицированных 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золотых наночастиц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ts val="3500"/>
              </a:lnSpc>
            </a:pPr>
            <a:endParaRPr lang="ru-RU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550" y="5004347"/>
            <a:ext cx="10080000" cy="574003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Введение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аночастицы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 золота (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AuNP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) обладают превосходной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фотостабильностью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биосовместимостью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, легкостью обработки поверхности,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цветостойкостью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, высоким отношением поверхности к объему и высокими скоростям излучения. Поэтому в последнее время большое внимание уделяется флуоресцентному анализу этих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наносенсоров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 в фундаментальных и прикладных исследований для решения разнообразных биомедицинских, диагностических и терапевтических задач.  Продемонстрирована возможность применения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AuNPs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 в для чувствительной </a:t>
            </a:r>
            <a:r>
              <a:rPr lang="ru-RU" sz="2500" b="1" dirty="0" err="1" smtClean="0">
                <a:latin typeface="Arial" pitchFamily="34" charset="0"/>
                <a:cs typeface="Arial" pitchFamily="34" charset="0"/>
              </a:rPr>
              <a:t>детекции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 различных препаратов: нуклеиновых кислот, белков, активности ферментов, лекарств, ионов металлов и других малых молекул.  </a:t>
            </a: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46718" y="5004347"/>
            <a:ext cx="10080000" cy="21236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Цель работы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азработка высокоэффективного и чувствительного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микрометода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количественного определения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тиол-содержащих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молекул на примере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каптоприла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используя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изотиоцианат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флуоресцеина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(FITC)-модифицированные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AuNPs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FITC-AuNPs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)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3550" y="11053019"/>
            <a:ext cx="10080000" cy="1468094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Результаты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Были охарактеризованы п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олученные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AuNP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восстановлением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HAuCl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цитратом натрия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методом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Туркевича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Картинки по запросу мгу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3630" y="1043907"/>
            <a:ext cx="5014070" cy="3344489"/>
          </a:xfrm>
          <a:prstGeom prst="rect">
            <a:avLst/>
          </a:prstGeom>
          <a:noFill/>
        </p:spPr>
      </p:pic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05558" y="12493179"/>
          <a:ext cx="5159389" cy="3888432"/>
        </p:xfrm>
        <a:graphic>
          <a:graphicData uri="http://schemas.openxmlformats.org/presentationml/2006/ole">
            <p:oleObj spid="_x0000_s11267" name="SPW 11.0 Graph" r:id="rId5" imgW="5420160" imgH="4553280" progId="SigmaPlotGraphicObject.10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846718" y="7452619"/>
            <a:ext cx="10081120" cy="32316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Методы эксперимента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UV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-спектры были выполнены на спектрофотометре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Lightwave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II "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Biochrom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Ltd" (United Kingdom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Спектры флуоресценции выполнены на спектрофотометре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Cary Eclipse (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American Laboratory Trading, Inc., USA).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Условия измерения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b="1" baseline="-25000" dirty="0" err="1">
                <a:latin typeface="Arial" pitchFamily="34" charset="0"/>
                <a:cs typeface="Arial" pitchFamily="34" charset="0"/>
              </a:rPr>
              <a:t>exc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470 nm,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ширина щели возбуждения и эмиссии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nm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скорость сканирования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1200 nm/min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; 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ли на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микропланшетном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флуориметре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Infinite®200,Tecan (Австрия).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2182" y="12781211"/>
            <a:ext cx="360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Рис. 1.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UV-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спектр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AuNP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полученных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восстановлением цитратом натрия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HAuCl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при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°С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Концентрация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AuNPs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составила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4.5*10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-9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M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4572299"/>
            <a:ext cx="212613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14270" y="22790323"/>
            <a:ext cx="3115476" cy="1855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5950174" y="19621971"/>
            <a:ext cx="396044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2. Спектры флуоресценции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FITC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 модифицированных наночастиц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FITC-AuNP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(λ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exc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470 nm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20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3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74710" y="11053019"/>
            <a:ext cx="9721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Добавление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тиол-содержащих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молекул, например,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каптоприла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который обладает более сильной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аффинностью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к поверхности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AuNPs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чем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FITC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приводит к его вытеснению с поверхности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AuNPs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 флуоресценция восстанавливается.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90334" y="24662531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Каптоприл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846718" y="19982011"/>
            <a:ext cx="9793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Восстановление интенсивности флуоресценции вытесненного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FITC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увеличивается с увеличением содержания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каптоприла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Получена линейная зависимость интенсивности флуоресценции от концентрации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каптоприла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что позволяет проводить его количественный анализ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Рис.3)</a:t>
            </a:r>
            <a:r>
              <a:rPr lang="en-US" sz="2400" b="1">
                <a:latin typeface="Arial" pitchFamily="34" charset="0"/>
                <a:cs typeface="Arial" pitchFamily="34" charset="0"/>
              </a:rPr>
              <a:t>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319326" y="16309603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Рис.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Линейная зависимость интенсивности флуоресценции от концентрации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каптоприла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exc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470 nm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520 nm)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11566798" y="12709203"/>
            <a:ext cx="8568952" cy="2880320"/>
            <a:chOff x="0" y="2170544"/>
            <a:chExt cx="9440676" cy="3368915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9158088">
              <a:off x="6532131" y="4362628"/>
              <a:ext cx="1086699" cy="647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573702">
              <a:off x="7403574" y="4672551"/>
              <a:ext cx="1086699" cy="647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3522525">
              <a:off x="8187753" y="4169855"/>
              <a:ext cx="1086699" cy="647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4053555">
              <a:off x="6264984" y="3087353"/>
              <a:ext cx="1086699" cy="647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8981791">
              <a:off x="7984130" y="2634448"/>
              <a:ext cx="1086699" cy="647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1150319">
              <a:off x="8353977" y="3281084"/>
              <a:ext cx="1086699" cy="647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6651451">
              <a:off x="7156875" y="2390335"/>
              <a:ext cx="1086699" cy="647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6" name="Группа 32"/>
            <p:cNvGrpSpPr/>
            <p:nvPr/>
          </p:nvGrpSpPr>
          <p:grpSpPr>
            <a:xfrm>
              <a:off x="0" y="2492896"/>
              <a:ext cx="8512345" cy="2490192"/>
              <a:chOff x="0" y="2492896"/>
              <a:chExt cx="8512345" cy="2490192"/>
            </a:xfrm>
          </p:grpSpPr>
          <p:sp>
            <p:nvSpPr>
              <p:cNvPr id="38" name="Овал 37"/>
              <p:cNvSpPr/>
              <p:nvPr/>
            </p:nvSpPr>
            <p:spPr>
              <a:xfrm>
                <a:off x="0" y="3122016"/>
                <a:ext cx="1348057" cy="1384064"/>
              </a:xfrm>
              <a:prstGeom prst="ellipse">
                <a:avLst/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1875557" y="3059104"/>
                <a:ext cx="234445" cy="503296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/>
              <p:cNvSpPr/>
              <p:nvPr/>
            </p:nvSpPr>
            <p:spPr>
              <a:xfrm flipH="1">
                <a:off x="3633892" y="2618720"/>
                <a:ext cx="258935" cy="477009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Овал 40"/>
              <p:cNvSpPr/>
              <p:nvPr/>
            </p:nvSpPr>
            <p:spPr>
              <a:xfrm rot="2127574" flipH="1">
                <a:off x="4102781" y="2807456"/>
                <a:ext cx="293056" cy="477009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Овал 9"/>
              <p:cNvSpPr/>
              <p:nvPr/>
            </p:nvSpPr>
            <p:spPr>
              <a:xfrm rot="19673280" flipH="1">
                <a:off x="4030458" y="4371682"/>
                <a:ext cx="261870" cy="49892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Овал 42"/>
              <p:cNvSpPr/>
              <p:nvPr/>
            </p:nvSpPr>
            <p:spPr>
              <a:xfrm flipH="1">
                <a:off x="3575281" y="4506079"/>
                <a:ext cx="258935" cy="477009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Овал 43"/>
              <p:cNvSpPr/>
              <p:nvPr/>
            </p:nvSpPr>
            <p:spPr>
              <a:xfrm rot="20011161" flipH="1">
                <a:off x="4315069" y="3295657"/>
                <a:ext cx="524768" cy="308046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Овал 44"/>
              <p:cNvSpPr/>
              <p:nvPr/>
            </p:nvSpPr>
            <p:spPr>
              <a:xfrm rot="3373988" flipH="1">
                <a:off x="2914511" y="2910497"/>
                <a:ext cx="529583" cy="268566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93056" y="2555808"/>
                <a:ext cx="11105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solidFill>
                      <a:srgbClr val="C00000"/>
                    </a:solidFill>
                  </a:rPr>
                  <a:t>AuNP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Стрелка вправо 46"/>
              <p:cNvSpPr/>
              <p:nvPr/>
            </p:nvSpPr>
            <p:spPr>
              <a:xfrm>
                <a:off x="1523890" y="3625312"/>
                <a:ext cx="1055001" cy="31456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582501" y="2492896"/>
                <a:ext cx="9377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C00000"/>
                    </a:solidFill>
                  </a:rPr>
                  <a:t>FITC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9" name="Овал 48"/>
              <p:cNvSpPr/>
              <p:nvPr/>
            </p:nvSpPr>
            <p:spPr>
              <a:xfrm>
                <a:off x="3047780" y="3122016"/>
                <a:ext cx="1348057" cy="1384064"/>
              </a:xfrm>
              <a:prstGeom prst="ellipse">
                <a:avLst/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Овал 49"/>
              <p:cNvSpPr/>
              <p:nvPr/>
            </p:nvSpPr>
            <p:spPr>
              <a:xfrm rot="1476031" flipH="1">
                <a:off x="3014557" y="4296683"/>
                <a:ext cx="290932" cy="501258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1" name="Овал 50"/>
              <p:cNvSpPr/>
              <p:nvPr/>
            </p:nvSpPr>
            <p:spPr>
              <a:xfrm rot="18654529" flipH="1">
                <a:off x="4386005" y="3993250"/>
                <a:ext cx="312720" cy="4455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Овал 51"/>
              <p:cNvSpPr/>
              <p:nvPr/>
            </p:nvSpPr>
            <p:spPr>
              <a:xfrm rot="3269837" flipH="1">
                <a:off x="2697315" y="3916127"/>
                <a:ext cx="312280" cy="466991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Овал 52"/>
              <p:cNvSpPr/>
              <p:nvPr/>
            </p:nvSpPr>
            <p:spPr>
              <a:xfrm rot="6752496" flipH="1">
                <a:off x="2694174" y="3254635"/>
                <a:ext cx="312280" cy="466991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Стрелка вправо 53"/>
              <p:cNvSpPr/>
              <p:nvPr/>
            </p:nvSpPr>
            <p:spPr>
              <a:xfrm>
                <a:off x="5040560" y="3625312"/>
                <a:ext cx="1055001" cy="31456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7164288" y="3140968"/>
                <a:ext cx="1348057" cy="1384064"/>
              </a:xfrm>
              <a:prstGeom prst="ellipse">
                <a:avLst/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37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60032" y="2492896"/>
              <a:ext cx="1422561" cy="847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6" name="TextBox 55"/>
          <p:cNvSpPr txBox="1"/>
          <p:nvPr/>
        </p:nvSpPr>
        <p:spPr>
          <a:xfrm>
            <a:off x="10846718" y="22214259"/>
            <a:ext cx="98650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Кроме того в работе продемонстрирована возможность определения восстановленного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глутатиона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в присутствии его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окисленной формы с помощью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FITC-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модифицированных золотых наночастиц.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566" y="2300634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 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Была изучена кинетика вытеснения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FITC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каптоприлом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при различных значениях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 показано, что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оптимум наблюдается при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7-8, дальнейшее увеличение или уменьшений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приводит к снижению восстановления флуоресценции.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7566" y="16381611"/>
            <a:ext cx="9865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Исследуемый образец имеет максимум поглощения при 520 нм, что соответствует частицам с размером ~20 нм.</a:t>
            </a:r>
          </a:p>
          <a:p>
            <a:pPr algn="just"/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AuNPs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имеют чрезвычайно высокий коэффициент экстинкции и вызывают тушение флуоресценции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флуоресцеин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изотиоцианата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FITC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). Нами была изучена кинетика тушения флуоресценции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FITC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различными концентрации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AuNPs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 подобраны оптимальные условия получения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FITC-AuNP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206758" y="23942451"/>
            <a:ext cx="3672408" cy="124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391334" y="23366387"/>
            <a:ext cx="2952328" cy="202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10990734" y="25166587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Восстановленный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глутатион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800" dirty="0"/>
          </a:p>
        </p:txBody>
      </p:sp>
      <p:sp>
        <p:nvSpPr>
          <p:cNvPr id="64" name="TextBox 63"/>
          <p:cNvSpPr txBox="1"/>
          <p:nvPr/>
        </p:nvSpPr>
        <p:spPr>
          <a:xfrm>
            <a:off x="16175310" y="25382611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Окисленный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глутатион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800" dirty="0"/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621582" y="19189923"/>
          <a:ext cx="4967288" cy="3651250"/>
        </p:xfrm>
        <a:graphic>
          <a:graphicData uri="http://schemas.openxmlformats.org/presentationml/2006/ole">
            <p:oleObj spid="_x0000_s11274" name="SPW 11.0 Graph" r:id="rId9" imgW="5459400" imgH="4553280" progId="SigmaPlotGraphicObject.10">
              <p:embed/>
            </p:oleObj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10846718" y="15517515"/>
          <a:ext cx="5426075" cy="4300537"/>
        </p:xfrm>
        <a:graphic>
          <a:graphicData uri="http://schemas.openxmlformats.org/presentationml/2006/ole">
            <p:oleObj spid="_x0000_s11275" name="SPW 11.0 Graph" r:id="rId10" imgW="5425920" imgH="4300560" progId="SigmaPlotGraphicObject.10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434</Words>
  <Application>Microsoft Office PowerPoint</Application>
  <PresentationFormat>Произвольный</PresentationFormat>
  <Paragraphs>92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SigmaPlot 11.0 Graph</vt:lpstr>
      <vt:lpstr>КОЛЛОИДНЫЕ НАНОЧАСТИЦЫ ЗОЛОТА ДЛЯ ДЕТЕКЦИИ АНТИБИОТИКОВ И ЛЕКАРСТВ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КОЛЛОИДНЫЕ НАНОЧАСТИЦЫ ЗОЛОТА ДЛЯ ДЕТЕКЦИИ АНТИБИОТИКОВ И ЛЕКАРСТВ</dc:title>
  <dc:creator>HP</dc:creator>
  <cp:lastModifiedBy>HP</cp:lastModifiedBy>
  <cp:revision>126</cp:revision>
  <dcterms:created xsi:type="dcterms:W3CDTF">2019-10-02T12:30:35Z</dcterms:created>
  <dcterms:modified xsi:type="dcterms:W3CDTF">2019-10-03T21:59:55Z</dcterms:modified>
</cp:coreProperties>
</file>