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854"/>
    <p:restoredTop sz="93225"/>
  </p:normalViewPr>
  <p:slideViewPr>
    <p:cSldViewPr snapToGrid="0" snapToObjects="1">
      <p:cViewPr>
        <p:scale>
          <a:sx n="73" d="100"/>
          <a:sy n="73" d="100"/>
        </p:scale>
        <p:origin x="2632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6ABE65-48DE-F94B-8D55-A1D071B96AFB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054252-DA00-6D42-8E9D-96E78768A7F8}">
      <dgm:prSet phldrT="[Текст]"/>
      <dgm:spPr/>
      <dgm:t>
        <a:bodyPr/>
        <a:lstStyle/>
        <a:p>
          <a:r>
            <a:rPr lang="en-US" dirty="0" err="1" smtClean="0"/>
            <a:t>ClassRoom</a:t>
          </a:r>
          <a:endParaRPr lang="ru-RU" dirty="0"/>
        </a:p>
      </dgm:t>
    </dgm:pt>
    <dgm:pt modelId="{5D23A9BD-AE24-1E49-A504-56939848DEC8}" type="parTrans" cxnId="{A4D28766-3DE1-D14B-9C6B-96F2C0122264}">
      <dgm:prSet/>
      <dgm:spPr/>
      <dgm:t>
        <a:bodyPr/>
        <a:lstStyle/>
        <a:p>
          <a:endParaRPr lang="ru-RU"/>
        </a:p>
      </dgm:t>
    </dgm:pt>
    <dgm:pt modelId="{309F55AB-52C0-EB48-A437-A128AADCA18B}" type="sibTrans" cxnId="{A4D28766-3DE1-D14B-9C6B-96F2C0122264}">
      <dgm:prSet/>
      <dgm:spPr/>
      <dgm:t>
        <a:bodyPr/>
        <a:lstStyle/>
        <a:p>
          <a:endParaRPr lang="ru-RU"/>
        </a:p>
      </dgm:t>
    </dgm:pt>
    <dgm:pt modelId="{F82DEA82-F400-F14D-93C4-FBA022A50C3F}">
      <dgm:prSet phldrT="[Текст]"/>
      <dgm:spPr/>
      <dgm:t>
        <a:bodyPr/>
        <a:lstStyle/>
        <a:p>
          <a:r>
            <a:rPr lang="en-US" dirty="0" smtClean="0"/>
            <a:t>Google </a:t>
          </a:r>
          <a:r>
            <a:rPr lang="ru-RU" dirty="0" smtClean="0"/>
            <a:t>Диск</a:t>
          </a:r>
          <a:endParaRPr lang="ru-RU" dirty="0"/>
        </a:p>
      </dgm:t>
    </dgm:pt>
    <dgm:pt modelId="{A201A586-6264-2B4C-86CE-8BFE86469F9B}" type="parTrans" cxnId="{E041862E-7E8C-9A45-8868-2CD960F7C9A7}">
      <dgm:prSet/>
      <dgm:spPr/>
      <dgm:t>
        <a:bodyPr/>
        <a:lstStyle/>
        <a:p>
          <a:endParaRPr lang="ru-RU"/>
        </a:p>
      </dgm:t>
    </dgm:pt>
    <dgm:pt modelId="{FF7D9ECD-135F-CD4A-9184-02A5276AF5A1}" type="sibTrans" cxnId="{E041862E-7E8C-9A45-8868-2CD960F7C9A7}">
      <dgm:prSet/>
      <dgm:spPr/>
      <dgm:t>
        <a:bodyPr/>
        <a:lstStyle/>
        <a:p>
          <a:endParaRPr lang="ru-RU"/>
        </a:p>
      </dgm:t>
    </dgm:pt>
    <dgm:pt modelId="{00D8C409-445A-6943-8B8B-D723D2FCFFE5}">
      <dgm:prSet phldrT="[Текст]"/>
      <dgm:spPr/>
      <dgm:t>
        <a:bodyPr/>
        <a:lstStyle/>
        <a:p>
          <a:r>
            <a:rPr lang="en-US" dirty="0" smtClean="0"/>
            <a:t>Google </a:t>
          </a:r>
          <a:r>
            <a:rPr lang="ru-RU" dirty="0" smtClean="0"/>
            <a:t>Документы</a:t>
          </a:r>
          <a:endParaRPr lang="ru-RU" dirty="0"/>
        </a:p>
      </dgm:t>
    </dgm:pt>
    <dgm:pt modelId="{D1E24D4E-46EC-A140-ACE0-173A661CB96E}" type="parTrans" cxnId="{F3B25574-F429-C548-A922-3946F7A7D00B}">
      <dgm:prSet/>
      <dgm:spPr/>
      <dgm:t>
        <a:bodyPr/>
        <a:lstStyle/>
        <a:p>
          <a:endParaRPr lang="ru-RU"/>
        </a:p>
      </dgm:t>
    </dgm:pt>
    <dgm:pt modelId="{785AB1DF-BB01-C048-9168-D33BE746E0EC}" type="sibTrans" cxnId="{F3B25574-F429-C548-A922-3946F7A7D00B}">
      <dgm:prSet/>
      <dgm:spPr/>
      <dgm:t>
        <a:bodyPr/>
        <a:lstStyle/>
        <a:p>
          <a:endParaRPr lang="ru-RU"/>
        </a:p>
      </dgm:t>
    </dgm:pt>
    <dgm:pt modelId="{5C5DDAB5-724C-F346-A932-E524D41955A0}">
      <dgm:prSet phldrT="[Текст]"/>
      <dgm:spPr/>
      <dgm:t>
        <a:bodyPr/>
        <a:lstStyle/>
        <a:p>
          <a:r>
            <a:rPr lang="en-US" dirty="0" smtClean="0"/>
            <a:t>Google </a:t>
          </a:r>
          <a:r>
            <a:rPr lang="ru-RU" dirty="0" smtClean="0"/>
            <a:t>Календарь</a:t>
          </a:r>
          <a:endParaRPr lang="ru-RU" dirty="0"/>
        </a:p>
      </dgm:t>
    </dgm:pt>
    <dgm:pt modelId="{01798374-D84A-7E42-9F8D-F09BF4D3396D}" type="parTrans" cxnId="{E37D98FC-697D-BC44-8A1B-5200099F5A3A}">
      <dgm:prSet/>
      <dgm:spPr/>
      <dgm:t>
        <a:bodyPr/>
        <a:lstStyle/>
        <a:p>
          <a:endParaRPr lang="ru-RU"/>
        </a:p>
      </dgm:t>
    </dgm:pt>
    <dgm:pt modelId="{B779282F-AE33-3D4A-B4B2-91EF9364DA76}" type="sibTrans" cxnId="{E37D98FC-697D-BC44-8A1B-5200099F5A3A}">
      <dgm:prSet/>
      <dgm:spPr/>
      <dgm:t>
        <a:bodyPr/>
        <a:lstStyle/>
        <a:p>
          <a:endParaRPr lang="ru-RU"/>
        </a:p>
      </dgm:t>
    </dgm:pt>
    <dgm:pt modelId="{F0E4EF18-D716-3F46-BF95-7F249BB1437D}">
      <dgm:prSet phldrT="[Текст]"/>
      <dgm:spPr/>
      <dgm:t>
        <a:bodyPr/>
        <a:lstStyle/>
        <a:p>
          <a:r>
            <a:rPr lang="en-US" dirty="0" smtClean="0"/>
            <a:t>Gmail </a:t>
          </a:r>
          <a:r>
            <a:rPr lang="ru-RU" dirty="0" smtClean="0"/>
            <a:t>Почта</a:t>
          </a:r>
          <a:endParaRPr lang="ru-RU" dirty="0"/>
        </a:p>
      </dgm:t>
    </dgm:pt>
    <dgm:pt modelId="{E5793FF0-8AF8-9645-ADDD-AE243FE3AE8A}" type="parTrans" cxnId="{C9D1704D-2974-7744-AC28-1557B28407D9}">
      <dgm:prSet/>
      <dgm:spPr/>
      <dgm:t>
        <a:bodyPr/>
        <a:lstStyle/>
        <a:p>
          <a:endParaRPr lang="ru-RU"/>
        </a:p>
      </dgm:t>
    </dgm:pt>
    <dgm:pt modelId="{AC5D064F-B524-784F-B4C9-B38076913C77}" type="sibTrans" cxnId="{C9D1704D-2974-7744-AC28-1557B28407D9}">
      <dgm:prSet/>
      <dgm:spPr/>
      <dgm:t>
        <a:bodyPr/>
        <a:lstStyle/>
        <a:p>
          <a:endParaRPr lang="ru-RU"/>
        </a:p>
      </dgm:t>
    </dgm:pt>
    <dgm:pt modelId="{8CE79355-0674-FD46-9C2F-5F61C2005670}" type="pres">
      <dgm:prSet presAssocID="{0B6ABE65-48DE-F94B-8D55-A1D071B96AF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C55681-430D-1248-9550-41259DF72865}" type="pres">
      <dgm:prSet presAssocID="{1E054252-DA00-6D42-8E9D-96E78768A7F8}" presName="centerShape" presStyleLbl="node0" presStyleIdx="0" presStyleCnt="1"/>
      <dgm:spPr/>
      <dgm:t>
        <a:bodyPr/>
        <a:lstStyle/>
        <a:p>
          <a:endParaRPr lang="ru-RU"/>
        </a:p>
      </dgm:t>
    </dgm:pt>
    <dgm:pt modelId="{A3323DE9-65FC-2F44-825E-290D79E2BB1E}" type="pres">
      <dgm:prSet presAssocID="{A201A586-6264-2B4C-86CE-8BFE86469F9B}" presName="Name9" presStyleLbl="parChTrans1D2" presStyleIdx="0" presStyleCnt="4"/>
      <dgm:spPr/>
      <dgm:t>
        <a:bodyPr/>
        <a:lstStyle/>
        <a:p>
          <a:endParaRPr lang="ru-RU"/>
        </a:p>
      </dgm:t>
    </dgm:pt>
    <dgm:pt modelId="{EC822384-1BF4-D349-B578-A08C07A06535}" type="pres">
      <dgm:prSet presAssocID="{A201A586-6264-2B4C-86CE-8BFE86469F9B}" presName="connTx" presStyleLbl="parChTrans1D2" presStyleIdx="0" presStyleCnt="4"/>
      <dgm:spPr/>
      <dgm:t>
        <a:bodyPr/>
        <a:lstStyle/>
        <a:p>
          <a:endParaRPr lang="ru-RU"/>
        </a:p>
      </dgm:t>
    </dgm:pt>
    <dgm:pt modelId="{2DC0E6F7-74A1-8642-9A73-94DBCD834438}" type="pres">
      <dgm:prSet presAssocID="{F82DEA82-F400-F14D-93C4-FBA022A50C3F}" presName="node" presStyleLbl="node1" presStyleIdx="0" presStyleCnt="4" custRadScaleRad="107773" custRadScaleInc="-2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351606-6860-704C-9B45-65F0CB201344}" type="pres">
      <dgm:prSet presAssocID="{D1E24D4E-46EC-A140-ACE0-173A661CB96E}" presName="Name9" presStyleLbl="parChTrans1D2" presStyleIdx="1" presStyleCnt="4"/>
      <dgm:spPr/>
      <dgm:t>
        <a:bodyPr/>
        <a:lstStyle/>
        <a:p>
          <a:endParaRPr lang="ru-RU"/>
        </a:p>
      </dgm:t>
    </dgm:pt>
    <dgm:pt modelId="{72F13D2E-FE25-3448-B36E-5455122BB389}" type="pres">
      <dgm:prSet presAssocID="{D1E24D4E-46EC-A140-ACE0-173A661CB96E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9EF7489-682A-C541-B56E-C0AA7F0A3B52}" type="pres">
      <dgm:prSet presAssocID="{00D8C409-445A-6943-8B8B-D723D2FCFFE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98ABB1-3C82-B343-A5EE-54A4E33D2260}" type="pres">
      <dgm:prSet presAssocID="{E5793FF0-8AF8-9645-ADDD-AE243FE3AE8A}" presName="Name9" presStyleLbl="parChTrans1D2" presStyleIdx="2" presStyleCnt="4"/>
      <dgm:spPr/>
      <dgm:t>
        <a:bodyPr/>
        <a:lstStyle/>
        <a:p>
          <a:endParaRPr lang="ru-RU"/>
        </a:p>
      </dgm:t>
    </dgm:pt>
    <dgm:pt modelId="{4582BBD5-6F7B-D843-A2F1-E02E8723CEC0}" type="pres">
      <dgm:prSet presAssocID="{E5793FF0-8AF8-9645-ADDD-AE243FE3AE8A}" presName="connTx" presStyleLbl="parChTrans1D2" presStyleIdx="2" presStyleCnt="4"/>
      <dgm:spPr/>
      <dgm:t>
        <a:bodyPr/>
        <a:lstStyle/>
        <a:p>
          <a:endParaRPr lang="ru-RU"/>
        </a:p>
      </dgm:t>
    </dgm:pt>
    <dgm:pt modelId="{1A2B0EAC-BFF5-8F47-AAFE-C3E99BE44638}" type="pres">
      <dgm:prSet presAssocID="{F0E4EF18-D716-3F46-BF95-7F249BB1437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64853E-2D12-CD41-A03E-53C5EFBC7C3C}" type="pres">
      <dgm:prSet presAssocID="{01798374-D84A-7E42-9F8D-F09BF4D3396D}" presName="Name9" presStyleLbl="parChTrans1D2" presStyleIdx="3" presStyleCnt="4"/>
      <dgm:spPr/>
      <dgm:t>
        <a:bodyPr/>
        <a:lstStyle/>
        <a:p>
          <a:endParaRPr lang="ru-RU"/>
        </a:p>
      </dgm:t>
    </dgm:pt>
    <dgm:pt modelId="{822623D0-F7F1-AE43-804A-6113312F2D90}" type="pres">
      <dgm:prSet presAssocID="{01798374-D84A-7E42-9F8D-F09BF4D3396D}" presName="connTx" presStyleLbl="parChTrans1D2" presStyleIdx="3" presStyleCnt="4"/>
      <dgm:spPr/>
      <dgm:t>
        <a:bodyPr/>
        <a:lstStyle/>
        <a:p>
          <a:endParaRPr lang="ru-RU"/>
        </a:p>
      </dgm:t>
    </dgm:pt>
    <dgm:pt modelId="{73468F25-5617-C044-BD0C-B21DA8A9F632}" type="pres">
      <dgm:prSet presAssocID="{5C5DDAB5-724C-F346-A932-E524D41955A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CE0BB0-B4EE-5C44-BE12-9BACA7845A2A}" type="presOf" srcId="{01798374-D84A-7E42-9F8D-F09BF4D3396D}" destId="{822623D0-F7F1-AE43-804A-6113312F2D90}" srcOrd="1" destOrd="0" presId="urn:microsoft.com/office/officeart/2005/8/layout/radial1"/>
    <dgm:cxn modelId="{99BD4193-3650-3A47-B160-B3A63768DE62}" type="presOf" srcId="{5C5DDAB5-724C-F346-A932-E524D41955A0}" destId="{73468F25-5617-C044-BD0C-B21DA8A9F632}" srcOrd="0" destOrd="0" presId="urn:microsoft.com/office/officeart/2005/8/layout/radial1"/>
    <dgm:cxn modelId="{C9D1704D-2974-7744-AC28-1557B28407D9}" srcId="{1E054252-DA00-6D42-8E9D-96E78768A7F8}" destId="{F0E4EF18-D716-3F46-BF95-7F249BB1437D}" srcOrd="2" destOrd="0" parTransId="{E5793FF0-8AF8-9645-ADDD-AE243FE3AE8A}" sibTransId="{AC5D064F-B524-784F-B4C9-B38076913C77}"/>
    <dgm:cxn modelId="{A4D28766-3DE1-D14B-9C6B-96F2C0122264}" srcId="{0B6ABE65-48DE-F94B-8D55-A1D071B96AFB}" destId="{1E054252-DA00-6D42-8E9D-96E78768A7F8}" srcOrd="0" destOrd="0" parTransId="{5D23A9BD-AE24-1E49-A504-56939848DEC8}" sibTransId="{309F55AB-52C0-EB48-A437-A128AADCA18B}"/>
    <dgm:cxn modelId="{3341509A-4513-DD49-933B-94E350F33226}" type="presOf" srcId="{A201A586-6264-2B4C-86CE-8BFE86469F9B}" destId="{EC822384-1BF4-D349-B578-A08C07A06535}" srcOrd="1" destOrd="0" presId="urn:microsoft.com/office/officeart/2005/8/layout/radial1"/>
    <dgm:cxn modelId="{F2B45C4A-12B5-8D42-982D-FD84DA6FEAEF}" type="presOf" srcId="{E5793FF0-8AF8-9645-ADDD-AE243FE3AE8A}" destId="{4582BBD5-6F7B-D843-A2F1-E02E8723CEC0}" srcOrd="1" destOrd="0" presId="urn:microsoft.com/office/officeart/2005/8/layout/radial1"/>
    <dgm:cxn modelId="{6ABBA795-3B87-1C4F-8516-B721D32D81B4}" type="presOf" srcId="{E5793FF0-8AF8-9645-ADDD-AE243FE3AE8A}" destId="{4398ABB1-3C82-B343-A5EE-54A4E33D2260}" srcOrd="0" destOrd="0" presId="urn:microsoft.com/office/officeart/2005/8/layout/radial1"/>
    <dgm:cxn modelId="{8B1F0451-63A6-0E4E-AF98-29494BE6566D}" type="presOf" srcId="{A201A586-6264-2B4C-86CE-8BFE86469F9B}" destId="{A3323DE9-65FC-2F44-825E-290D79E2BB1E}" srcOrd="0" destOrd="0" presId="urn:microsoft.com/office/officeart/2005/8/layout/radial1"/>
    <dgm:cxn modelId="{ABD28077-938F-EE43-B66E-8155358E8FA5}" type="presOf" srcId="{F0E4EF18-D716-3F46-BF95-7F249BB1437D}" destId="{1A2B0EAC-BFF5-8F47-AAFE-C3E99BE44638}" srcOrd="0" destOrd="0" presId="urn:microsoft.com/office/officeart/2005/8/layout/radial1"/>
    <dgm:cxn modelId="{F3B25574-F429-C548-A922-3946F7A7D00B}" srcId="{1E054252-DA00-6D42-8E9D-96E78768A7F8}" destId="{00D8C409-445A-6943-8B8B-D723D2FCFFE5}" srcOrd="1" destOrd="0" parTransId="{D1E24D4E-46EC-A140-ACE0-173A661CB96E}" sibTransId="{785AB1DF-BB01-C048-9168-D33BE746E0EC}"/>
    <dgm:cxn modelId="{E041862E-7E8C-9A45-8868-2CD960F7C9A7}" srcId="{1E054252-DA00-6D42-8E9D-96E78768A7F8}" destId="{F82DEA82-F400-F14D-93C4-FBA022A50C3F}" srcOrd="0" destOrd="0" parTransId="{A201A586-6264-2B4C-86CE-8BFE86469F9B}" sibTransId="{FF7D9ECD-135F-CD4A-9184-02A5276AF5A1}"/>
    <dgm:cxn modelId="{2D9239A2-08FD-9243-8562-E2D64BC55510}" type="presOf" srcId="{D1E24D4E-46EC-A140-ACE0-173A661CB96E}" destId="{72F13D2E-FE25-3448-B36E-5455122BB389}" srcOrd="1" destOrd="0" presId="urn:microsoft.com/office/officeart/2005/8/layout/radial1"/>
    <dgm:cxn modelId="{E37D98FC-697D-BC44-8A1B-5200099F5A3A}" srcId="{1E054252-DA00-6D42-8E9D-96E78768A7F8}" destId="{5C5DDAB5-724C-F346-A932-E524D41955A0}" srcOrd="3" destOrd="0" parTransId="{01798374-D84A-7E42-9F8D-F09BF4D3396D}" sibTransId="{B779282F-AE33-3D4A-B4B2-91EF9364DA76}"/>
    <dgm:cxn modelId="{538AB67D-D083-D74C-8BEC-B47E6EEA268F}" type="presOf" srcId="{00D8C409-445A-6943-8B8B-D723D2FCFFE5}" destId="{E9EF7489-682A-C541-B56E-C0AA7F0A3B52}" srcOrd="0" destOrd="0" presId="urn:microsoft.com/office/officeart/2005/8/layout/radial1"/>
    <dgm:cxn modelId="{04D8B513-D2C9-354F-902A-BCB9B2D55C29}" type="presOf" srcId="{1E054252-DA00-6D42-8E9D-96E78768A7F8}" destId="{35C55681-430D-1248-9550-41259DF72865}" srcOrd="0" destOrd="0" presId="urn:microsoft.com/office/officeart/2005/8/layout/radial1"/>
    <dgm:cxn modelId="{A957580E-20B0-3F43-998A-E9A549BDD73E}" type="presOf" srcId="{F82DEA82-F400-F14D-93C4-FBA022A50C3F}" destId="{2DC0E6F7-74A1-8642-9A73-94DBCD834438}" srcOrd="0" destOrd="0" presId="urn:microsoft.com/office/officeart/2005/8/layout/radial1"/>
    <dgm:cxn modelId="{330E54DA-1729-D94D-A90A-1824263BD449}" type="presOf" srcId="{01798374-D84A-7E42-9F8D-F09BF4D3396D}" destId="{C064853E-2D12-CD41-A03E-53C5EFBC7C3C}" srcOrd="0" destOrd="0" presId="urn:microsoft.com/office/officeart/2005/8/layout/radial1"/>
    <dgm:cxn modelId="{1F6D9D4A-8808-C44F-88F8-825B71CB7814}" type="presOf" srcId="{D1E24D4E-46EC-A140-ACE0-173A661CB96E}" destId="{F7351606-6860-704C-9B45-65F0CB201344}" srcOrd="0" destOrd="0" presId="urn:microsoft.com/office/officeart/2005/8/layout/radial1"/>
    <dgm:cxn modelId="{E54C84A3-8C0E-B648-8BF0-12755816CBB6}" type="presOf" srcId="{0B6ABE65-48DE-F94B-8D55-A1D071B96AFB}" destId="{8CE79355-0674-FD46-9C2F-5F61C2005670}" srcOrd="0" destOrd="0" presId="urn:microsoft.com/office/officeart/2005/8/layout/radial1"/>
    <dgm:cxn modelId="{47F845AB-9D1E-284A-941B-4627AEBE1376}" type="presParOf" srcId="{8CE79355-0674-FD46-9C2F-5F61C2005670}" destId="{35C55681-430D-1248-9550-41259DF72865}" srcOrd="0" destOrd="0" presId="urn:microsoft.com/office/officeart/2005/8/layout/radial1"/>
    <dgm:cxn modelId="{33D3260E-D9E4-E647-A60F-9BEEF9364333}" type="presParOf" srcId="{8CE79355-0674-FD46-9C2F-5F61C2005670}" destId="{A3323DE9-65FC-2F44-825E-290D79E2BB1E}" srcOrd="1" destOrd="0" presId="urn:microsoft.com/office/officeart/2005/8/layout/radial1"/>
    <dgm:cxn modelId="{CAEBD88E-DF20-9D49-96D4-32489E00C52D}" type="presParOf" srcId="{A3323DE9-65FC-2F44-825E-290D79E2BB1E}" destId="{EC822384-1BF4-D349-B578-A08C07A06535}" srcOrd="0" destOrd="0" presId="urn:microsoft.com/office/officeart/2005/8/layout/radial1"/>
    <dgm:cxn modelId="{156DA0AC-8465-8944-8299-F1791ED573DF}" type="presParOf" srcId="{8CE79355-0674-FD46-9C2F-5F61C2005670}" destId="{2DC0E6F7-74A1-8642-9A73-94DBCD834438}" srcOrd="2" destOrd="0" presId="urn:microsoft.com/office/officeart/2005/8/layout/radial1"/>
    <dgm:cxn modelId="{47DE2E09-4CA9-AA40-B0DA-51D193CE8198}" type="presParOf" srcId="{8CE79355-0674-FD46-9C2F-5F61C2005670}" destId="{F7351606-6860-704C-9B45-65F0CB201344}" srcOrd="3" destOrd="0" presId="urn:microsoft.com/office/officeart/2005/8/layout/radial1"/>
    <dgm:cxn modelId="{9438E02F-6E59-A949-B6DE-E3118E81D9D3}" type="presParOf" srcId="{F7351606-6860-704C-9B45-65F0CB201344}" destId="{72F13D2E-FE25-3448-B36E-5455122BB389}" srcOrd="0" destOrd="0" presId="urn:microsoft.com/office/officeart/2005/8/layout/radial1"/>
    <dgm:cxn modelId="{EC7D5812-BD33-A14A-969B-E2C8EC1C8067}" type="presParOf" srcId="{8CE79355-0674-FD46-9C2F-5F61C2005670}" destId="{E9EF7489-682A-C541-B56E-C0AA7F0A3B52}" srcOrd="4" destOrd="0" presId="urn:microsoft.com/office/officeart/2005/8/layout/radial1"/>
    <dgm:cxn modelId="{C01EB92F-3431-0441-8770-4CAD59EE69D4}" type="presParOf" srcId="{8CE79355-0674-FD46-9C2F-5F61C2005670}" destId="{4398ABB1-3C82-B343-A5EE-54A4E33D2260}" srcOrd="5" destOrd="0" presId="urn:microsoft.com/office/officeart/2005/8/layout/radial1"/>
    <dgm:cxn modelId="{D8F5C066-2155-5747-B18C-46D83CC8072F}" type="presParOf" srcId="{4398ABB1-3C82-B343-A5EE-54A4E33D2260}" destId="{4582BBD5-6F7B-D843-A2F1-E02E8723CEC0}" srcOrd="0" destOrd="0" presId="urn:microsoft.com/office/officeart/2005/8/layout/radial1"/>
    <dgm:cxn modelId="{40E7CC95-B041-CB41-806F-62D73E06062D}" type="presParOf" srcId="{8CE79355-0674-FD46-9C2F-5F61C2005670}" destId="{1A2B0EAC-BFF5-8F47-AAFE-C3E99BE44638}" srcOrd="6" destOrd="0" presId="urn:microsoft.com/office/officeart/2005/8/layout/radial1"/>
    <dgm:cxn modelId="{F17F2495-BE1E-5B46-A6ED-523765BC8B70}" type="presParOf" srcId="{8CE79355-0674-FD46-9C2F-5F61C2005670}" destId="{C064853E-2D12-CD41-A03E-53C5EFBC7C3C}" srcOrd="7" destOrd="0" presId="urn:microsoft.com/office/officeart/2005/8/layout/radial1"/>
    <dgm:cxn modelId="{3FA8019A-40A5-774C-81BE-A7DA55CE9B3C}" type="presParOf" srcId="{C064853E-2D12-CD41-A03E-53C5EFBC7C3C}" destId="{822623D0-F7F1-AE43-804A-6113312F2D90}" srcOrd="0" destOrd="0" presId="urn:microsoft.com/office/officeart/2005/8/layout/radial1"/>
    <dgm:cxn modelId="{6FAFB5D8-66FF-A542-8EF1-C2C7347D5B23}" type="presParOf" srcId="{8CE79355-0674-FD46-9C2F-5F61C2005670}" destId="{73468F25-5617-C044-BD0C-B21DA8A9F63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55681-430D-1248-9550-41259DF72865}">
      <dsp:nvSpPr>
        <dsp:cNvPr id="0" name=""/>
        <dsp:cNvSpPr/>
      </dsp:nvSpPr>
      <dsp:spPr>
        <a:xfrm>
          <a:off x="4837508" y="2477891"/>
          <a:ext cx="1902216" cy="19022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ClassRoom</a:t>
          </a:r>
          <a:endParaRPr lang="ru-RU" sz="2200" kern="1200" dirty="0"/>
        </a:p>
      </dsp:txBody>
      <dsp:txXfrm>
        <a:off x="5116081" y="2756464"/>
        <a:ext cx="1345070" cy="1345070"/>
      </dsp:txXfrm>
    </dsp:sp>
    <dsp:sp modelId="{A3323DE9-65FC-2F44-825E-290D79E2BB1E}">
      <dsp:nvSpPr>
        <dsp:cNvPr id="0" name=""/>
        <dsp:cNvSpPr/>
      </dsp:nvSpPr>
      <dsp:spPr>
        <a:xfrm rot="16124024">
          <a:off x="5473090" y="2175266"/>
          <a:ext cx="576280" cy="29575"/>
        </a:xfrm>
        <a:custGeom>
          <a:avLst/>
          <a:gdLst/>
          <a:ahLst/>
          <a:cxnLst/>
          <a:rect l="0" t="0" r="0" b="0"/>
          <a:pathLst>
            <a:path>
              <a:moveTo>
                <a:pt x="0" y="14787"/>
              </a:moveTo>
              <a:lnTo>
                <a:pt x="576280" y="14787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746823" y="2175646"/>
        <a:ext cx="28814" cy="28814"/>
      </dsp:txXfrm>
    </dsp:sp>
    <dsp:sp modelId="{2DC0E6F7-74A1-8642-9A73-94DBCD834438}">
      <dsp:nvSpPr>
        <dsp:cNvPr id="0" name=""/>
        <dsp:cNvSpPr/>
      </dsp:nvSpPr>
      <dsp:spPr>
        <a:xfrm>
          <a:off x="4782736" y="0"/>
          <a:ext cx="1902216" cy="19022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Google </a:t>
          </a:r>
          <a:r>
            <a:rPr lang="ru-RU" sz="2000" kern="1200" dirty="0" smtClean="0"/>
            <a:t>Диск</a:t>
          </a:r>
          <a:endParaRPr lang="ru-RU" sz="2000" kern="1200" dirty="0"/>
        </a:p>
      </dsp:txBody>
      <dsp:txXfrm>
        <a:off x="5061309" y="278573"/>
        <a:ext cx="1345070" cy="1345070"/>
      </dsp:txXfrm>
    </dsp:sp>
    <dsp:sp modelId="{F7351606-6860-704C-9B45-65F0CB201344}">
      <dsp:nvSpPr>
        <dsp:cNvPr id="0" name=""/>
        <dsp:cNvSpPr/>
      </dsp:nvSpPr>
      <dsp:spPr>
        <a:xfrm>
          <a:off x="6739724" y="3414211"/>
          <a:ext cx="571491" cy="29575"/>
        </a:xfrm>
        <a:custGeom>
          <a:avLst/>
          <a:gdLst/>
          <a:ahLst/>
          <a:cxnLst/>
          <a:rect l="0" t="0" r="0" b="0"/>
          <a:pathLst>
            <a:path>
              <a:moveTo>
                <a:pt x="0" y="14787"/>
              </a:moveTo>
              <a:lnTo>
                <a:pt x="571491" y="14787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11182" y="3414712"/>
        <a:ext cx="28574" cy="28574"/>
      </dsp:txXfrm>
    </dsp:sp>
    <dsp:sp modelId="{E9EF7489-682A-C541-B56E-C0AA7F0A3B52}">
      <dsp:nvSpPr>
        <dsp:cNvPr id="0" name=""/>
        <dsp:cNvSpPr/>
      </dsp:nvSpPr>
      <dsp:spPr>
        <a:xfrm>
          <a:off x="7311215" y="2477891"/>
          <a:ext cx="1902216" cy="19022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Google </a:t>
          </a:r>
          <a:r>
            <a:rPr lang="ru-RU" sz="2000" kern="1200" dirty="0" smtClean="0"/>
            <a:t>Документы</a:t>
          </a:r>
          <a:endParaRPr lang="ru-RU" sz="2000" kern="1200" dirty="0"/>
        </a:p>
      </dsp:txBody>
      <dsp:txXfrm>
        <a:off x="7589788" y="2756464"/>
        <a:ext cx="1345070" cy="1345070"/>
      </dsp:txXfrm>
    </dsp:sp>
    <dsp:sp modelId="{4398ABB1-3C82-B343-A5EE-54A4E33D2260}">
      <dsp:nvSpPr>
        <dsp:cNvPr id="0" name=""/>
        <dsp:cNvSpPr/>
      </dsp:nvSpPr>
      <dsp:spPr>
        <a:xfrm rot="5400000">
          <a:off x="5502870" y="4651065"/>
          <a:ext cx="571491" cy="29575"/>
        </a:xfrm>
        <a:custGeom>
          <a:avLst/>
          <a:gdLst/>
          <a:ahLst/>
          <a:cxnLst/>
          <a:rect l="0" t="0" r="0" b="0"/>
          <a:pathLst>
            <a:path>
              <a:moveTo>
                <a:pt x="0" y="14787"/>
              </a:moveTo>
              <a:lnTo>
                <a:pt x="571491" y="14787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774329" y="4651565"/>
        <a:ext cx="28574" cy="28574"/>
      </dsp:txXfrm>
    </dsp:sp>
    <dsp:sp modelId="{1A2B0EAC-BFF5-8F47-AAFE-C3E99BE44638}">
      <dsp:nvSpPr>
        <dsp:cNvPr id="0" name=""/>
        <dsp:cNvSpPr/>
      </dsp:nvSpPr>
      <dsp:spPr>
        <a:xfrm>
          <a:off x="4837508" y="4951598"/>
          <a:ext cx="1902216" cy="19022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Gmail </a:t>
          </a:r>
          <a:r>
            <a:rPr lang="ru-RU" sz="2000" kern="1200" dirty="0" smtClean="0"/>
            <a:t>Почта</a:t>
          </a:r>
          <a:endParaRPr lang="ru-RU" sz="2000" kern="1200" dirty="0"/>
        </a:p>
      </dsp:txBody>
      <dsp:txXfrm>
        <a:off x="5116081" y="5230171"/>
        <a:ext cx="1345070" cy="1345070"/>
      </dsp:txXfrm>
    </dsp:sp>
    <dsp:sp modelId="{C064853E-2D12-CD41-A03E-53C5EFBC7C3C}">
      <dsp:nvSpPr>
        <dsp:cNvPr id="0" name=""/>
        <dsp:cNvSpPr/>
      </dsp:nvSpPr>
      <dsp:spPr>
        <a:xfrm rot="10800000">
          <a:off x="4266017" y="3414211"/>
          <a:ext cx="571491" cy="29575"/>
        </a:xfrm>
        <a:custGeom>
          <a:avLst/>
          <a:gdLst/>
          <a:ahLst/>
          <a:cxnLst/>
          <a:rect l="0" t="0" r="0" b="0"/>
          <a:pathLst>
            <a:path>
              <a:moveTo>
                <a:pt x="0" y="14787"/>
              </a:moveTo>
              <a:lnTo>
                <a:pt x="571491" y="14787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537475" y="3414712"/>
        <a:ext cx="28574" cy="28574"/>
      </dsp:txXfrm>
    </dsp:sp>
    <dsp:sp modelId="{73468F25-5617-C044-BD0C-B21DA8A9F632}">
      <dsp:nvSpPr>
        <dsp:cNvPr id="0" name=""/>
        <dsp:cNvSpPr/>
      </dsp:nvSpPr>
      <dsp:spPr>
        <a:xfrm>
          <a:off x="2363801" y="2477891"/>
          <a:ext cx="1902216" cy="19022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Google </a:t>
          </a:r>
          <a:r>
            <a:rPr lang="ru-RU" sz="2000" kern="1200" dirty="0" smtClean="0"/>
            <a:t>Календарь</a:t>
          </a:r>
          <a:endParaRPr lang="ru-RU" sz="2000" kern="1200" dirty="0"/>
        </a:p>
      </dsp:txBody>
      <dsp:txXfrm>
        <a:off x="2642374" y="2756464"/>
        <a:ext cx="1345070" cy="1345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52E2B-2F93-5D47-89AC-5F3B68AEE095}" type="datetimeFigureOut">
              <a:rPr lang="ru-RU" smtClean="0"/>
              <a:t>26.10.20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CDFCCD-908A-BE49-B099-D84EB0F9E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94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2445" y="2307117"/>
            <a:ext cx="7456180" cy="164630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2800" b="1" dirty="0"/>
              <a:t>Интерактивные технологии в обучении иностранному языку: </a:t>
            </a:r>
            <a:r>
              <a:rPr lang="ru-RU" sz="2800" b="1" dirty="0" smtClean="0"/>
              <a:t>использование </a:t>
            </a:r>
            <a:r>
              <a:rPr lang="ru-RU" sz="2800" b="1" dirty="0"/>
              <a:t>платформы </a:t>
            </a:r>
            <a:r>
              <a:rPr lang="ru-RU" sz="2800" b="1" dirty="0" err="1" smtClean="0"/>
              <a:t>GoogleClassroo</a:t>
            </a:r>
            <a:r>
              <a:rPr lang="en-US" sz="2800" b="1" dirty="0" smtClean="0"/>
              <a:t>m </a:t>
            </a:r>
            <a:br>
              <a:rPr lang="en-US" sz="2800" b="1" dirty="0" smtClean="0"/>
            </a:br>
            <a:r>
              <a:rPr lang="ru-RU" sz="2800" b="1" dirty="0" smtClean="0"/>
              <a:t>на </a:t>
            </a:r>
            <a:r>
              <a:rPr lang="ru-RU" sz="2800" b="1" dirty="0"/>
              <a:t>факультете </a:t>
            </a:r>
            <a:r>
              <a:rPr lang="ru-RU" sz="2800" b="1" dirty="0" smtClean="0"/>
              <a:t>государственного управления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2445" y="4322681"/>
            <a:ext cx="7766936" cy="1386141"/>
          </a:xfrm>
        </p:spPr>
        <p:txBody>
          <a:bodyPr>
            <a:normAutofit/>
          </a:bodyPr>
          <a:lstStyle/>
          <a:p>
            <a:r>
              <a:rPr lang="ru-RU" b="1" dirty="0" smtClean="0"/>
              <a:t>Ассистент кафедры иностранных языков </a:t>
            </a:r>
            <a:br>
              <a:rPr lang="ru-RU" b="1" dirty="0" smtClean="0"/>
            </a:br>
            <a:r>
              <a:rPr lang="ru-RU" b="1" dirty="0" smtClean="0"/>
              <a:t>факультета </a:t>
            </a:r>
            <a:r>
              <a:rPr lang="ru-RU" b="1" smtClean="0"/>
              <a:t>государственного управления</a:t>
            </a:r>
          </a:p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/>
              <a:t>Сентемова</a:t>
            </a:r>
            <a:r>
              <a:rPr lang="ru-RU" b="1" dirty="0" smtClean="0"/>
              <a:t> Александра Романовна</a:t>
            </a:r>
            <a:endParaRPr lang="ru-RU" b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59"/>
    </mc:Choice>
    <mc:Fallback>
      <p:transition spd="slow" advTm="86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GoogleClassroom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983" y="1472339"/>
            <a:ext cx="9577953" cy="5191932"/>
          </a:xfrm>
        </p:spPr>
        <p:txBody>
          <a:bodyPr>
            <a:normAutofit/>
          </a:bodyPr>
          <a:lstStyle/>
          <a:p>
            <a:r>
              <a:rPr lang="ru-RU" sz="2400" dirty="0"/>
              <a:t>это бесплатный онлайн-сервис, разработанный компанией </a:t>
            </a:r>
            <a:r>
              <a:rPr lang="ru-RU" sz="2400" dirty="0" err="1"/>
              <a:t>Google</a:t>
            </a:r>
            <a:r>
              <a:rPr lang="ru-RU" sz="2400" dirty="0"/>
              <a:t> для общеобразовательных </a:t>
            </a:r>
            <a:r>
              <a:rPr lang="ru-RU" sz="2400" dirty="0" smtClean="0"/>
              <a:t>заведений;</a:t>
            </a:r>
            <a:endParaRPr lang="en-US" sz="2400" dirty="0" smtClean="0"/>
          </a:p>
          <a:p>
            <a:r>
              <a:rPr lang="ru-RU" sz="2400" dirty="0" smtClean="0"/>
              <a:t>Любой </a:t>
            </a:r>
            <a:r>
              <a:rPr lang="ru-RU" sz="2400" dirty="0"/>
              <a:t>пользователь, имеющий аккаунт </a:t>
            </a:r>
            <a:r>
              <a:rPr lang="ru-RU" sz="2400" dirty="0" err="1"/>
              <a:t>Google</a:t>
            </a:r>
            <a:r>
              <a:rPr lang="ru-RU" sz="2400" dirty="0"/>
              <a:t>, может создать свой собственный учебный «Курс» в </a:t>
            </a:r>
            <a:r>
              <a:rPr lang="ru-RU" sz="2400" dirty="0" err="1"/>
              <a:t>Google</a:t>
            </a:r>
            <a:r>
              <a:rPr lang="ru-RU" sz="2400" dirty="0"/>
              <a:t> </a:t>
            </a:r>
            <a:r>
              <a:rPr lang="ru-RU" sz="2400" dirty="0" err="1" smtClean="0"/>
              <a:t>Classroom</a:t>
            </a:r>
            <a:r>
              <a:rPr lang="ru-RU" sz="2400" dirty="0"/>
              <a:t>;</a:t>
            </a:r>
            <a:endParaRPr lang="en-US" sz="2400" dirty="0" smtClean="0"/>
          </a:p>
          <a:p>
            <a:r>
              <a:rPr lang="ru-RU" sz="2400" dirty="0" smtClean="0"/>
              <a:t>В </a:t>
            </a:r>
            <a:r>
              <a:rPr lang="en-US" sz="2400" dirty="0" err="1" smtClean="0"/>
              <a:t>ClassRoom</a:t>
            </a:r>
            <a:r>
              <a:rPr lang="en-US" sz="2400" dirty="0" smtClean="0"/>
              <a:t> </a:t>
            </a:r>
            <a:r>
              <a:rPr lang="ru-RU" sz="2400" dirty="0" smtClean="0"/>
              <a:t>преподаватель может размещать </a:t>
            </a:r>
            <a:r>
              <a:rPr lang="ru-RU" sz="2400" dirty="0"/>
              <a:t>посты - объявления, </a:t>
            </a:r>
            <a:r>
              <a:rPr lang="ru-RU" sz="2400" dirty="0" smtClean="0"/>
              <a:t>публиковать </a:t>
            </a:r>
            <a:r>
              <a:rPr lang="ru-RU" sz="2400" dirty="0"/>
              <a:t>задания, </a:t>
            </a:r>
            <a:r>
              <a:rPr lang="ru-RU" sz="2400" dirty="0" smtClean="0"/>
              <a:t>проводить </a:t>
            </a:r>
            <a:r>
              <a:rPr lang="ru-RU" sz="2400" dirty="0"/>
              <a:t>опросы, </a:t>
            </a:r>
            <a:r>
              <a:rPr lang="ru-RU" sz="2400" dirty="0" smtClean="0"/>
              <a:t>выкладывать </a:t>
            </a:r>
            <a:r>
              <a:rPr lang="ru-RU" sz="2400" dirty="0"/>
              <a:t>файлы, </a:t>
            </a:r>
            <a:r>
              <a:rPr lang="ru-RU" sz="2400" dirty="0" smtClean="0"/>
              <a:t>размещать аутентичные тексты, аудио- и видеоматериалы, ссылки на </a:t>
            </a:r>
            <a:r>
              <a:rPr lang="ru-RU" sz="2400" dirty="0" err="1" smtClean="0"/>
              <a:t>интернет-ресурс</a:t>
            </a:r>
            <a:r>
              <a:rPr lang="ru-RU" sz="2400" dirty="0"/>
              <a:t>;</a:t>
            </a:r>
            <a:endParaRPr lang="ru-RU" sz="2400" dirty="0" smtClean="0"/>
          </a:p>
          <a:p>
            <a:r>
              <a:rPr lang="ru-RU" sz="2400" dirty="0" smtClean="0"/>
              <a:t>Преподаватель может следить </a:t>
            </a:r>
            <a:r>
              <a:rPr lang="ru-RU" sz="2400" dirty="0"/>
              <a:t>за успеваемостью каждого учащегося, </a:t>
            </a:r>
            <a:r>
              <a:rPr lang="ru-RU" sz="2400" dirty="0" smtClean="0"/>
              <a:t>выставлять оценки, возвращать </a:t>
            </a:r>
            <a:r>
              <a:rPr lang="ru-RU" sz="2400" dirty="0"/>
              <a:t>работу с прикрепленными к ней комментариями или дополнительными заданиями.</a:t>
            </a:r>
          </a:p>
          <a:p>
            <a:endParaRPr lang="ru-RU" sz="24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4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44"/>
    </mc:Choice>
    <mc:Fallback>
      <p:transition spd="slow" advTm="70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167932"/>
              </p:ext>
            </p:extLst>
          </p:nvPr>
        </p:nvGraphicFramePr>
        <p:xfrm>
          <a:off x="0" y="0"/>
          <a:ext cx="11577233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8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63"/>
    </mc:Choice>
    <mc:Fallback>
      <p:transition spd="slow" advTm="48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114" y="0"/>
            <a:ext cx="8649729" cy="1320800"/>
          </a:xfrm>
        </p:spPr>
        <p:txBody>
          <a:bodyPr/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озможности </a:t>
            </a:r>
            <a:r>
              <a:rPr lang="ru-RU" dirty="0"/>
              <a:t>сервиса </a:t>
            </a:r>
            <a:r>
              <a:rPr lang="ru-RU" dirty="0" err="1" smtClean="0"/>
              <a:t>Google</a:t>
            </a:r>
            <a:r>
              <a:rPr lang="en-US" dirty="0" smtClean="0"/>
              <a:t>Classroom</a:t>
            </a:r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smtClean="0"/>
              <a:t>преподавателя ИЯ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7440603"/>
              </p:ext>
            </p:extLst>
          </p:nvPr>
        </p:nvGraphicFramePr>
        <p:xfrm>
          <a:off x="0" y="1286822"/>
          <a:ext cx="12192000" cy="55711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096000"/>
                <a:gridCol w="6096000"/>
              </a:tblGrid>
              <a:tr h="672384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создание нескольких учебных «Курсов» по разным предметам и уровням сложности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выбор учащихся внутри «Курса», для которых размещается задание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endParaRPr lang="ru-RU" dirty="0"/>
                    </a:p>
                  </a:txBody>
                  <a:tcPr/>
                </a:tc>
              </a:tr>
              <a:tr h="960548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возможность видеть данные студента (ФИО, номер группы, фото, электронный адрес)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</a:rPr>
                        <a:t>организация обсуждений со студентами хода и результатов учебной деятельности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672384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осуществление оперативной</a:t>
                      </a:r>
                      <a:r>
                        <a:rPr lang="ru-RU" sz="1800" kern="1200" baseline="0" dirty="0" smtClean="0">
                          <a:effectLst/>
                        </a:rPr>
                        <a:t> </a:t>
                      </a:r>
                      <a:r>
                        <a:rPr lang="ru-RU" sz="1800" kern="1200" dirty="0" smtClean="0">
                          <a:effectLst/>
                        </a:rPr>
                        <a:t>обратной связи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</a:rPr>
                        <a:t>оповещение о факте выполнения студентами заданий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r>
                        <a:rPr lang="ru-RU" dirty="0" smtClean="0">
                          <a:effectLst/>
                        </a:rPr>
                        <a:t>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960548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добавление в группу новых учеников на любом этапе обучения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</a:rPr>
                        <a:t>выбор системы оценивания (от 0 до 100 баллов / без оценки)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672384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разделение материала «Курса» на темы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</a:rPr>
                        <a:t>установление срока выполнения заданий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672384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выбор типа задания (вопрос, задание, объявление)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выбор функций, доступных студентам (комментирование, копирование задания)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endParaRPr lang="ru-RU" dirty="0"/>
                    </a:p>
                  </a:txBody>
                  <a:tcPr/>
                </a:tc>
              </a:tr>
              <a:tr h="9605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</a:rPr>
                        <a:t>создание своего дизайна страницы</a:t>
                      </a:r>
                      <a:r>
                        <a:rPr lang="en-US" sz="1800" kern="1200" dirty="0" smtClean="0">
                          <a:effectLst/>
                        </a:rPr>
                        <a:t>;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использование большого числа дополнительных инструментов сервиса </a:t>
                      </a:r>
                      <a:r>
                        <a:rPr lang="ru-RU" sz="1800" kern="1200" dirty="0" err="1" smtClean="0">
                          <a:effectLst/>
                        </a:rPr>
                        <a:t>Google</a:t>
                      </a:r>
                      <a:r>
                        <a:rPr lang="ru-RU" dirty="0" smtClean="0">
                          <a:effectLst/>
                        </a:rPr>
                        <a:t> ( например, </a:t>
                      </a:r>
                      <a:r>
                        <a:rPr lang="en-US" dirty="0" err="1" smtClean="0">
                          <a:effectLst/>
                        </a:rPr>
                        <a:t>GoogleForms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r>
                        <a:rPr lang="ru-RU" dirty="0" smtClean="0">
                          <a:effectLst/>
                        </a:rPr>
                        <a:t>для тестов)</a:t>
                      </a:r>
                      <a:r>
                        <a:rPr lang="en-US" dirty="0" smtClean="0">
                          <a:effectLst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2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00"/>
    </mc:Choice>
    <mc:Fallback>
      <p:transition spd="slow" advTm="87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Возможности сервиса </a:t>
            </a:r>
            <a:r>
              <a:rPr lang="ru-RU" dirty="0" err="1" smtClean="0"/>
              <a:t>Google</a:t>
            </a:r>
            <a:r>
              <a:rPr lang="en-US" dirty="0" smtClean="0"/>
              <a:t>Classroom</a:t>
            </a:r>
            <a:r>
              <a:rPr lang="ru-RU" dirty="0" smtClean="0"/>
              <a:t> для студента ФГУ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5580829"/>
              </p:ext>
            </p:extLst>
          </p:nvPr>
        </p:nvGraphicFramePr>
        <p:xfrm>
          <a:off x="1" y="2160588"/>
          <a:ext cx="12191998" cy="469741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095999"/>
                <a:gridCol w="6095999"/>
              </a:tblGrid>
              <a:tr h="1112091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выбор времени и места работы (можно выполнять задания на смартфоне;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</a:rPr>
                        <a:t>общение с</a:t>
                      </a:r>
                      <a:r>
                        <a:rPr lang="ru-RU" sz="1800" kern="1200" baseline="0" dirty="0" smtClean="0">
                          <a:effectLst/>
                        </a:rPr>
                        <a:t> остальными студентами курса</a:t>
                      </a:r>
                      <a:r>
                        <a:rPr lang="ru-RU" sz="1800" kern="1200" dirty="0" smtClean="0">
                          <a:effectLst/>
                        </a:rPr>
                        <a:t> (публикация</a:t>
                      </a:r>
                      <a:r>
                        <a:rPr lang="ru-RU" sz="1800" kern="1200" baseline="0" dirty="0" smtClean="0">
                          <a:effectLst/>
                        </a:rPr>
                        <a:t> постов, комментарии к постам);</a:t>
                      </a:r>
                      <a:endParaRPr lang="ru-RU" dirty="0" smtClean="0"/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69006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отработка материала в индивидуальном порядке, своем собственном темпе;</a:t>
                      </a:r>
                      <a:r>
                        <a:rPr lang="ru-RU" dirty="0" smtClean="0">
                          <a:effectLst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</a:rPr>
                        <a:t>возможность видеть баллы, поставленные преподавателем;</a:t>
                      </a:r>
                      <a:r>
                        <a:rPr lang="ru-RU" dirty="0" smtClean="0">
                          <a:effectLst/>
                        </a:rPr>
                        <a:t>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1259707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возможность выполнения задания в онлайн-режиме в «</a:t>
                      </a:r>
                      <a:r>
                        <a:rPr lang="ru-RU" sz="1800" kern="1200" dirty="0" err="1" smtClean="0">
                          <a:effectLst/>
                        </a:rPr>
                        <a:t>Google</a:t>
                      </a:r>
                      <a:r>
                        <a:rPr lang="ru-RU" sz="1800" kern="1200" dirty="0" smtClean="0">
                          <a:effectLst/>
                        </a:rPr>
                        <a:t> документах» или в самом пространстве «Курса»;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</a:rPr>
                        <a:t>получение каждым учащимся оповещений на электронную почту о новых заданиях, комментариях;</a:t>
                      </a:r>
                      <a:r>
                        <a:rPr lang="ru-RU" dirty="0" smtClean="0">
                          <a:effectLst/>
                        </a:rPr>
                        <a:t>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678304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корректировка задания, работа над ошибками, удаление неправильного текста;</a:t>
                      </a:r>
                      <a:r>
                        <a:rPr lang="ru-RU" dirty="0" smtClean="0">
                          <a:effectLst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</a:rPr>
                        <a:t>напоминание о сроке сдачи заданий;</a:t>
                      </a:r>
                      <a:r>
                        <a:rPr lang="ru-RU" dirty="0" smtClean="0">
                          <a:effectLst/>
                        </a:rPr>
                        <a:t>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678304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effectLst/>
                        </a:rPr>
                        <a:t>общение с преподавателем в разном формате (личное письмо, вопрос в комментариях к заданию)</a:t>
                      </a:r>
                      <a:r>
                        <a:rPr lang="ru-RU" dirty="0" smtClean="0">
                          <a:effectLst/>
                        </a:rPr>
                        <a:t>;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effectLst/>
                        </a:rPr>
                        <a:t>получение списка невыполненных заданий;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2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39"/>
    </mc:Choice>
    <mc:Fallback>
      <p:transition spd="slow" advTm="6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10"/>
            <a:ext cx="6910754" cy="431922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75" y="1678823"/>
            <a:ext cx="8093825" cy="5179177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0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94"/>
    </mc:Choice>
    <mc:Fallback>
      <p:transition spd="slow" advTm="126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Преимущества использования платформы </a:t>
            </a:r>
            <a:r>
              <a:rPr lang="en-US" dirty="0" err="1" smtClean="0"/>
              <a:t>ClassRoom</a:t>
            </a:r>
            <a:r>
              <a:rPr lang="en-US" dirty="0" smtClean="0"/>
              <a:t> </a:t>
            </a:r>
            <a:r>
              <a:rPr lang="ru-RU" dirty="0" smtClean="0"/>
              <a:t>на ФГУ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помогает </a:t>
            </a:r>
            <a:r>
              <a:rPr lang="ru-RU" sz="2400" dirty="0" smtClean="0"/>
              <a:t>развить </a:t>
            </a:r>
            <a:r>
              <a:rPr lang="ru-RU" sz="2400" dirty="0"/>
              <a:t>у студентов </a:t>
            </a:r>
            <a:r>
              <a:rPr lang="ru-RU" sz="2400" dirty="0" smtClean="0"/>
              <a:t>развить самостоятельность</a:t>
            </a:r>
            <a:r>
              <a:rPr lang="ru-RU" sz="2400" dirty="0"/>
              <a:t>, </a:t>
            </a:r>
            <a:r>
              <a:rPr lang="ru-RU" sz="2400" dirty="0" smtClean="0"/>
              <a:t>способность </a:t>
            </a:r>
            <a:r>
              <a:rPr lang="ru-RU" sz="2400" dirty="0"/>
              <a:t>к самооценке, самоанализу, </a:t>
            </a:r>
            <a:r>
              <a:rPr lang="ru-RU" sz="2400" dirty="0" err="1" smtClean="0"/>
              <a:t>самокоррекции</a:t>
            </a:r>
            <a:r>
              <a:rPr lang="ru-RU" sz="2400" dirty="0" smtClean="0"/>
              <a:t>, их самостоятельность;</a:t>
            </a:r>
          </a:p>
          <a:p>
            <a:r>
              <a:rPr lang="ru-RU" sz="2400" dirty="0" smtClean="0"/>
              <a:t>позволяет </a:t>
            </a:r>
            <a:r>
              <a:rPr lang="ru-RU" sz="2400" dirty="0"/>
              <a:t>создать индивидуальный маршруты </a:t>
            </a:r>
            <a:r>
              <a:rPr lang="ru-RU" sz="2400" dirty="0" smtClean="0"/>
              <a:t>обучения;</a:t>
            </a:r>
          </a:p>
          <a:p>
            <a:r>
              <a:rPr lang="ru-RU" sz="2400" dirty="0" smtClean="0"/>
              <a:t>предоставляет студентам </a:t>
            </a:r>
            <a:r>
              <a:rPr lang="ru-RU" sz="2400" dirty="0"/>
              <a:t>возможность раскрыть и развить качества, важные для формирования автономной деятельности </a:t>
            </a:r>
            <a:r>
              <a:rPr lang="ru-RU" sz="2400" dirty="0" smtClean="0"/>
              <a:t>учения. </a:t>
            </a:r>
            <a:endParaRPr lang="ru-RU" sz="2400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24"/>
    </mc:Choice>
    <mc:Fallback>
      <p:transition spd="slow" advTm="2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523" y="2710249"/>
            <a:ext cx="8596668" cy="132080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2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1"/>
    </mc:Choice>
    <mc:Fallback>
      <p:transition spd="slow" advTm="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156</TotalTime>
  <Words>422</Words>
  <Application>Microsoft Macintosh PowerPoint</Application>
  <PresentationFormat>Широкоэкранный</PresentationFormat>
  <Paragraphs>44</Paragraphs>
  <Slides>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Trebuchet MS</vt:lpstr>
      <vt:lpstr>Wingdings 3</vt:lpstr>
      <vt:lpstr>Arial</vt:lpstr>
      <vt:lpstr>Аспект</vt:lpstr>
      <vt:lpstr>Интерактивные технологии в обучении иностранному языку: использование платформы GoogleClassroom  на факультете государственного управления</vt:lpstr>
      <vt:lpstr>GoogleClassroom</vt:lpstr>
      <vt:lpstr>Презентация PowerPoint</vt:lpstr>
      <vt:lpstr>Возможности сервиса GoogleClassroom для преподавателя ИЯ</vt:lpstr>
      <vt:lpstr>Возможности сервиса GoogleClassroom для студента ФГУ</vt:lpstr>
      <vt:lpstr>Презентация PowerPoint</vt:lpstr>
      <vt:lpstr>Преимущества использования платформы ClassRoom на ФГУ</vt:lpstr>
      <vt:lpstr>Спасибо за внимание!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Интерактивные технологии в обучении иностранному языку: использование платформы GoogleClassroom на факультете государственного управления </dc:title>
  <dc:creator>пользователь Microsoft Office</dc:creator>
  <cp:lastModifiedBy>пользователь Microsoft Office</cp:lastModifiedBy>
  <cp:revision>10</cp:revision>
  <dcterms:created xsi:type="dcterms:W3CDTF">2020-10-25T18:21:44Z</dcterms:created>
  <dcterms:modified xsi:type="dcterms:W3CDTF">2020-10-26T19:15:09Z</dcterms:modified>
</cp:coreProperties>
</file>