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971" r:id="rId4"/>
    <p:sldId id="972" r:id="rId5"/>
    <p:sldId id="957" r:id="rId6"/>
    <p:sldId id="973" r:id="rId7"/>
    <p:sldId id="958" r:id="rId8"/>
    <p:sldId id="959" r:id="rId9"/>
    <p:sldId id="960" r:id="rId10"/>
    <p:sldId id="961" r:id="rId11"/>
    <p:sldId id="962" r:id="rId12"/>
    <p:sldId id="965" r:id="rId13"/>
    <p:sldId id="963" r:id="rId14"/>
    <p:sldId id="964" r:id="rId15"/>
    <p:sldId id="967" r:id="rId16"/>
    <p:sldId id="968" r:id="rId17"/>
    <p:sldId id="966" r:id="rId18"/>
    <p:sldId id="975" r:id="rId19"/>
    <p:sldId id="976" r:id="rId20"/>
    <p:sldId id="977" r:id="rId21"/>
    <p:sldId id="974" r:id="rId22"/>
    <p:sldId id="969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1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6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9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6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9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1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5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7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2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3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0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59D5F-3432-4D49-BB10-95826134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z="5300" dirty="0"/>
              <a:t>2020/21 </a:t>
            </a:r>
            <a:r>
              <a:rPr lang="ko-KR" altLang="en-US" sz="5300" dirty="0">
                <a:latin typeface="HY강B" panose="02030600000101010101" pitchFamily="18" charset="-127"/>
                <a:ea typeface="HY강B" panose="02030600000101010101" pitchFamily="18" charset="-127"/>
              </a:rPr>
              <a:t>학년도</a:t>
            </a:r>
            <a:r>
              <a:rPr lang="en-US" altLang="ko-KR" sz="5300" dirty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5300" dirty="0">
                <a:latin typeface="HY강B" panose="02030600000101010101" pitchFamily="18" charset="-127"/>
                <a:ea typeface="HY강B" panose="02030600000101010101" pitchFamily="18" charset="-127"/>
              </a:rPr>
              <a:t>모스크바국립대학교 현지한국어교원양성 사업 개요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A26D1D-3E64-4F3C-B741-48F8CF14C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3765" y="5431536"/>
            <a:ext cx="3582100" cy="67338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ko-KR" altLang="en-US" sz="2400" b="1" dirty="0"/>
              <a:t>모스크바대학교한국어문학과 부교수 정인순</a:t>
            </a: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87B1"/>
          </a:solidFill>
          <a:ln w="38100" cap="rnd">
            <a:solidFill>
              <a:srgbClr val="3B8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6CB7DCA5-A27F-4C00-AE21-E7958B5299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86" r="2858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09088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004" y="1854965"/>
            <a:ext cx="8317139" cy="206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러시아현지인으로 수도권 거주자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한국어를 기본적으로 아는 사람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현직 한국어교사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대학에서 한국어를 전공한 졸업생 및 상급반 재학생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타대학 전공자 포함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TOPIK 3-4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급 이상 소지자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3" y="1008773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en-US" altLang="ko-K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2020</a:t>
            </a:r>
            <a:r>
              <a:rPr lang="ko-KR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년도 교육대상</a:t>
            </a:r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C0F370D7-98B9-4890-A980-B751101E7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722" y="5227339"/>
            <a:ext cx="8546012" cy="47801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ko-KR" altLang="en-US" sz="2400" b="1" dirty="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추후 원격수업준비를 갖추면 러시아전국을 대상으로 할 것임</a:t>
            </a:r>
            <a:r>
              <a:rPr lang="en-US" altLang="ko-KR" sz="2400" b="1" dirty="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en-US" altLang="ko-KR" sz="2000" b="1" dirty="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</a:t>
            </a:r>
            <a:endParaRPr lang="ko-KR" altLang="ko-KR" sz="2000" dirty="0">
              <a:solidFill>
                <a:schemeClr val="bg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4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840" y="1008773"/>
            <a:ext cx="8317139" cy="164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모스크바국립대학교국제한국학센터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모스크바국립대학교 아시아아프리카대학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모스크바국립대학교 사범대학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 주재 대학 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학생들의 한국연수를 담당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3" y="1008773"/>
            <a:ext cx="1428497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참가기관</a:t>
            </a: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D5DA74E5-24B4-4E1F-828C-D94F3313E1EC}"/>
              </a:ext>
            </a:extLst>
          </p:cNvPr>
          <p:cNvSpPr>
            <a:spLocks/>
          </p:cNvSpPr>
          <p:nvPr/>
        </p:nvSpPr>
        <p:spPr bwMode="auto">
          <a:xfrm flipH="1">
            <a:off x="805342" y="3726863"/>
            <a:ext cx="1428497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교육언어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F50369CE-3E59-4816-AFCD-94EA5C311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839" y="3754305"/>
            <a:ext cx="8317139" cy="381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러시아어 및 한국어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64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Freeform 1067">
            <a:extLst>
              <a:ext uri="{FF2B5EF4-FFF2-40B4-BE49-F238E27FC236}">
                <a16:creationId xmlns:a16="http://schemas.microsoft.com/office/drawing/2014/main" id="{5AEE787E-AADA-4D57-9115-5B60B6053BE3}"/>
              </a:ext>
            </a:extLst>
          </p:cNvPr>
          <p:cNvSpPr>
            <a:spLocks/>
          </p:cNvSpPr>
          <p:nvPr/>
        </p:nvSpPr>
        <p:spPr bwMode="auto">
          <a:xfrm flipH="1">
            <a:off x="721452" y="1261686"/>
            <a:ext cx="2869035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이수조건         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A429DB14-0107-4D42-9F0C-23CB48CED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385" y="2094500"/>
            <a:ext cx="8317139" cy="1532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1) </a:t>
            </a:r>
            <a:r>
              <a:rPr lang="ko-KR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전과정을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80% </a:t>
            </a:r>
            <a:r>
              <a:rPr lang="ko-KR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이상 수행</a:t>
            </a:r>
            <a:endParaRPr lang="en-US" altLang="ko-KR" sz="2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2) </a:t>
            </a:r>
            <a:r>
              <a:rPr lang="ko-KR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졸업논문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프로젝트로 대체가능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3)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졸업시험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모의수업으로 대체가능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lang="ko-KR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38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31" y="1377888"/>
            <a:ext cx="5400141" cy="3152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교육과정 및 평가론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아동심리학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한국어학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한국학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문화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사회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역사 전반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lang="ko-KR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고급한국어 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교사의 한국어 실력 증진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교육실습 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견학 및 모의수업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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방한연수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한국현지대학연계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5" name="Freeform 1067">
            <a:extLst>
              <a:ext uri="{FF2B5EF4-FFF2-40B4-BE49-F238E27FC236}">
                <a16:creationId xmlns:a16="http://schemas.microsoft.com/office/drawing/2014/main" id="{278F5EEC-413F-4517-B987-489C7EF9B937}"/>
              </a:ext>
            </a:extLst>
          </p:cNvPr>
          <p:cNvSpPr>
            <a:spLocks/>
          </p:cNvSpPr>
          <p:nvPr/>
        </p:nvSpPr>
        <p:spPr bwMode="auto">
          <a:xfrm flipH="1">
            <a:off x="721452" y="2749835"/>
            <a:ext cx="1971413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교육과정</a:t>
            </a:r>
          </a:p>
        </p:txBody>
      </p:sp>
    </p:spTree>
    <p:extLst>
      <p:ext uri="{BB962C8B-B14F-4D97-AF65-F5344CB8AC3E}">
        <p14:creationId xmlns:p14="http://schemas.microsoft.com/office/powerpoint/2010/main" val="2538209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840" y="1562501"/>
            <a:ext cx="9275855" cy="4065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교실수업을 기본으로 하되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필요시 일부를 온라인수업으로 전환할 수 있음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총 이수시수는 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288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시간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교실수업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실습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개인과제수행 시수 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모두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포함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각과정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수행 기간은 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2-4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개월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endParaRPr lang="en-US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매주 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2-3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 과정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운영</a:t>
            </a:r>
            <a:endParaRPr lang="en-US" altLang="ko-KR" sz="20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endParaRPr lang="en-US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각과정의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회수업은 총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시간으로 배정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(45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분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x  4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회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2" y="1008773"/>
            <a:ext cx="3590488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운영방법</a:t>
            </a:r>
          </a:p>
        </p:txBody>
      </p:sp>
    </p:spTree>
    <p:extLst>
      <p:ext uri="{BB962C8B-B14F-4D97-AF65-F5344CB8AC3E}">
        <p14:creationId xmlns:p14="http://schemas.microsoft.com/office/powerpoint/2010/main" val="3027891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840" y="1948395"/>
            <a:ext cx="9275855" cy="1751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VI.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개인과제수행은 도서관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사무실 등 각자의 공간에서 수행</a:t>
            </a:r>
            <a:endParaRPr lang="en-US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VII.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수업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시간은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오후로 배정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18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수업은 강사와 학생들의 시간을 고려하고</a:t>
            </a:r>
            <a:r>
              <a:rPr lang="en-US" altLang="ko-KR" sz="18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8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또 강의실 여유가 충분한 오후로 배정</a:t>
            </a:r>
            <a:r>
              <a:rPr lang="en-US" altLang="ko-KR" sz="18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800" dirty="0">
              <a:solidFill>
                <a:srgbClr val="0070C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2" y="1008773"/>
            <a:ext cx="3590488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운영방법</a:t>
            </a:r>
          </a:p>
        </p:txBody>
      </p:sp>
    </p:spTree>
    <p:extLst>
      <p:ext uri="{BB962C8B-B14F-4D97-AF65-F5344CB8AC3E}">
        <p14:creationId xmlns:p14="http://schemas.microsoft.com/office/powerpoint/2010/main" val="3250035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840" y="2102227"/>
            <a:ext cx="9275855" cy="13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VIII.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강사진</a:t>
            </a: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스크바국립대학교 아시아아프리카대학 및 사범대학 교수들</a:t>
            </a:r>
            <a:endParaRPr lang="en-US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endParaRPr lang="ko-KR" altLang="ko-KR" sz="2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IX. 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실습은 모스크바대학교 한국학과 및 모스크바시내 중고등학교에서 진행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2" y="1008773"/>
            <a:ext cx="3590488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운영방법</a:t>
            </a:r>
          </a:p>
        </p:txBody>
      </p:sp>
    </p:spTree>
    <p:extLst>
      <p:ext uri="{BB962C8B-B14F-4D97-AF65-F5344CB8AC3E}">
        <p14:creationId xmlns:p14="http://schemas.microsoft.com/office/powerpoint/2010/main" val="475073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282" y="1779464"/>
            <a:ext cx="9275855" cy="2667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ko-KR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한국어수업 견학</a:t>
            </a:r>
            <a:endParaRPr lang="en-US" altLang="ko-KR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US" altLang="ko-K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ko-KR" altLang="en-US" sz="2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한국현지에서 파견된 한국인교사의 수업을 적극 활용할 계획</a:t>
            </a:r>
            <a:endParaRPr lang="en-US" altLang="ko-KR" sz="2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US" altLang="ko-KR" sz="24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ko-KR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지속적으로 교육부 및 한국국제교류재단에서 파견하는 한국인 교사 및 초빙교수 프로그램을</a:t>
            </a: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적극</a:t>
            </a:r>
            <a:r>
              <a:rPr lang="ko-KR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이용할 예정</a:t>
            </a:r>
            <a:endParaRPr lang="en-US" altLang="ko-KR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세부사항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2" y="1008773"/>
            <a:ext cx="3590488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운영방법</a:t>
            </a: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3C640915-9DB4-494C-A306-9CEEE56B1F0B}"/>
              </a:ext>
            </a:extLst>
          </p:cNvPr>
          <p:cNvSpPr>
            <a:spLocks/>
          </p:cNvSpPr>
          <p:nvPr/>
        </p:nvSpPr>
        <p:spPr bwMode="auto">
          <a:xfrm flipH="1">
            <a:off x="1317072" y="3882921"/>
            <a:ext cx="10161436" cy="718597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n-US" altLang="ko-KR" sz="1800" dirty="0">
              <a:solidFill>
                <a:srgbClr val="0070C0"/>
              </a:solidFill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64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984" y="1329476"/>
            <a:ext cx="61421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</a:t>
            </a:r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중등학교용 한국어교과서 </a:t>
            </a:r>
            <a:endParaRPr lang="en-US" altLang="ko-KR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개발</a:t>
            </a:r>
            <a:r>
              <a:rPr lang="en-US" altLang="ko-KR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및 출판</a:t>
            </a:r>
            <a:r>
              <a:rPr lang="en-US" altLang="ko-KR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그리고 러교육부 국정교과서심사 완료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2215368" y="3055613"/>
            <a:ext cx="8317138" cy="2460507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 교육과정이 통과된 시점에서 최우선 과제는 뭐니뭐니해도 한국어교과서 개발 및 출판사업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교육과정 심사를 기다리면서 교과서 개발사업은 이미 시작된 상태이고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중간쯤 완료되었음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차후 교과서가 출판되면 러시아연방교육부의 심사를 거쳐 국정교과서 목록에 오르기까지 노력해야 함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사업발전방향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403763D-1A3D-422F-914A-A9DFC70A7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2157" y="1341880"/>
            <a:ext cx="6543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1. </a:t>
            </a:r>
            <a:endParaRPr lang="en-US" altLang="ko-KR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94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535" y="1476372"/>
            <a:ext cx="6811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한국어가 러시아수능과목으로 채택되도록</a:t>
            </a:r>
            <a:r>
              <a:rPr lang="en-US" altLang="ko-K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2257312" y="2283558"/>
            <a:ext cx="8317138" cy="1099393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한국어가 수능과목 중 하나가 되면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한국어를 배우고자 하는 중등학교 학생들의 수가 크게 증가할 것임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이를 통해 한국어의 위상도 크게 높일 수 있음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사업발전방향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FDB3B261-A1E0-49A3-966D-7B125C7F4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364" y="1476373"/>
            <a:ext cx="6543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2. </a:t>
            </a:r>
            <a:endParaRPr lang="en-US" altLang="ko-KR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98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100" y="1783559"/>
            <a:ext cx="798996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맑은 고딕" panose="020B0503020000020004" pitchFamily="50" charset="-127"/>
                <a:cs typeface="Times New Roman" panose="02020603050405020304" pitchFamily="18" charset="0"/>
              </a:rPr>
              <a:t>러시아중</a:t>
            </a:r>
            <a:r>
              <a:rPr lang="ko-KR" altLang="ko-KR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맑은 고딕" panose="020B0503020000020004" pitchFamily="50" charset="-127"/>
                <a:cs typeface="Times New Roman" panose="02020603050405020304" pitchFamily="18" charset="0"/>
              </a:rPr>
              <a:t>학교 한국어 교사 수요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sz="16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한국교육부와 주러대한민국대사관에서 러시아 중학교들이 한국어를 제</a:t>
            </a:r>
            <a:r>
              <a:rPr lang="en-US" altLang="ko-KR" sz="2400" b="1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외국어로 채택하는 사업을 추진 중</a:t>
            </a:r>
            <a:endParaRPr lang="en-US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ru-RU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이미 </a:t>
            </a:r>
            <a:r>
              <a:rPr lang="en-US" altLang="ko-KR" sz="2000" b="1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2020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년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en-US" altLang="ko-KR" sz="2000" b="1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9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 중순 해당교육과정이 이미 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러시아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연방교육부에서 통과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됨</a:t>
            </a:r>
            <a:endParaRPr lang="en-US" altLang="ko-KR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다음 단계로 </a:t>
            </a:r>
            <a:r>
              <a:rPr lang="en-US" altLang="ko-KR" dirty="0"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1) 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러시아중학교용 한국어교과서 개발 및 출판</a:t>
            </a:r>
            <a:r>
              <a:rPr lang="en-US" altLang="ko-KR" dirty="0"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, 2)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러시아수능과목으로 한국어 채택 사업이 추진될 계획입니다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. . </a:t>
            </a:r>
          </a:p>
        </p:txBody>
      </p:sp>
      <p:sp>
        <p:nvSpPr>
          <p:cNvPr id="14344" name="AutoShape 8">
            <a:extLst>
              <a:ext uri="{FF2B5EF4-FFF2-40B4-BE49-F238E27FC236}">
                <a16:creationId xmlns:a16="http://schemas.microsoft.com/office/drawing/2014/main" id="{D3A1F989-D261-4009-9025-B0FDAE2E9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102" y="1960217"/>
            <a:ext cx="144462" cy="1444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2F329AAA-4D80-4F07-B1DC-BABE0B04A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986" y="5458109"/>
            <a:ext cx="803597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현재 러시아에서 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중학교 제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외국어 과정이 채택된 언어는 독일어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프랑스어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스페인어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중</a:t>
            </a:r>
            <a:r>
              <a:rPr lang="ko-KR" altLang="en-US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어가 다이고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이제 한국어가 추가됨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sz="1600" dirty="0">
              <a:solidFill>
                <a:schemeClr val="accent2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수능과목으로 현재 영어와 이 네 언어가 채택된 상황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한국어도 </a:t>
            </a:r>
            <a:r>
              <a:rPr lang="ko-KR" altLang="en-US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차차 이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대열에 들어</a:t>
            </a:r>
            <a:r>
              <a:rPr lang="ko-KR" altLang="en-US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서기 위한</a:t>
            </a:r>
            <a:r>
              <a:rPr lang="ko-KR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준비가 필요</a:t>
            </a:r>
            <a:r>
              <a:rPr lang="ko-KR" altLang="en-US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함</a:t>
            </a:r>
            <a:r>
              <a:rPr lang="en-US" altLang="ko-KR" sz="1600" dirty="0">
                <a:solidFill>
                  <a:schemeClr val="accent2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en-US" altLang="ko-KR" sz="1200" dirty="0">
              <a:solidFill>
                <a:schemeClr val="accent2"/>
              </a:solidFill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873853" y="1032778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지속적인 한국어교사 수요증가</a:t>
            </a:r>
          </a:p>
        </p:txBody>
      </p:sp>
      <p:sp>
        <p:nvSpPr>
          <p:cNvPr id="4" name="Text Box 16">
            <a:extLst>
              <a:ext uri="{FF2B5EF4-FFF2-40B4-BE49-F238E27FC236}">
                <a16:creationId xmlns:a16="http://schemas.microsoft.com/office/drawing/2014/main" id="{655B4E90-5CD8-46C2-89F3-521056D8B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배경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255" y="1514033"/>
            <a:ext cx="6457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</a:t>
            </a:r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러시아 사범대학교들에 한국어강좌 추가 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2265701" y="2329607"/>
            <a:ext cx="8317138" cy="1571274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현재 모스크바국립대학교를 포함해 대부분의 러시아 사범대학들에서 한국어를 가르치는 일이 거의 없음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교육학 전공생들이 한국어를 배울 수 있도록 한국어강좌개설을 위해 노력할 필요가 있음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사업발전방향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FE9E2F1-9FB3-4ACA-BF5D-63771DBC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588" y="1514033"/>
            <a:ext cx="6543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3. </a:t>
            </a:r>
            <a:endParaRPr lang="en-US" altLang="ko-KR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28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758" y="1543574"/>
            <a:ext cx="7246054" cy="48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대학한국학과와 고등학교간 문화교류 추진</a:t>
            </a:r>
            <a:endParaRPr lang="en-US" altLang="ko-KR" sz="1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사업발전방향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5" name="Freeform 1067">
            <a:extLst>
              <a:ext uri="{FF2B5EF4-FFF2-40B4-BE49-F238E27FC236}">
                <a16:creationId xmlns:a16="http://schemas.microsoft.com/office/drawing/2014/main" id="{9E776D0F-CF5D-4EE4-BDA8-A3488D6F5429}"/>
              </a:ext>
            </a:extLst>
          </p:cNvPr>
          <p:cNvSpPr>
            <a:spLocks/>
          </p:cNvSpPr>
          <p:nvPr/>
        </p:nvSpPr>
        <p:spPr bwMode="auto">
          <a:xfrm flipH="1">
            <a:off x="1954634" y="2416244"/>
            <a:ext cx="9303391" cy="2214480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예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1231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학교와 모스크바대학교 한국학과 간 문화교류 경험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105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팬데믹 전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년에 걸쳐 모스크바대학교 학생들이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1231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학교를 방문해 한국어와 문화에 관심이 많은 학생들을 대상으로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“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한복을 입어요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＂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행사를 진행해 큰 호응을 얻음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 덕분에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2020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고등학교 졸업발표회 때 한 학생은 한복프로젝트를 준비해 발표한 바 있음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2C83076-5348-454B-ABAF-568A36A20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416" y="1552935"/>
            <a:ext cx="6543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4. </a:t>
            </a:r>
            <a:endParaRPr lang="en-US" altLang="ko-KR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05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2919369" y="2399252"/>
            <a:ext cx="5914238" cy="1900164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감사합니다</a:t>
            </a:r>
            <a:r>
              <a:rPr lang="en-US" altLang="ko-KR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ko-KR" altLang="en-US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AutoShape 9">
            <a:extLst>
              <a:ext uri="{FF2B5EF4-FFF2-40B4-BE49-F238E27FC236}">
                <a16:creationId xmlns:a16="http://schemas.microsoft.com/office/drawing/2014/main" id="{18F0214E-AEDF-453B-91D5-6157DA82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545" y="2378282"/>
            <a:ext cx="144462" cy="14446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316" y="2159408"/>
            <a:ext cx="831713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ko-KR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맑은 고딕" panose="020B0503020000020004" pitchFamily="50" charset="-127"/>
                <a:cs typeface="Times New Roman" panose="02020603050405020304" pitchFamily="18" charset="0"/>
              </a:rPr>
              <a:t>대학 한국어 교사 수요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sz="18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모스크바 시내 및 러시아지방 대학들에서도 한국어 과정을 지속적으로 신설하고 있으므로 실력있는 한국어교원 수요가 계속 증가하고 있음</a:t>
            </a:r>
            <a:r>
              <a:rPr lang="en-US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2F329AAA-4D80-4F07-B1DC-BABE0B04A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986" y="4768154"/>
            <a:ext cx="803597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800" i="1" dirty="0">
                <a:solidFill>
                  <a:schemeClr val="accent2"/>
                </a:solidFill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참고</a:t>
            </a:r>
            <a:r>
              <a:rPr lang="en-US" altLang="ko-KR" sz="1800" i="1" dirty="0">
                <a:solidFill>
                  <a:schemeClr val="accent2"/>
                </a:solidFill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: </a:t>
            </a:r>
            <a:r>
              <a:rPr lang="ko-KR" altLang="en-US" sz="1800" i="1" dirty="0">
                <a:solidFill>
                  <a:schemeClr val="accent2"/>
                </a:solidFill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모스크바대학교의 한국학 </a:t>
            </a:r>
            <a:endParaRPr lang="en-US" altLang="ko-KR" sz="1800" i="1" dirty="0">
              <a:solidFill>
                <a:schemeClr val="accent2"/>
              </a:solidFill>
              <a:latin typeface="HY궁서" panose="02030600000101010101" pitchFamily="18" charset="-127"/>
              <a:ea typeface="HY궁서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1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) 1956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년부터 시작됨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altLang="ko-KR" sz="1800" dirty="0">
              <a:latin typeface="HY궁서" panose="02030600000101010101" pitchFamily="18" charset="-127"/>
              <a:ea typeface="HY궁서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2)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한국학 관련 전공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: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한국어문학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한국경제학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한국역사학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한국정치학</a:t>
            </a:r>
            <a:endParaRPr lang="en-US" altLang="ko-KR" sz="1800" dirty="0">
              <a:latin typeface="HY궁서" panose="02030600000101010101" pitchFamily="18" charset="-127"/>
              <a:ea typeface="HY궁서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3)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 학위과정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: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학사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석사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박사</a:t>
            </a:r>
            <a:endParaRPr lang="en-US" altLang="ko-KR" dirty="0">
              <a:latin typeface="HY궁서" panose="02030600000101010101" pitchFamily="18" charset="-127"/>
              <a:ea typeface="HY궁서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4) </a:t>
            </a:r>
            <a:r>
              <a:rPr lang="ko-KR" altLang="en-US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한국어수업시수</a:t>
            </a:r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: 1</a:t>
            </a:r>
            <a:r>
              <a:rPr lang="ko-KR" altLang="en-US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학년 </a:t>
            </a:r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16</a:t>
            </a:r>
            <a:r>
              <a:rPr lang="ko-KR" altLang="en-US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시간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2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학년 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14, 3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학년 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12, 4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학년 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10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시간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. </a:t>
            </a:r>
          </a:p>
          <a:p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5) 2</a:t>
            </a:r>
            <a:r>
              <a:rPr lang="ko-KR" altLang="en-US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학년부터 전공과목을 듣고</a:t>
            </a:r>
            <a:r>
              <a:rPr lang="en-US" altLang="ko-KR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en-US" sz="1800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매년 학년말보고서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논문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)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제출</a:t>
            </a: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altLang="ko-KR" sz="1800" dirty="0">
              <a:latin typeface="HY궁서" panose="02030600000101010101" pitchFamily="18" charset="-127"/>
              <a:ea typeface="HY궁서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873853" y="1057112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지속적인 한국어교사 수요증가</a:t>
            </a:r>
          </a:p>
        </p:txBody>
      </p:sp>
      <p:sp>
        <p:nvSpPr>
          <p:cNvPr id="4" name="Text Box 16">
            <a:extLst>
              <a:ext uri="{FF2B5EF4-FFF2-40B4-BE49-F238E27FC236}">
                <a16:creationId xmlns:a16="http://schemas.microsoft.com/office/drawing/2014/main" id="{655B4E90-5CD8-46C2-89F3-521056D8B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배경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pic>
        <p:nvPicPr>
          <p:cNvPr id="2" name="Рисунок 1" descr="Изображение выглядит как здание, башня, церковь&#10;&#10;Автоматически созданное описание">
            <a:extLst>
              <a:ext uri="{FF2B5EF4-FFF2-40B4-BE49-F238E27FC236}">
                <a16:creationId xmlns:a16="http://schemas.microsoft.com/office/drawing/2014/main" id="{2BBA96B8-E2C7-4A65-BF2B-071F791DD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14" y="379062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2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AutoShape 9">
            <a:extLst>
              <a:ext uri="{FF2B5EF4-FFF2-40B4-BE49-F238E27FC236}">
                <a16:creationId xmlns:a16="http://schemas.microsoft.com/office/drawing/2014/main" id="{18F0214E-AEDF-453B-91D5-6157DA82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472" y="2158341"/>
            <a:ext cx="144462" cy="14446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2F329AAA-4D80-4F07-B1DC-BABE0B04A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809" y="1994810"/>
            <a:ext cx="9537607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맑은 고딕" panose="020B0503020000020004" pitchFamily="50" charset="-127"/>
                <a:cs typeface="Times New Roman" panose="02020603050405020304" pitchFamily="18" charset="0"/>
              </a:rPr>
              <a:t>어</a:t>
            </a:r>
            <a:r>
              <a:rPr lang="ko-KR" altLang="ko-KR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맑은 고딕" panose="020B0503020000020004" pitchFamily="50" charset="-127"/>
                <a:cs typeface="Times New Roman" panose="02020603050405020304" pitchFamily="18" charset="0"/>
              </a:rPr>
              <a:t>학당 및 학원 교사 수요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한글학교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대한민국교육부에서 설립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운영하고 있는 한글학교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러시아전국에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36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개소 운영 중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lang="ko-KR" altLang="en-US" sz="14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sz="12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세종학당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모스크바시내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학생 수만 매년</a:t>
            </a:r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 명 이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일반 사립어학원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한국어를 가르치는 사립어학원들이 꽤 있음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종교단체에서 운영하는 한글학교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등등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endParaRPr lang="en-US" altLang="ko-KR" dirty="0"/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873853" y="1062531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지속적인 한국어교사 수요증가</a:t>
            </a:r>
          </a:p>
        </p:txBody>
      </p:sp>
      <p:sp>
        <p:nvSpPr>
          <p:cNvPr id="4" name="Text Box 16">
            <a:extLst>
              <a:ext uri="{FF2B5EF4-FFF2-40B4-BE49-F238E27FC236}">
                <a16:creationId xmlns:a16="http://schemas.microsoft.com/office/drawing/2014/main" id="{655B4E90-5CD8-46C2-89F3-521056D8B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배경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4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>
            <a:extLst>
              <a:ext uri="{FF2B5EF4-FFF2-40B4-BE49-F238E27FC236}">
                <a16:creationId xmlns:a16="http://schemas.microsoft.com/office/drawing/2014/main" id="{DA3F5FF2-0ED5-48E1-B864-D0A9546F2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545" y="247172"/>
            <a:ext cx="9999550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배경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232AE4AE-B9F2-4B1E-8113-93A7C04E11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86" r="28582" b="-1"/>
          <a:stretch/>
        </p:blipFill>
        <p:spPr>
          <a:xfrm>
            <a:off x="1" y="10"/>
            <a:ext cx="2050472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Рисунок 7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CE8E0DDC-C647-4A55-81FF-AD29D79E5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432" y="2843344"/>
            <a:ext cx="6644080" cy="3949917"/>
          </a:xfrm>
          <a:prstGeom prst="rect">
            <a:avLst/>
          </a:prstGeom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BAE118E1-98A4-4388-ACF5-3ACF69EC8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819" y="1518431"/>
            <a:ext cx="9239928" cy="132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31775">
              <a:lnSpc>
                <a:spcPct val="115000"/>
              </a:lnSpc>
              <a:spcAft>
                <a:spcPts val="800"/>
              </a:spcAft>
            </a:pPr>
            <a:r>
              <a:rPr lang="ko-KR" altLang="ko-KR" sz="2400" dirty="0"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이처럼 러시아에서 한국어교육 및 한국어교사에 대한 수요가 지속적으로 증가하고 있어</a:t>
            </a:r>
            <a:r>
              <a:rPr lang="en-US" altLang="ko-KR" sz="2400" dirty="0"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ko-KR" altLang="ko-KR" sz="2400" dirty="0"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실력있는</a:t>
            </a:r>
            <a:r>
              <a:rPr lang="ko-KR" altLang="ko-KR" sz="24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한국어교사 양성사업이 절대적으로 필요한 상황임</a:t>
            </a:r>
            <a:r>
              <a:rPr lang="en-US" altLang="ko-KR" sz="2400" dirty="0">
                <a:effectLst/>
                <a:latin typeface="맑은 고딕" panose="020B0503020000020004" pitchFamily="50" charset="-127"/>
                <a:ea typeface="HY견고딕" panose="02030600000101010101" pitchFamily="18" charset="-127"/>
                <a:cs typeface="Times New Roman" panose="02020603050405020304" pitchFamily="18" charset="0"/>
              </a:rPr>
              <a:t>. 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инквейн к слову учитель">
            <a:extLst>
              <a:ext uri="{FF2B5EF4-FFF2-40B4-BE49-F238E27FC236}">
                <a16:creationId xmlns:a16="http://schemas.microsoft.com/office/drawing/2014/main" id="{8B3B14ED-EF68-4D34-B7B4-0E361E7E5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766" y="3728134"/>
            <a:ext cx="21526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6">
            <a:extLst>
              <a:ext uri="{FF2B5EF4-FFF2-40B4-BE49-F238E27FC236}">
                <a16:creationId xmlns:a16="http://schemas.microsoft.com/office/drawing/2014/main" id="{906C3C22-46A9-4CA2-AB7A-E9068302D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4888" y="5490781"/>
            <a:ext cx="751831" cy="420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en-US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참고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322AA8AE-BF47-42D9-A8BC-95119CC98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375" y="5103561"/>
            <a:ext cx="6532434" cy="13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32410">
              <a:lnSpc>
                <a:spcPct val="115000"/>
              </a:lnSpc>
              <a:spcAft>
                <a:spcPts val="800"/>
              </a:spcAft>
            </a:pPr>
            <a:r>
              <a:rPr lang="ko-KR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러시아는영토규모가 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세계 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위</a:t>
            </a:r>
            <a:r>
              <a:rPr lang="ru-RU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한국의 약 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170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배</a:t>
            </a:r>
            <a:r>
              <a:rPr lang="ru-RU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marL="232410">
              <a:lnSpc>
                <a:spcPct val="115000"/>
              </a:lnSpc>
              <a:spcAft>
                <a:spcPts val="800"/>
              </a:spcAft>
            </a:pPr>
            <a:r>
              <a:rPr lang="ru-RU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총 </a:t>
            </a:r>
            <a:r>
              <a:rPr lang="ru-RU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85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 주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면적 </a:t>
            </a:r>
            <a:r>
              <a:rPr lang="en-US" altLang="ko-KR" sz="1600" b="1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17,075,400 km² 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en-US" altLang="ko-KR" sz="2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32410">
              <a:lnSpc>
                <a:spcPct val="115000"/>
              </a:lnSpc>
              <a:spcAft>
                <a:spcPts val="800"/>
              </a:spcAft>
            </a:pP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인구는 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억 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5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천만 명임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endParaRPr lang="ko-KR" altLang="ko-KR" sz="28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1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878" y="1406164"/>
            <a:ext cx="7922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 1. </a:t>
            </a:r>
            <a:r>
              <a:rPr lang="ko-KR" altLang="ko-KR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러시아현지</a:t>
            </a:r>
            <a:r>
              <a:rPr lang="ko-KR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ko-KR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한국어교사 수요 충족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AutoShape 8">
            <a:extLst>
              <a:ext uri="{FF2B5EF4-FFF2-40B4-BE49-F238E27FC236}">
                <a16:creationId xmlns:a16="http://schemas.microsoft.com/office/drawing/2014/main" id="{D3A1F989-D261-4009-9025-B0FDAE2E9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228" y="1564765"/>
            <a:ext cx="144462" cy="1444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45" name="AutoShape 9">
            <a:extLst>
              <a:ext uri="{FF2B5EF4-FFF2-40B4-BE49-F238E27FC236}">
                <a16:creationId xmlns:a16="http://schemas.microsoft.com/office/drawing/2014/main" id="{18F0214E-AEDF-453B-91D5-6157DA82E55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528228" y="3574883"/>
            <a:ext cx="144461" cy="1444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377" y="3429000"/>
            <a:ext cx="8317139" cy="300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2. </a:t>
            </a:r>
            <a:r>
              <a:rPr lang="ko-KR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실력있는</a:t>
            </a:r>
            <a:r>
              <a:rPr lang="ko-KR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ko-KR" altLang="ko-KR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한국어교사 양성</a:t>
            </a:r>
            <a:r>
              <a:rPr lang="en-US" altLang="ko-KR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러시아에 모스크바국립대학교처럼 한국학과가 설립된 대학들은 있지만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한국어교사를 양성하는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한국어교육학 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프로그램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은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극히 미미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 관계로 한국어강사는  </a:t>
            </a:r>
            <a:endParaRPr lang="en-US" altLang="ko-KR" sz="1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대체로 대학에서 한국학을 전공한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졸업생들이 채우고 있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는 상황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한편 이들은 한국어는 알지만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교수법이나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중등학교 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교육자가 갖추어야 할 자질 등에 대해서는 배우지 못하였기 때문에 전반적으로 한국어교육의 질이 낮은 상황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2257313" y="1954200"/>
            <a:ext cx="7557805" cy="1099393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중앙뿐 아니라 지방의 수요를 충족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ko-KR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특히 조만간 한국어를 제</a:t>
            </a:r>
            <a:r>
              <a:rPr lang="en-US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외국어로 채택하게 될 러시아중학교에서 필요로 하는 한국어교원 수요를 충족</a:t>
            </a:r>
            <a:r>
              <a:rPr lang="en-US" altLang="ko-KR" sz="18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..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en-US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결과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877" y="1406164"/>
            <a:ext cx="8744977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3. </a:t>
            </a:r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한국어를 제</a:t>
            </a:r>
            <a:r>
              <a:rPr lang="en-US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외국어로 선택하는 러시아중학교들의 수적 증대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2400" b="1" dirty="0">
              <a:solidFill>
                <a:schemeClr val="accent2"/>
              </a:solidFill>
              <a:latin typeface="Arial Nova" panose="020B0504020202020204" pitchFamily="34" charset="0"/>
            </a:endParaRPr>
          </a:p>
          <a:p>
            <a:r>
              <a:rPr lang="ko-KR" altLang="en-US" b="1" dirty="0">
                <a:latin typeface="Arial Nova" panose="020B0504020202020204" pitchFamily="34" charset="0"/>
              </a:rPr>
              <a:t>한국어가 제</a:t>
            </a:r>
            <a:r>
              <a:rPr lang="en-US" altLang="ko-KR" b="1" dirty="0">
                <a:latin typeface="Arial Nova" panose="020B0504020202020204" pitchFamily="34" charset="0"/>
              </a:rPr>
              <a:t>2</a:t>
            </a:r>
            <a:r>
              <a:rPr lang="ko-KR" altLang="en-US" b="1" dirty="0">
                <a:latin typeface="Arial Nova" panose="020B0504020202020204" pitchFamily="34" charset="0"/>
              </a:rPr>
              <a:t>외국어 자격을 갖추었지만</a:t>
            </a:r>
            <a:r>
              <a:rPr lang="en-US" altLang="ko-KR" b="1" dirty="0">
                <a:latin typeface="Arial Nova" panose="020B0504020202020204" pitchFamily="34" charset="0"/>
              </a:rPr>
              <a:t>, </a:t>
            </a:r>
            <a:r>
              <a:rPr lang="ko-KR" altLang="en-US" b="1" dirty="0">
                <a:latin typeface="Arial Nova" panose="020B0504020202020204" pitchFamily="34" charset="0"/>
              </a:rPr>
              <a:t>가르칠 인력이 없으면 러시아중학교들이 한국어를 제</a:t>
            </a:r>
            <a:r>
              <a:rPr lang="en-US" altLang="ko-KR" b="1" dirty="0">
                <a:latin typeface="Arial Nova" panose="020B0504020202020204" pitchFamily="34" charset="0"/>
              </a:rPr>
              <a:t>2</a:t>
            </a:r>
            <a:r>
              <a:rPr lang="ko-KR" altLang="en-US" b="1" dirty="0">
                <a:latin typeface="Arial Nova" panose="020B0504020202020204" pitchFamily="34" charset="0"/>
              </a:rPr>
              <a:t>외국어로 채택하고 싶어도 채택할 수 없는 낭패스런 현상이 야기될 수 있음</a:t>
            </a:r>
            <a:r>
              <a:rPr lang="en-US" altLang="ko-KR" b="1" dirty="0">
                <a:latin typeface="Arial Nova" panose="020B0504020202020204" pitchFamily="34" charset="0"/>
              </a:rPr>
              <a:t>. </a:t>
            </a:r>
            <a:r>
              <a:rPr lang="ko-KR" altLang="en-US" b="1" dirty="0">
                <a:latin typeface="Arial Nova" panose="020B0504020202020204" pitchFamily="34" charset="0"/>
              </a:rPr>
              <a:t>그러므로 강의인력공급이 절대적으로 필요함</a:t>
            </a:r>
            <a:r>
              <a:rPr lang="en-US" altLang="ko-KR" b="1" dirty="0">
                <a:latin typeface="Arial Nova" panose="020B0504020202020204" pitchFamily="34" charset="0"/>
              </a:rPr>
              <a:t>. </a:t>
            </a:r>
          </a:p>
        </p:txBody>
      </p:sp>
      <p:sp>
        <p:nvSpPr>
          <p:cNvPr id="14344" name="AutoShape 8">
            <a:extLst>
              <a:ext uri="{FF2B5EF4-FFF2-40B4-BE49-F238E27FC236}">
                <a16:creationId xmlns:a16="http://schemas.microsoft.com/office/drawing/2014/main" id="{D3A1F989-D261-4009-9025-B0FDAE2E9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228" y="1564765"/>
            <a:ext cx="144462" cy="1444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45" name="AutoShape 9">
            <a:extLst>
              <a:ext uri="{FF2B5EF4-FFF2-40B4-BE49-F238E27FC236}">
                <a16:creationId xmlns:a16="http://schemas.microsoft.com/office/drawing/2014/main" id="{18F0214E-AEDF-453B-91D5-6157DA82E55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528228" y="3994333"/>
            <a:ext cx="144461" cy="1444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6699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877" y="3719345"/>
            <a:ext cx="8921146" cy="1275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400" b="1" dirty="0">
                <a:solidFill>
                  <a:schemeClr val="accent2"/>
                </a:solidFill>
                <a:latin typeface="Arial Nova" panose="020B0504020202020204" pitchFamily="34" charset="0"/>
              </a:rPr>
              <a:t>4. </a:t>
            </a:r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장기적으로 한국어가 러시아 수능시험의 제</a:t>
            </a:r>
            <a:r>
              <a:rPr lang="en-US" altLang="ko-K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외국어로 채택될 가능성 증대 </a:t>
            </a:r>
            <a:endParaRPr lang="en-US" altLang="ko-KR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1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07E3B50C-85B6-4F4C-955A-28E7291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en-US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결과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79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EFF2AAB9-4325-4E2D-B663-0A17BB0D8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382" y="1948891"/>
            <a:ext cx="9661236" cy="3789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dirty="0"/>
              <a:t> </a:t>
            </a: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모스크바국립대학교</a:t>
            </a: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와 한국현지대학과의 연계를 통한 교육</a:t>
            </a:r>
            <a:endParaRPr lang="en-US" altLang="ko-KR" sz="18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2000" b="1" dirty="0">
              <a:solidFill>
                <a:srgbClr val="00B0F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20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교육과정수행의 주체</a:t>
            </a:r>
            <a:r>
              <a:rPr lang="en-US" altLang="ko-KR" sz="20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모스크국립대학교</a:t>
            </a:r>
            <a:endParaRPr lang="en-US" altLang="ko-KR" sz="2000" b="1" dirty="0">
              <a:solidFill>
                <a:srgbClr val="00B0F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모스크바대학교 </a:t>
            </a:r>
            <a:r>
              <a:rPr lang="ko-KR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국제한국학센터가 주최기관이 되어</a:t>
            </a:r>
            <a:r>
              <a:rPr lang="en-US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한국학과가 개설된 아시아아프리카대학 및 사범대학과 연계</a:t>
            </a:r>
            <a:r>
              <a:rPr lang="en-US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협력하여 사업을 </a:t>
            </a:r>
            <a:r>
              <a:rPr lang="ko-KR" altLang="en-US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</a:t>
            </a:r>
            <a:r>
              <a:rPr lang="ko-KR" altLang="ko-KR" sz="16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행</a:t>
            </a:r>
            <a:endParaRPr lang="en-US" altLang="ko-KR" sz="16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16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ko-KR" sz="16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sz="20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현지연수진행 주체</a:t>
            </a:r>
            <a:r>
              <a:rPr lang="en-US" altLang="ko-KR" sz="20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한국내 대학교 중 하나</a:t>
            </a:r>
            <a:endParaRPr lang="en-US" altLang="ko-KR" sz="2000" b="1" dirty="0">
              <a:solidFill>
                <a:srgbClr val="00B0F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endParaRPr lang="en-US" altLang="ko-KR" sz="1600" b="1" dirty="0">
              <a:latin typeface="견고딕" pitchFamily="18" charset="-127"/>
              <a:ea typeface="견고딕" pitchFamily="18" charset="-127"/>
            </a:endParaRPr>
          </a:p>
        </p:txBody>
      </p:sp>
      <p:sp>
        <p:nvSpPr>
          <p:cNvPr id="3" name="Freeform 1067">
            <a:extLst>
              <a:ext uri="{FF2B5EF4-FFF2-40B4-BE49-F238E27FC236}">
                <a16:creationId xmlns:a16="http://schemas.microsoft.com/office/drawing/2014/main" id="{E3E73F33-66A4-4FE4-B050-5C969B20D5FF}"/>
              </a:ext>
            </a:extLst>
          </p:cNvPr>
          <p:cNvSpPr>
            <a:spLocks/>
          </p:cNvSpPr>
          <p:nvPr/>
        </p:nvSpPr>
        <p:spPr bwMode="auto">
          <a:xfrm flipH="1">
            <a:off x="713064" y="997712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사업유형</a:t>
            </a:r>
          </a:p>
        </p:txBody>
      </p:sp>
      <p:sp>
        <p:nvSpPr>
          <p:cNvPr id="4" name="Text Box 16">
            <a:extLst>
              <a:ext uri="{FF2B5EF4-FFF2-40B4-BE49-F238E27FC236}">
                <a16:creationId xmlns:a16="http://schemas.microsoft.com/office/drawing/2014/main" id="{C45AD3ED-636B-4AE6-B836-1C35A1D84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53" y="2471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개요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Изображение выглядит как здание, башня, церковь&#10;&#10;Автоматически созданное описание">
            <a:extLst>
              <a:ext uri="{FF2B5EF4-FFF2-40B4-BE49-F238E27FC236}">
                <a16:creationId xmlns:a16="http://schemas.microsoft.com/office/drawing/2014/main" id="{ED48888E-D270-463A-A19D-FF57A712A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595" y="362626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86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>
            <a:extLst>
              <a:ext uri="{FF2B5EF4-FFF2-40B4-BE49-F238E27FC236}">
                <a16:creationId xmlns:a16="http://schemas.microsoft.com/office/drawing/2014/main" id="{1773625A-0670-48EC-8460-37C2B3BC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004" y="1854965"/>
            <a:ext cx="8317139" cy="385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1) 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</a:t>
            </a: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학위과정 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학위증서발급 </a:t>
            </a:r>
            <a:r>
              <a:rPr lang="ru-RU" altLang="ko-KR" sz="1800" i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вторе высшее образование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18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대학졸업장이 있는 사람들만 신청 가능</a:t>
            </a:r>
            <a:endParaRPr lang="en-US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최소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과정</a:t>
            </a:r>
            <a:endParaRPr lang="en-US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2) 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비학위 일반한국어교사양성과정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수료증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발급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4-5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개월 과정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US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3) </a:t>
            </a:r>
            <a:r>
              <a:rPr lang="ko-KR" altLang="ko-KR" sz="2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현직교원연수과정</a:t>
            </a:r>
            <a:r>
              <a:rPr lang="ko-KR" altLang="ko-KR" sz="20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수료증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발급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408305">
              <a:lnSpc>
                <a:spcPct val="115000"/>
              </a:lnSpc>
              <a:spcAft>
                <a:spcPts val="800"/>
              </a:spcAft>
            </a:pP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2-3</a:t>
            </a:r>
            <a:r>
              <a:rPr lang="ko-KR" altLang="en-US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개월 과정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endParaRPr lang="ko-KR" altLang="ko-KR" sz="1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4456A29-88F9-4E5A-88C3-7940C33B0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53" y="94772"/>
            <a:ext cx="10788242" cy="552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2800" b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사업추진</a:t>
            </a:r>
            <a:r>
              <a:rPr lang="ko-KR" altLang="en-US" sz="2800" b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개요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Freeform 1067">
            <a:extLst>
              <a:ext uri="{FF2B5EF4-FFF2-40B4-BE49-F238E27FC236}">
                <a16:creationId xmlns:a16="http://schemas.microsoft.com/office/drawing/2014/main" id="{193EE88A-0D43-4E81-803E-C65576819A6C}"/>
              </a:ext>
            </a:extLst>
          </p:cNvPr>
          <p:cNvSpPr>
            <a:spLocks/>
          </p:cNvSpPr>
          <p:nvPr/>
        </p:nvSpPr>
        <p:spPr bwMode="auto">
          <a:xfrm flipH="1">
            <a:off x="805343" y="1008773"/>
            <a:ext cx="4224354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r>
              <a:rPr lang="ko-KR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개설과정유형</a:t>
            </a:r>
          </a:p>
        </p:txBody>
      </p:sp>
      <p:sp>
        <p:nvSpPr>
          <p:cNvPr id="4" name="Freeform 1067">
            <a:extLst>
              <a:ext uri="{FF2B5EF4-FFF2-40B4-BE49-F238E27FC236}">
                <a16:creationId xmlns:a16="http://schemas.microsoft.com/office/drawing/2014/main" id="{C3679BA6-104C-4EC6-AF44-F9CFE1BC0126}"/>
              </a:ext>
            </a:extLst>
          </p:cNvPr>
          <p:cNvSpPr>
            <a:spLocks/>
          </p:cNvSpPr>
          <p:nvPr/>
        </p:nvSpPr>
        <p:spPr bwMode="auto">
          <a:xfrm flipH="1">
            <a:off x="5442082" y="5507344"/>
            <a:ext cx="5058563" cy="409021"/>
          </a:xfrm>
          <a:custGeom>
            <a:avLst/>
            <a:gdLst>
              <a:gd name="T0" fmla="*/ 1430 w 1933"/>
              <a:gd name="T1" fmla="*/ 110 h 2227"/>
              <a:gd name="T2" fmla="*/ 1374 w 1933"/>
              <a:gd name="T3" fmla="*/ 119 h 2227"/>
              <a:gd name="T4" fmla="*/ 1329 w 1933"/>
              <a:gd name="T5" fmla="*/ 137 h 2227"/>
              <a:gd name="T6" fmla="*/ 1291 w 1933"/>
              <a:gd name="T7" fmla="*/ 159 h 2227"/>
              <a:gd name="T8" fmla="*/ 1253 w 1933"/>
              <a:gd name="T9" fmla="*/ 184 h 2227"/>
              <a:gd name="T10" fmla="*/ 1211 w 1933"/>
              <a:gd name="T11" fmla="*/ 210 h 2227"/>
              <a:gd name="T12" fmla="*/ 1159 w 1933"/>
              <a:gd name="T13" fmla="*/ 233 h 2227"/>
              <a:gd name="T14" fmla="*/ 1092 w 1933"/>
              <a:gd name="T15" fmla="*/ 246 h 2227"/>
              <a:gd name="T16" fmla="*/ 1004 w 1933"/>
              <a:gd name="T17" fmla="*/ 253 h 2227"/>
              <a:gd name="T18" fmla="*/ 969 w 1933"/>
              <a:gd name="T19" fmla="*/ 251 h 2227"/>
              <a:gd name="T20" fmla="*/ 890 w 1933"/>
              <a:gd name="T21" fmla="*/ 231 h 2227"/>
              <a:gd name="T22" fmla="*/ 809 w 1933"/>
              <a:gd name="T23" fmla="*/ 197 h 2227"/>
              <a:gd name="T24" fmla="*/ 724 w 1933"/>
              <a:gd name="T25" fmla="*/ 152 h 2227"/>
              <a:gd name="T26" fmla="*/ 639 w 1933"/>
              <a:gd name="T27" fmla="*/ 107 h 2227"/>
              <a:gd name="T28" fmla="*/ 556 w 1933"/>
              <a:gd name="T29" fmla="*/ 63 h 2227"/>
              <a:gd name="T30" fmla="*/ 475 w 1933"/>
              <a:gd name="T31" fmla="*/ 27 h 2227"/>
              <a:gd name="T32" fmla="*/ 401 w 1933"/>
              <a:gd name="T33" fmla="*/ 7 h 2227"/>
              <a:gd name="T34" fmla="*/ 365 w 1933"/>
              <a:gd name="T35" fmla="*/ 2 h 2227"/>
              <a:gd name="T36" fmla="*/ 294 w 1933"/>
              <a:gd name="T37" fmla="*/ 2 h 2227"/>
              <a:gd name="T38" fmla="*/ 226 w 1933"/>
              <a:gd name="T39" fmla="*/ 11 h 2227"/>
              <a:gd name="T40" fmla="*/ 166 w 1933"/>
              <a:gd name="T41" fmla="*/ 27 h 2227"/>
              <a:gd name="T42" fmla="*/ 112 w 1933"/>
              <a:gd name="T43" fmla="*/ 51 h 2227"/>
              <a:gd name="T44" fmla="*/ 70 w 1933"/>
              <a:gd name="T45" fmla="*/ 81 h 2227"/>
              <a:gd name="T46" fmla="*/ 36 w 1933"/>
              <a:gd name="T47" fmla="*/ 114 h 2227"/>
              <a:gd name="T48" fmla="*/ 16 w 1933"/>
              <a:gd name="T49" fmla="*/ 152 h 2227"/>
              <a:gd name="T50" fmla="*/ 9 w 1933"/>
              <a:gd name="T51" fmla="*/ 195 h 2227"/>
              <a:gd name="T52" fmla="*/ 0 w 1933"/>
              <a:gd name="T53" fmla="*/ 2016 h 2227"/>
              <a:gd name="T54" fmla="*/ 18 w 1933"/>
              <a:gd name="T55" fmla="*/ 2115 h 2227"/>
              <a:gd name="T56" fmla="*/ 74 w 1933"/>
              <a:gd name="T57" fmla="*/ 2180 h 2227"/>
              <a:gd name="T58" fmla="*/ 152 w 1933"/>
              <a:gd name="T59" fmla="*/ 2216 h 2227"/>
              <a:gd name="T60" fmla="*/ 240 w 1933"/>
              <a:gd name="T61" fmla="*/ 2225 h 2227"/>
              <a:gd name="T62" fmla="*/ 1697 w 1933"/>
              <a:gd name="T63" fmla="*/ 2227 h 2227"/>
              <a:gd name="T64" fmla="*/ 1782 w 1933"/>
              <a:gd name="T65" fmla="*/ 2223 h 2227"/>
              <a:gd name="T66" fmla="*/ 1856 w 1933"/>
              <a:gd name="T67" fmla="*/ 2200 h 2227"/>
              <a:gd name="T68" fmla="*/ 1912 w 1933"/>
              <a:gd name="T69" fmla="*/ 2146 h 2227"/>
              <a:gd name="T70" fmla="*/ 1933 w 1933"/>
              <a:gd name="T71" fmla="*/ 204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33" h="2227">
                <a:moveTo>
                  <a:pt x="1430" y="110"/>
                </a:moveTo>
                <a:lnTo>
                  <a:pt x="1430" y="110"/>
                </a:lnTo>
                <a:lnTo>
                  <a:pt x="1401" y="112"/>
                </a:lnTo>
                <a:lnTo>
                  <a:pt x="1374" y="119"/>
                </a:lnTo>
                <a:lnTo>
                  <a:pt x="1352" y="125"/>
                </a:lnTo>
                <a:lnTo>
                  <a:pt x="1329" y="137"/>
                </a:lnTo>
                <a:lnTo>
                  <a:pt x="1309" y="148"/>
                </a:lnTo>
                <a:lnTo>
                  <a:pt x="1291" y="159"/>
                </a:lnTo>
                <a:lnTo>
                  <a:pt x="1273" y="172"/>
                </a:lnTo>
                <a:lnTo>
                  <a:pt x="1253" y="184"/>
                </a:lnTo>
                <a:lnTo>
                  <a:pt x="1233" y="197"/>
                </a:lnTo>
                <a:lnTo>
                  <a:pt x="1211" y="210"/>
                </a:lnTo>
                <a:lnTo>
                  <a:pt x="1186" y="222"/>
                </a:lnTo>
                <a:lnTo>
                  <a:pt x="1159" y="233"/>
                </a:lnTo>
                <a:lnTo>
                  <a:pt x="1128" y="240"/>
                </a:lnTo>
                <a:lnTo>
                  <a:pt x="1092" y="246"/>
                </a:lnTo>
                <a:lnTo>
                  <a:pt x="1051" y="251"/>
                </a:lnTo>
                <a:lnTo>
                  <a:pt x="1004" y="253"/>
                </a:lnTo>
                <a:lnTo>
                  <a:pt x="1004" y="253"/>
                </a:lnTo>
                <a:lnTo>
                  <a:pt x="969" y="251"/>
                </a:lnTo>
                <a:lnTo>
                  <a:pt x="930" y="242"/>
                </a:lnTo>
                <a:lnTo>
                  <a:pt x="890" y="231"/>
                </a:lnTo>
                <a:lnTo>
                  <a:pt x="850" y="215"/>
                </a:lnTo>
                <a:lnTo>
                  <a:pt x="809" y="197"/>
                </a:lnTo>
                <a:lnTo>
                  <a:pt x="767" y="175"/>
                </a:lnTo>
                <a:lnTo>
                  <a:pt x="724" y="152"/>
                </a:lnTo>
                <a:lnTo>
                  <a:pt x="682" y="130"/>
                </a:lnTo>
                <a:lnTo>
                  <a:pt x="639" y="107"/>
                </a:lnTo>
                <a:lnTo>
                  <a:pt x="599" y="85"/>
                </a:lnTo>
                <a:lnTo>
                  <a:pt x="556" y="63"/>
                </a:lnTo>
                <a:lnTo>
                  <a:pt x="516" y="45"/>
                </a:lnTo>
                <a:lnTo>
                  <a:pt x="475" y="27"/>
                </a:lnTo>
                <a:lnTo>
                  <a:pt x="437" y="16"/>
                </a:lnTo>
                <a:lnTo>
                  <a:pt x="401" y="7"/>
                </a:lnTo>
                <a:lnTo>
                  <a:pt x="365" y="2"/>
                </a:lnTo>
                <a:lnTo>
                  <a:pt x="365" y="2"/>
                </a:lnTo>
                <a:lnTo>
                  <a:pt x="330" y="0"/>
                </a:lnTo>
                <a:lnTo>
                  <a:pt x="294" y="2"/>
                </a:lnTo>
                <a:lnTo>
                  <a:pt x="260" y="4"/>
                </a:lnTo>
                <a:lnTo>
                  <a:pt x="226" y="11"/>
                </a:lnTo>
                <a:lnTo>
                  <a:pt x="195" y="18"/>
                </a:lnTo>
                <a:lnTo>
                  <a:pt x="166" y="27"/>
                </a:lnTo>
                <a:lnTo>
                  <a:pt x="137" y="38"/>
                </a:lnTo>
                <a:lnTo>
                  <a:pt x="112" y="51"/>
                </a:lnTo>
                <a:lnTo>
                  <a:pt x="90" y="65"/>
                </a:lnTo>
                <a:lnTo>
                  <a:pt x="70" y="81"/>
                </a:lnTo>
                <a:lnTo>
                  <a:pt x="52" y="96"/>
                </a:lnTo>
                <a:lnTo>
                  <a:pt x="36" y="114"/>
                </a:lnTo>
                <a:lnTo>
                  <a:pt x="25" y="134"/>
                </a:lnTo>
                <a:lnTo>
                  <a:pt x="16" y="152"/>
                </a:lnTo>
                <a:lnTo>
                  <a:pt x="11" y="175"/>
                </a:lnTo>
                <a:lnTo>
                  <a:pt x="9" y="195"/>
                </a:lnTo>
                <a:lnTo>
                  <a:pt x="0" y="2016"/>
                </a:lnTo>
                <a:lnTo>
                  <a:pt x="0" y="2016"/>
                </a:lnTo>
                <a:lnTo>
                  <a:pt x="2" y="2070"/>
                </a:lnTo>
                <a:lnTo>
                  <a:pt x="18" y="2115"/>
                </a:lnTo>
                <a:lnTo>
                  <a:pt x="40" y="2151"/>
                </a:lnTo>
                <a:lnTo>
                  <a:pt x="74" y="2180"/>
                </a:lnTo>
                <a:lnTo>
                  <a:pt x="112" y="2202"/>
                </a:lnTo>
                <a:lnTo>
                  <a:pt x="152" y="2216"/>
                </a:lnTo>
                <a:lnTo>
                  <a:pt x="197" y="2225"/>
                </a:lnTo>
                <a:lnTo>
                  <a:pt x="240" y="2225"/>
                </a:lnTo>
                <a:lnTo>
                  <a:pt x="1697" y="2227"/>
                </a:lnTo>
                <a:lnTo>
                  <a:pt x="1697" y="2227"/>
                </a:lnTo>
                <a:lnTo>
                  <a:pt x="1740" y="2227"/>
                </a:lnTo>
                <a:lnTo>
                  <a:pt x="1782" y="2223"/>
                </a:lnTo>
                <a:lnTo>
                  <a:pt x="1820" y="2214"/>
                </a:lnTo>
                <a:lnTo>
                  <a:pt x="1856" y="2200"/>
                </a:lnTo>
                <a:lnTo>
                  <a:pt x="1888" y="2178"/>
                </a:lnTo>
                <a:lnTo>
                  <a:pt x="1912" y="2146"/>
                </a:lnTo>
                <a:lnTo>
                  <a:pt x="1928" y="2102"/>
                </a:lnTo>
                <a:lnTo>
                  <a:pt x="1933" y="2046"/>
                </a:lnTo>
                <a:lnTo>
                  <a:pt x="1930" y="193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ko-KR" altLang="en-US" sz="2000" b="1" dirty="0">
                <a:ln/>
                <a:solidFill>
                  <a:schemeClr val="accent3"/>
                </a:solidFill>
              </a:rPr>
              <a:t>현재 각과정에 필요한 교육과정이 개발되어 대학심의를 거쳐 통과된 상황</a:t>
            </a:r>
            <a:r>
              <a:rPr lang="en-US" altLang="ko-KR" sz="2000" b="1" dirty="0">
                <a:ln/>
                <a:solidFill>
                  <a:schemeClr val="accent3"/>
                </a:solidFill>
              </a:rPr>
              <a:t>.</a:t>
            </a:r>
            <a:endParaRPr lang="ko-KR" altLang="en-US" sz="20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1648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413224"/>
      </a:dk2>
      <a:lt2>
        <a:srgbClr val="E8E4E2"/>
      </a:lt2>
      <a:accent1>
        <a:srgbClr val="3B87B1"/>
      </a:accent1>
      <a:accent2>
        <a:srgbClr val="46B3AC"/>
      </a:accent2>
      <a:accent3>
        <a:srgbClr val="4D67C3"/>
      </a:accent3>
      <a:accent4>
        <a:srgbClr val="B1453B"/>
      </a:accent4>
      <a:accent5>
        <a:srgbClr val="C3884D"/>
      </a:accent5>
      <a:accent6>
        <a:srgbClr val="ADA339"/>
      </a:accent6>
      <a:hlink>
        <a:srgbClr val="BF6D3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933</Words>
  <Application>Microsoft Office PowerPoint</Application>
  <PresentationFormat>Широкоэкранный</PresentationFormat>
  <Paragraphs>170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HY강B</vt:lpstr>
      <vt:lpstr>HY궁서</vt:lpstr>
      <vt:lpstr>견고딕</vt:lpstr>
      <vt:lpstr>맑은 고딕</vt:lpstr>
      <vt:lpstr>Arial</vt:lpstr>
      <vt:lpstr>Arial Nova</vt:lpstr>
      <vt:lpstr>Modern Love</vt:lpstr>
      <vt:lpstr>The Hand</vt:lpstr>
      <vt:lpstr>Times New Roman</vt:lpstr>
      <vt:lpstr>Wingdings</vt:lpstr>
      <vt:lpstr>SketchyVTI</vt:lpstr>
      <vt:lpstr>2020/21 학년도 모스크바국립대학교 현지한국어교원양성 사업 개요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모스크바국립대학교 현지한국어교원양성 사업 개요</dc:title>
  <dc:creator>Insoon Jeong</dc:creator>
  <cp:lastModifiedBy>Insoon Jeong</cp:lastModifiedBy>
  <cp:revision>44</cp:revision>
  <dcterms:created xsi:type="dcterms:W3CDTF">2020-10-26T12:47:04Z</dcterms:created>
  <dcterms:modified xsi:type="dcterms:W3CDTF">2020-10-30T07:20:23Z</dcterms:modified>
</cp:coreProperties>
</file>