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7" r:id="rId8"/>
    <p:sldId id="264" r:id="rId9"/>
    <p:sldId id="266" r:id="rId10"/>
    <p:sldId id="265" r:id="rId11"/>
    <p:sldId id="26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36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77 полонизмов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77 полонизмов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4">
                      <a:tint val="65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tint val="65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tint val="65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tint val="65000"/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hade val="65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shade val="65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shade val="65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65000"/>
                    <a:shade val="95000"/>
                  </a:schemeClr>
                </a:solidFill>
                <a:round/>
              </a:ln>
              <a:effectLst/>
            </c:spPr>
          </c:dPt>
          <c:cat>
            <c:strRef>
              <c:f>Лист1!$A$2:$A$4</c:f>
              <c:strCache>
                <c:ptCount val="3"/>
                <c:pt idx="0">
                  <c:v>Единичные - 32</c:v>
                </c:pt>
                <c:pt idx="1">
                  <c:v>Повторяющиеся - 45</c:v>
                </c:pt>
                <c:pt idx="2">
                  <c:v>Частотные - 5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32</c:v>
                </c:pt>
                <c:pt idx="1">
                  <c:v>45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594390649951357"/>
          <c:w val="0.99291395284394524"/>
          <c:h val="0.144056093500486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77 полонизмов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4">
                      <a:tint val="65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tint val="65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tint val="65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tint val="65000"/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explosion val="2"/>
            <c:spPr>
              <a:gradFill rotWithShape="1">
                <a:gsLst>
                  <a:gs pos="0">
                    <a:schemeClr val="accent4">
                      <a:shade val="76000"/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shade val="76000"/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shade val="76000"/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76000"/>
                    <a:shade val="95000"/>
                  </a:schemeClr>
                </a:solidFill>
                <a:round/>
              </a:ln>
              <a:effectLst/>
            </c:spPr>
          </c:dPt>
          <c:cat>
            <c:strRef>
              <c:f>Лист1!$A$2:$A$3</c:f>
              <c:strCache>
                <c:ptCount val="2"/>
                <c:pt idx="0">
                  <c:v>Присутствуют в словаре - 22</c:v>
                </c:pt>
                <c:pt idx="1">
                  <c:v>Отсутствуют в словаре - 21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</c:v>
                </c:pt>
                <c:pt idx="1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594390649951357"/>
          <c:w val="0.99291395284394524"/>
          <c:h val="0.144056093500486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258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26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28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08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28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29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89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172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85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18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86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20B8C-D57D-45BD-81BA-57F29C08C699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11E5F-2908-4B02-8854-495D1FD8EA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7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398896"/>
            <a:ext cx="12192000" cy="167185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8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Полонизмы в драме Л. Г. Зорина</a:t>
            </a:r>
          </a:p>
          <a:p>
            <a:pPr algn="ctr"/>
            <a:r>
              <a:rPr lang="ru-RU" sz="48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«Варшавская мелодия»</a:t>
            </a:r>
            <a:endParaRPr lang="ru-RU" sz="4800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545080" y="4035809"/>
            <a:ext cx="9646920" cy="252876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2400"/>
              </a:lnSpc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Широкова А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А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  <a:r>
              <a:rPr lang="en-US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</a:t>
            </a:r>
          </a:p>
          <a:p>
            <a:pPr marL="0" indent="0" algn="r">
              <a:lnSpc>
                <a:spcPts val="2400"/>
              </a:lnSpc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аспирантка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кафедры</a:t>
            </a:r>
          </a:p>
          <a:p>
            <a:pPr marL="0" indent="0" algn="r">
              <a:lnSpc>
                <a:spcPts val="2400"/>
              </a:lnSpc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славянской филологии </a:t>
            </a:r>
          </a:p>
          <a:p>
            <a:pPr marL="0" indent="0" algn="r">
              <a:lnSpc>
                <a:spcPts val="2400"/>
              </a:lnSpc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филологического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факультета</a:t>
            </a:r>
          </a:p>
          <a:p>
            <a:pPr marL="0" indent="0" algn="r">
              <a:lnSpc>
                <a:spcPts val="2400"/>
              </a:lnSpc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МГУ имени М.В. Ломоносова.</a:t>
            </a:r>
          </a:p>
          <a:p>
            <a:pPr marL="0" indent="0" algn="r">
              <a:lnSpc>
                <a:spcPts val="2400"/>
              </a:lnSpc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20.</a:t>
            </a:r>
            <a:r>
              <a:rPr lang="en-US" sz="20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XI.2020</a:t>
            </a:r>
            <a:endParaRPr lang="ru-RU" sz="20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8734454" y="6444639"/>
            <a:ext cx="3566842" cy="41336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400"/>
              </a:lnSpc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Мытищи –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Zoom –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Москва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68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478" y="0"/>
            <a:ext cx="1205552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Функции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полонизмов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3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)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игровая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функция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Виктор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(весело).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Целую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рончки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 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Геля.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Здравствуй.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</a:t>
            </a:r>
          </a:p>
          <a:p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Виктор.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Пан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ждёт.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Пан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нервничает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Геля.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[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…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]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Ты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– после дегустации?  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Виктор.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Было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дело.</a:t>
            </a:r>
            <a:endParaRPr lang="ru-RU" sz="28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Виктор.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[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…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]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Что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делать, я – современный человек. Для счастья мне нужно удостоверение. 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Геля.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Напрасно ты думаешь, что это шутки.  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Виктор.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Какие шутки! Я восстал. Я хочу, чтоб меня называли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пан-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млоды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Перевести? По-польски это значит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– новобрачный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  <a:endParaRPr lang="ru-RU" sz="2800" i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650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Варшавская мелод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281" y="13648"/>
            <a:ext cx="4796214" cy="67146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58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ВАРШАВСКИЕ МЕЛОДИИ» С ВАРИАЦИЯМИ | Петербургский театральный журнал  (Официальный сайт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8011"/>
            <a:ext cx="6061112" cy="42853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8" descr="ВАРШАВСКИЕ МЕЛОДИИ» С ВАРИАЦИЯМИ | Петербургский театральный журнал  (Официальный сайт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129" y="0"/>
            <a:ext cx="6130888" cy="39994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2137" y="504967"/>
            <a:ext cx="574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Время действия: </a:t>
            </a:r>
          </a:p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1946-1947; 1957; 1967.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90195" y="4494480"/>
            <a:ext cx="5904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Место действия: </a:t>
            </a:r>
          </a:p>
          <a:p>
            <a:pPr algn="ctr"/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Москва; Варшава; Москва.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59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302504260"/>
              </p:ext>
            </p:extLst>
          </p:nvPr>
        </p:nvGraphicFramePr>
        <p:xfrm>
          <a:off x="0" y="187403"/>
          <a:ext cx="12192000" cy="4944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50877" y="5344054"/>
            <a:ext cx="89438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Частотные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</a:t>
            </a:r>
          </a:p>
          <a:p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Геля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Витек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пан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Варшава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так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‘да’.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884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96420"/>
            <a:ext cx="1198418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Существительные. Имена собственные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</a:p>
          <a:p>
            <a:pPr algn="just"/>
            <a:endParaRPr lang="ru-RU" sz="35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антропонимы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  <a:r>
              <a:rPr lang="ru-RU" sz="3500" b="1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личные имена 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(Геля, Витек, Юлек), </a:t>
            </a:r>
            <a:r>
              <a:rPr lang="ru-RU" sz="35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фамилии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(</a:t>
            </a:r>
            <a:r>
              <a:rPr lang="ru-RU" sz="35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Модлевска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35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Дымарчик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), </a:t>
            </a:r>
            <a:r>
              <a:rPr lang="ru-RU" sz="3500" b="1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прецедентные имена 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(Шопен, королева Ядвига, Мицкевич, Словацкий);</a:t>
            </a:r>
          </a:p>
          <a:p>
            <a:pPr algn="just"/>
            <a:r>
              <a:rPr lang="ru-RU" sz="35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топонимы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  <a:r>
              <a:rPr lang="ru-RU" sz="35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астионимы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(Варшава, Радом), </a:t>
            </a:r>
            <a:r>
              <a:rPr lang="ru-RU" sz="35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хоронимы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(Польша, </a:t>
            </a:r>
            <a:r>
              <a:rPr lang="ru-RU" sz="35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Польска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), </a:t>
            </a:r>
            <a:r>
              <a:rPr lang="ru-RU" sz="3500" b="1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урбанонимы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– названия улиц (Новы Свят, </a:t>
            </a:r>
            <a:r>
              <a:rPr lang="ru-RU" sz="35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Свентокшисска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), архитектурного комплекса (</a:t>
            </a:r>
            <a:r>
              <a:rPr lang="ru-RU" sz="35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Вавель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), ресторана («Под </a:t>
            </a:r>
            <a:r>
              <a:rPr lang="ru-RU" sz="35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гвяздами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»), гостиниц («</a:t>
            </a:r>
            <a:r>
              <a:rPr lang="ru-RU" sz="35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Саски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», «Варшава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»), парка (</a:t>
            </a:r>
            <a:r>
              <a:rPr lang="ru-RU" sz="35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Лазенки</a:t>
            </a:r>
            <a:r>
              <a:rPr lang="ru-RU" sz="35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). </a:t>
            </a:r>
            <a:endParaRPr lang="ru-RU" sz="35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41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4589" y="0"/>
            <a:ext cx="1182303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Существительные. </a:t>
            </a:r>
            <a:r>
              <a:rPr lang="ru-RU" sz="3200" b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Апеллятивы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</a:p>
          <a:p>
            <a:pPr marL="457200" indent="-457200" algn="ctr">
              <a:buFont typeface="Wingdings" panose="05000000000000000000" pitchFamily="2" charset="2"/>
              <a:buChar char="§"/>
            </a:pPr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номинации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лиц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по национальной принадлежности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(поляк),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по социальному положению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(пан, пан-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млоды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пани, панна, паненка);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наименования </a:t>
            </a:r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денег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(злотый, злотые; </a:t>
            </a:r>
            <a:r>
              <a:rPr lang="ru-RU" sz="32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гипероним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пенендзе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);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наименования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объектов городского пространства 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плац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‘площадь’, </a:t>
            </a: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костёл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);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наименование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музыкального жанра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мазурка;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наименование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еды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частк</a:t>
            </a:r>
            <a:r>
              <a:rPr lang="ru-RU" sz="32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и</a:t>
            </a:r>
            <a:r>
              <a:rPr lang="en-US" sz="32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sic!)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наименование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части тела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рончки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эмоционально-оценочное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понятие: </a:t>
            </a:r>
            <a:r>
              <a:rPr lang="ru-RU" sz="32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глупство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80487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307" y="0"/>
            <a:ext cx="1193269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Другие части речи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</a:p>
          <a:p>
            <a:pPr algn="ctr"/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прилагательные: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здрув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млоды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польский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глаголы: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кохам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слухам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наречия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добже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страшне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местоимения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вшистко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союзы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але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альбо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порядковое числительное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другий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междометие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фуй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междометные выражения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Езус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-Мария,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Езус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Кристус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утвердительная частица 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так</a:t>
            </a: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4822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1474" y="168083"/>
            <a:ext cx="116305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Представленность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полонизмов из пьесы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в 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«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Историко-этимологическом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словаре полонизмов 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русских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текстов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XIX–XX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вв.» В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М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Шетэли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79829440"/>
              </p:ext>
            </p:extLst>
          </p:nvPr>
        </p:nvGraphicFramePr>
        <p:xfrm>
          <a:off x="-1050878" y="1553078"/>
          <a:ext cx="6373505" cy="4053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58101" y="1729839"/>
            <a:ext cx="79338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Отсутствуют в словаре: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существительные </a:t>
            </a:r>
            <a:r>
              <a:rPr lang="ru-RU" sz="2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частки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частко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),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плац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‘площадь’, </a:t>
            </a:r>
            <a:r>
              <a:rPr lang="ru-RU" sz="2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гвязда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профе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(с)</a:t>
            </a:r>
            <a:r>
              <a:rPr lang="ru-RU" sz="2400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соже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устойчивое словосочетание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пан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млоды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прилагательное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здрув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глаголы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кохам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слухам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есть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(быть в наст.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вр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.);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наречия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страшне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по-польски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местоимения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чен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то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союзы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альбо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але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порядковое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числительное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другий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междометие 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фуй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междометное восклицание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Езус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4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Кристус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!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;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утвердительная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частица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так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340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715" y="0"/>
            <a:ext cx="11778257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Функции полонизмов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  <a:endParaRPr lang="en-US" sz="3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endParaRPr lang="en-US" sz="3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1) передача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национальной маркированности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героини: </a:t>
            </a:r>
            <a:endParaRPr lang="en-US" sz="3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400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Альбо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ты управляешь своим 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темпераментом,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400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альбо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он управляет тобой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Але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откуда у тебя </a:t>
            </a:r>
            <a:r>
              <a:rPr lang="ru-RU" sz="3400" b="1" i="1" dirty="0" err="1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пенендзе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</a:t>
            </a:r>
            <a:endParaRPr lang="en-US" sz="3400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Это древний замок. Там похоронены все польские короли. И многие великие люди. 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Словацкий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Мицкевич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[...] В </a:t>
            </a:r>
            <a:r>
              <a:rPr lang="ru-RU" sz="3400" b="1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Вавеле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400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еще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лежит 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королева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4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Ядвига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7686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660" y="0"/>
            <a:ext cx="11689666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400" b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Функции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полонизмов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  <a:endParaRPr lang="ru-RU" sz="3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endParaRPr lang="ru-RU" sz="3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2</a:t>
            </a:r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) передача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локального </a:t>
            </a:r>
            <a:r>
              <a:rPr lang="ru-RU" sz="3400" b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колорита</a:t>
            </a:r>
            <a:r>
              <a:rPr lang="ru-RU" sz="34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</a:t>
            </a:r>
            <a:endParaRPr lang="ru-RU" sz="34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ru-RU" sz="34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Геля.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У нас говорят –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Варшава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строилась семьсот лет и двенадцать. Было девяносто целых домов.  </a:t>
            </a: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 </a:t>
            </a:r>
          </a:p>
          <a:p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Виктор.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Знаю и не верю.  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Геля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Где ты остановился?  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Виктор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В отеле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«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Саски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»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 </a:t>
            </a:r>
          </a:p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Геля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А-а… так…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Плац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Дзержинскего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Но ты уже был в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Лазенках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 В </a:t>
            </a:r>
            <a:r>
              <a:rPr lang="ru-RU" sz="2800" b="1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Старом </a:t>
            </a:r>
            <a:r>
              <a:rPr lang="ru-RU" sz="2800" b="1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Мясте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?</a:t>
            </a:r>
          </a:p>
          <a:p>
            <a:endParaRPr lang="ru-RU" sz="2800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 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Слышен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голос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Штадтлера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: 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«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Prosze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panstwa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dzis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gosci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wsr</a:t>
            </a:r>
            <a:r>
              <a:rPr lang="pl-PL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ó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d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nas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Helena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Modlewska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Poprosimy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ja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za</a:t>
            </a:r>
            <a:r>
              <a:rPr lang="pl-PL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ś</a:t>
            </a:r>
            <a:r>
              <a:rPr lang="ru-RU" sz="2800" i="1" dirty="0" err="1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piewać</a:t>
            </a:r>
            <a:r>
              <a:rPr lang="ru-RU" sz="2800" i="1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».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Bookman Old Style" panose="02050604050505020204" pitchFamily="18" charset="0"/>
              </a:rPr>
              <a:t>Шумные аплодисменты.  </a:t>
            </a:r>
          </a:p>
          <a:p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367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624</Words>
  <Application>Microsoft Office PowerPoint</Application>
  <PresentationFormat>Широкоэкранный</PresentationFormat>
  <Paragraphs>82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Bookman Old Style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55</cp:revision>
  <dcterms:created xsi:type="dcterms:W3CDTF">2020-11-19T22:29:31Z</dcterms:created>
  <dcterms:modified xsi:type="dcterms:W3CDTF">2020-11-20T11:28:38Z</dcterms:modified>
</cp:coreProperties>
</file>