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25" autoAdjust="0"/>
  </p:normalViewPr>
  <p:slideViewPr>
    <p:cSldViewPr>
      <p:cViewPr varScale="1">
        <p:scale>
          <a:sx n="107" d="100"/>
          <a:sy n="107" d="100"/>
        </p:scale>
        <p:origin x="-8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C02C2841-A9FA-47CE-ABE4-9C4694AD250D}" type="datetimeFigureOut">
              <a:rPr lang="ru-RU"/>
              <a:pPr>
                <a:defRPr/>
              </a:pPr>
              <a:t>14.03.2013</a:t>
            </a:fld>
            <a:endParaRPr lang="ru-RU"/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52B5B0D-0A9E-48F3-81F1-540F9B2E66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D59CD-2C87-4E0B-BA60-71EC032D63C8}" type="datetimeFigureOut">
              <a:rPr lang="ru-RU"/>
              <a:pPr>
                <a:defRPr/>
              </a:pPr>
              <a:t>14.03.2013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6E7E4-0023-47F1-871E-2949D54047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36B90-99DD-45C6-9BE9-85FBAC275B52}" type="datetimeFigureOut">
              <a:rPr lang="ru-RU"/>
              <a:pPr>
                <a:defRPr/>
              </a:pPr>
              <a:t>14.03.2013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AE805-8F2B-463A-B38E-D6EB4BE23A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186F4-915A-4381-87B1-B4B73D80190F}" type="datetimeFigureOut">
              <a:rPr lang="ru-RU"/>
              <a:pPr>
                <a:defRPr/>
              </a:pPr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1F7F0-BD82-4CD5-8E81-191000E749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Равнобедренный треугольник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C8A67-2E5E-407A-ADAB-9A3C645C2F69}" type="datetimeFigureOut">
              <a:rPr lang="ru-RU"/>
              <a:pPr>
                <a:defRPr/>
              </a:pPr>
              <a:t>14.03.2013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75AA3-622D-4D94-884E-D83C98C593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A8235-6EC4-4980-80AE-0736F66E6816}" type="datetimeFigureOut">
              <a:rPr lang="ru-RU"/>
              <a:pPr>
                <a:defRPr/>
              </a:pPr>
              <a:t>14.03.2013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E51FE-4D37-4A23-85E7-93326A76A7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7D47A-5EB8-4D74-8C59-CB0405E1AFF1}" type="datetimeFigureOut">
              <a:rPr lang="ru-RU"/>
              <a:pPr>
                <a:defRPr/>
              </a:pPr>
              <a:t>14.03.2013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23E63497-FB85-4B65-93AD-C957FC5257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A1126-DA5E-4B63-9F3D-E39B8DC2455D}" type="datetimeFigureOut">
              <a:rPr lang="ru-RU"/>
              <a:pPr>
                <a:defRPr/>
              </a:pPr>
              <a:t>14.03.2013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9967D-5E1D-4179-BD90-4745104CDE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61377-F99E-43A7-92D6-44AC792EE28F}" type="datetimeFigureOut">
              <a:rPr lang="ru-RU"/>
              <a:pPr>
                <a:defRPr/>
              </a:pPr>
              <a:t>14.03.2013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4C51F-3C75-4329-AF34-300BC786E9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E6426474-DD17-45C9-94FF-D5D0247B6995}" type="datetimeFigureOut">
              <a:rPr lang="ru-RU"/>
              <a:pPr>
                <a:defRPr/>
              </a:pPr>
              <a:t>14.03.2013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746D759B-467F-4FCE-937F-5B93A3BBAC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09A05D31-F53A-4C16-823D-52A7D16B5D33}" type="datetimeFigureOut">
              <a:rPr lang="ru-RU"/>
              <a:pPr>
                <a:defRPr/>
              </a:pPr>
              <a:t>14.03.2013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6CA705C7-93EF-427E-A42A-2C085A6670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B61CEA-E6F5-4771-9836-D0456E186684}" type="datetimeFigureOut">
              <a:rPr lang="ru-RU"/>
              <a:pPr>
                <a:defRPr/>
              </a:pPr>
              <a:t>14.03.2013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483815-0E31-4029-865F-29F45CD204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01" r:id="rId1"/>
    <p:sldLayoutId id="2147484002" r:id="rId2"/>
    <p:sldLayoutId id="2147484003" r:id="rId3"/>
    <p:sldLayoutId id="2147483996" r:id="rId4"/>
    <p:sldLayoutId id="2147484004" r:id="rId5"/>
    <p:sldLayoutId id="2147483997" r:id="rId6"/>
    <p:sldLayoutId id="2147483998" r:id="rId7"/>
    <p:sldLayoutId id="2147484005" r:id="rId8"/>
    <p:sldLayoutId id="2147484006" r:id="rId9"/>
    <p:sldLayoutId id="2147483999" r:id="rId10"/>
    <p:sldLayoutId id="2147484000" r:id="rId11"/>
  </p:sldLayoutIdLst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ambria" pitchFamily="18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ambria" pitchFamily="18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ambria" pitchFamily="18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ambria" pitchFamily="18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alibri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alibri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alibri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alibri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71612"/>
            <a:ext cx="7772400" cy="2428892"/>
          </a:xfrm>
        </p:spPr>
        <p:txBody>
          <a:bodyPr>
            <a:no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СЛОЖНОСТЬ</a:t>
            </a:r>
            <a:b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ВЫЧИСЛЕНИЯ</a:t>
            </a:r>
            <a:b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МНОГОЧЛЕНОВ</a:t>
            </a:r>
            <a:endParaRPr lang="ru-RU" sz="4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3929066"/>
            <a:ext cx="7858180" cy="2286016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С. Б. ГАШКОВ,  И. С. СЕРГЕЕВ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МГУ им. М.В. Ломоносова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81000" y="271464"/>
            <a:ext cx="7239000" cy="1362075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III. </a:t>
            </a:r>
            <a:r>
              <a:rPr lang="ru-RU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МЕТОД РЕДКИХ МНОЖЕСТВ</a:t>
            </a:r>
            <a:endParaRPr lang="ru-RU" sz="3600" b="1" dirty="0">
              <a:solidFill>
                <a:schemeClr val="accent1">
                  <a:tint val="83000"/>
                  <a:satMod val="150000"/>
                </a:schemeClr>
              </a:solidFill>
              <a:cs typeface="Calibri" pitchFamily="34" charset="0"/>
            </a:endParaRPr>
          </a:p>
        </p:txBody>
      </p:sp>
      <p:sp>
        <p:nvSpPr>
          <p:cNvPr id="12291" name="Текст 2"/>
          <p:cNvSpPr>
            <a:spLocks noGrp="1"/>
          </p:cNvSpPr>
          <p:nvPr>
            <p:ph type="body" idx="4294967295"/>
          </p:nvPr>
        </p:nvSpPr>
        <p:spPr>
          <a:xfrm>
            <a:off x="142875" y="1357313"/>
            <a:ext cx="8858250" cy="5357812"/>
          </a:xfrm>
        </p:spPr>
        <p:txBody>
          <a:bodyPr/>
          <a:lstStyle/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rgbClr val="FF5698"/>
                </a:solidFill>
              </a:rPr>
              <a:t>iii.2</a:t>
            </a:r>
            <a:r>
              <a:rPr lang="ru-RU" sz="2400" b="1" dirty="0" smtClean="0">
                <a:solidFill>
                  <a:srgbClr val="FF5698"/>
                </a:solidFill>
              </a:rPr>
              <a:t> </a:t>
            </a:r>
            <a:r>
              <a:rPr lang="ru-RU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ОСНОВНАЯ ТЕОРЕМА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Пусть </a:t>
            </a:r>
            <a:r>
              <a:rPr lang="en-US" sz="2400" i="1" dirty="0" smtClean="0">
                <a:solidFill>
                  <a:srgbClr val="FFFF00"/>
                </a:solidFill>
              </a:rPr>
              <a:t>k</a:t>
            </a:r>
            <a:r>
              <a:rPr lang="en-US" sz="2400" dirty="0" smtClean="0">
                <a:solidFill>
                  <a:srgbClr val="FFFF00"/>
                </a:solidFill>
              </a:rPr>
              <a:t>≥</a:t>
            </a:r>
            <a:r>
              <a:rPr lang="ru-RU" sz="2400" dirty="0" smtClean="0">
                <a:solidFill>
                  <a:srgbClr val="FFFF00"/>
                </a:solidFill>
              </a:rPr>
              <a:t>1</a:t>
            </a:r>
            <a:r>
              <a:rPr lang="ru-RU" sz="2400" dirty="0" smtClean="0"/>
              <a:t> и </a:t>
            </a:r>
            <a:r>
              <a:rPr lang="en-US" sz="2400" dirty="0" err="1" smtClean="0">
                <a:solidFill>
                  <a:srgbClr val="FFFF00"/>
                </a:solidFill>
              </a:rPr>
              <a:t>mon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/>
              <a:t> </a:t>
            </a:r>
            <a:r>
              <a:rPr lang="en-US" sz="2400" i="1" dirty="0" smtClean="0"/>
              <a:t>–</a:t>
            </a:r>
            <a:r>
              <a:rPr lang="ru-RU" sz="2400" dirty="0" smtClean="0"/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k</a:t>
            </a:r>
            <a:r>
              <a:rPr lang="en-US" sz="2400" dirty="0" smtClean="0">
                <a:solidFill>
                  <a:srgbClr val="FFFF00"/>
                </a:solidFill>
              </a:rPr>
              <a:t>,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en-US" sz="2400" dirty="0" smtClean="0"/>
              <a:t>-</a:t>
            </a:r>
            <a:r>
              <a:rPr lang="ru-RU" sz="2400" dirty="0" smtClean="0"/>
              <a:t>редкое подмножество 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b="1" i="1" dirty="0" smtClean="0">
                <a:solidFill>
                  <a:srgbClr val="FFFF00"/>
                </a:solidFill>
              </a:rPr>
              <a:t>N </a:t>
            </a:r>
            <a:r>
              <a:rPr lang="en-US" sz="2400" dirty="0" smtClean="0">
                <a:solidFill>
                  <a:srgbClr val="FFFF00"/>
                </a:solidFill>
              </a:rPr>
              <a:t>⋃ {0})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n</a:t>
            </a:r>
            <a:r>
              <a:rPr lang="en-US" sz="2400" i="1" dirty="0" smtClean="0"/>
              <a:t>,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baseline="-25000" dirty="0" smtClean="0">
                <a:solidFill>
                  <a:srgbClr val="FFFF00"/>
                </a:solidFill>
              </a:rPr>
              <a:t>+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en-US" sz="2400" i="1" dirty="0" smtClean="0"/>
              <a:t> – </a:t>
            </a:r>
            <a:r>
              <a:rPr lang="ru-RU" sz="2400" dirty="0" smtClean="0"/>
              <a:t>аддитивная монотонная сложность многочлена 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ru-RU" sz="2400" dirty="0" smtClean="0"/>
              <a:t>,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baseline="-25000" dirty="0" smtClean="0">
                <a:solidFill>
                  <a:srgbClr val="FFFF00"/>
                </a:solidFill>
              </a:rPr>
              <a:t>×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en-US" sz="2400" i="1" dirty="0" smtClean="0"/>
              <a:t> – </a:t>
            </a:r>
            <a:r>
              <a:rPr lang="ru-RU" sz="2400" dirty="0" smtClean="0"/>
              <a:t>мультипликативная монотонная сложность 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/>
              <a:t>,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el-GR" sz="2400" i="1" dirty="0" smtClean="0">
                <a:solidFill>
                  <a:srgbClr val="FFFF00"/>
                </a:solidFill>
              </a:rPr>
              <a:t>α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k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en-US" sz="2400" dirty="0" smtClean="0"/>
              <a:t> – </a:t>
            </a:r>
            <a:r>
              <a:rPr lang="ru-RU" sz="2400" dirty="0" smtClean="0"/>
              <a:t>наибольшее число булевых векторов длины </a:t>
            </a:r>
            <a:r>
              <a:rPr lang="en-US" sz="2400" i="1" dirty="0" smtClean="0">
                <a:solidFill>
                  <a:srgbClr val="FFFF00"/>
                </a:solidFill>
              </a:rPr>
              <a:t>k</a:t>
            </a:r>
            <a:r>
              <a:rPr lang="en-US" sz="2400" dirty="0" smtClean="0">
                <a:solidFill>
                  <a:srgbClr val="FFFF00"/>
                </a:solidFill>
              </a:rPr>
              <a:t> – 1</a:t>
            </a:r>
            <a:r>
              <a:rPr lang="ru-RU" sz="2400" dirty="0" smtClean="0"/>
              <a:t>, ни один из которых не равен дизъюнкции нескольких других.</a:t>
            </a:r>
            <a:endParaRPr lang="en-US" sz="2400" dirty="0" smtClean="0"/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Пусть </a:t>
            </a:r>
            <a:r>
              <a:rPr lang="en-US" sz="2400" i="1" dirty="0" smtClean="0">
                <a:solidFill>
                  <a:srgbClr val="FFFF00"/>
                </a:solidFill>
              </a:rPr>
              <a:t>h</a:t>
            </a:r>
            <a:r>
              <a:rPr lang="en-US" sz="2400" dirty="0" smtClean="0">
                <a:solidFill>
                  <a:srgbClr val="FFFF00"/>
                </a:solidFill>
              </a:rPr>
              <a:t> = min { (</a:t>
            </a:r>
            <a:r>
              <a:rPr lang="en-US" sz="2400" i="1" dirty="0" smtClean="0">
                <a:solidFill>
                  <a:srgbClr val="FFFF00"/>
                </a:solidFill>
              </a:rPr>
              <a:t>k</a:t>
            </a:r>
            <a:r>
              <a:rPr lang="en-US" sz="2400" dirty="0" smtClean="0">
                <a:solidFill>
                  <a:srgbClr val="FFFF00"/>
                </a:solidFill>
              </a:rPr>
              <a:t> – 1)</a:t>
            </a:r>
            <a:r>
              <a:rPr lang="en-US" sz="2400" baseline="30000" dirty="0" smtClean="0">
                <a:solidFill>
                  <a:srgbClr val="FFFF00"/>
                </a:solidFill>
              </a:rPr>
              <a:t>3</a:t>
            </a:r>
            <a:r>
              <a:rPr lang="en-US" sz="2400" dirty="0" smtClean="0">
                <a:solidFill>
                  <a:srgbClr val="FFFF00"/>
                </a:solidFill>
              </a:rPr>
              <a:t>, (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dirty="0" smtClean="0">
                <a:solidFill>
                  <a:srgbClr val="FFFF00"/>
                </a:solidFill>
              </a:rPr>
              <a:t> – 1)</a:t>
            </a:r>
            <a:r>
              <a:rPr lang="en-US" sz="2400" baseline="30000" dirty="0" smtClean="0">
                <a:solidFill>
                  <a:srgbClr val="FFFF00"/>
                </a:solidFill>
              </a:rPr>
              <a:t>2</a:t>
            </a:r>
            <a:r>
              <a:rPr lang="en-US" sz="2400" dirty="0" smtClean="0">
                <a:solidFill>
                  <a:srgbClr val="FFFF00"/>
                </a:solidFill>
              </a:rPr>
              <a:t> }</a:t>
            </a:r>
            <a:r>
              <a:rPr lang="en-US" sz="2400" dirty="0" smtClean="0"/>
              <a:t>.</a:t>
            </a:r>
            <a:endParaRPr lang="ru-RU" sz="2400" dirty="0" smtClean="0"/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Тогда:</a:t>
            </a:r>
            <a:r>
              <a:rPr lang="en-US" sz="2400" dirty="0" smtClean="0"/>
              <a:t>     </a:t>
            </a:r>
            <a:r>
              <a:rPr lang="ru-RU" sz="2400" dirty="0" smtClean="0"/>
              <a:t>(</a:t>
            </a:r>
            <a:r>
              <a:rPr lang="en-US" sz="2400" dirty="0" err="1" smtClean="0"/>
              <a:t>i</a:t>
            </a:r>
            <a:r>
              <a:rPr lang="ru-RU" sz="2400" dirty="0" smtClean="0"/>
              <a:t>)</a:t>
            </a:r>
            <a:r>
              <a:rPr lang="en-US" sz="2400" dirty="0" smtClean="0"/>
              <a:t>                                              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baseline="-25000" dirty="0" smtClean="0">
                <a:solidFill>
                  <a:srgbClr val="FFFF00"/>
                </a:solidFill>
              </a:rPr>
              <a:t>+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≥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en-US" sz="2400" i="1" dirty="0" smtClean="0">
                <a:solidFill>
                  <a:srgbClr val="FFFF00"/>
                </a:solidFill>
              </a:rPr>
              <a:t>h</a:t>
            </a:r>
            <a:r>
              <a:rPr lang="en-US" sz="2400" baseline="30000" dirty="0" smtClean="0">
                <a:solidFill>
                  <a:srgbClr val="FFFF00"/>
                </a:solidFill>
              </a:rPr>
              <a:t>-</a:t>
            </a:r>
            <a:r>
              <a:rPr lang="ru-RU" sz="2400" baseline="30000" dirty="0" smtClean="0">
                <a:solidFill>
                  <a:srgbClr val="FFFF00"/>
                </a:solidFill>
              </a:rPr>
              <a:t>1</a:t>
            </a:r>
            <a:r>
              <a:rPr lang="en-US" sz="2400" i="1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| </a:t>
            </a:r>
            <a:r>
              <a:rPr lang="en-US" sz="2400" dirty="0" err="1" smtClean="0">
                <a:solidFill>
                  <a:srgbClr val="FFFF00"/>
                </a:solidFill>
              </a:rPr>
              <a:t>mon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i="1" dirty="0" smtClean="0">
                <a:solidFill>
                  <a:srgbClr val="FFFF00"/>
                </a:solidFill>
              </a:rPr>
              <a:t>f  </a:t>
            </a:r>
            <a:r>
              <a:rPr lang="en-US" sz="2400" dirty="0" smtClean="0">
                <a:solidFill>
                  <a:srgbClr val="FFFF00"/>
                </a:solidFill>
              </a:rPr>
              <a:t>| – </a:t>
            </a:r>
            <a:r>
              <a:rPr lang="ru-RU" sz="2400" dirty="0" smtClean="0">
                <a:solidFill>
                  <a:srgbClr val="FFFF00"/>
                </a:solidFill>
              </a:rPr>
              <a:t>1</a:t>
            </a:r>
            <a:r>
              <a:rPr lang="ru-RU" sz="2400" dirty="0" smtClean="0"/>
              <a:t> </a:t>
            </a:r>
            <a:endParaRPr lang="en-US" sz="2400" dirty="0" smtClean="0"/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r>
              <a:rPr lang="en-US" sz="2400" dirty="0" smtClean="0"/>
              <a:t>(ii)                 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baseline="-25000" dirty="0" smtClean="0">
                <a:solidFill>
                  <a:srgbClr val="FFFF00"/>
                </a:solidFill>
              </a:rPr>
              <a:t>×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en-US" sz="2400" i="1" dirty="0" smtClean="0"/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≥</a:t>
            </a:r>
            <a:r>
              <a:rPr lang="en-US" sz="2400" dirty="0" smtClean="0"/>
              <a:t> </a:t>
            </a:r>
            <a:r>
              <a:rPr lang="en-US" sz="2400" i="1" dirty="0" smtClean="0">
                <a:solidFill>
                  <a:srgbClr val="FFFF00"/>
                </a:solidFill>
              </a:rPr>
              <a:t>C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k</a:t>
            </a:r>
            <a:r>
              <a:rPr lang="en-US" sz="2400" baseline="-25000" dirty="0" smtClean="0">
                <a:solidFill>
                  <a:srgbClr val="FFFF00"/>
                </a:solidFill>
              </a:rPr>
              <a:t>,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 l</a:t>
            </a:r>
            <a:r>
              <a:rPr lang="en-US" sz="2400" i="1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| </a:t>
            </a:r>
            <a:r>
              <a:rPr lang="en-US" sz="2400" dirty="0" err="1" smtClean="0">
                <a:solidFill>
                  <a:srgbClr val="FFFF00"/>
                </a:solidFill>
              </a:rPr>
              <a:t>mon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i="1" dirty="0" smtClean="0">
                <a:solidFill>
                  <a:srgbClr val="FFFF00"/>
                </a:solidFill>
              </a:rPr>
              <a:t>f  </a:t>
            </a:r>
            <a:r>
              <a:rPr lang="en-US" sz="2400" dirty="0" smtClean="0">
                <a:solidFill>
                  <a:srgbClr val="FFFF00"/>
                </a:solidFill>
              </a:rPr>
              <a:t>|</a:t>
            </a:r>
            <a:r>
              <a:rPr lang="el-GR" sz="2400" i="1" dirty="0" smtClean="0">
                <a:solidFill>
                  <a:srgbClr val="FFFF00"/>
                </a:solidFill>
              </a:rPr>
              <a:t> </a:t>
            </a:r>
            <a:r>
              <a:rPr lang="el-GR" sz="2400" i="1" baseline="30000" dirty="0" smtClean="0">
                <a:solidFill>
                  <a:srgbClr val="FFFF00"/>
                </a:solidFill>
              </a:rPr>
              <a:t>α</a:t>
            </a:r>
            <a:r>
              <a:rPr lang="en-US" sz="2400" baseline="30000" dirty="0" smtClean="0">
                <a:solidFill>
                  <a:srgbClr val="FFFF00"/>
                </a:solidFill>
              </a:rPr>
              <a:t>(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k</a:t>
            </a:r>
            <a:r>
              <a:rPr lang="en-US" sz="2400" baseline="30000" dirty="0" smtClean="0">
                <a:solidFill>
                  <a:srgbClr val="FFFF00"/>
                </a:solidFill>
              </a:rPr>
              <a:t>)/(2</a:t>
            </a:r>
            <a:r>
              <a:rPr lang="el-GR" sz="2400" i="1" baseline="30000" dirty="0" smtClean="0">
                <a:solidFill>
                  <a:srgbClr val="FFFF00"/>
                </a:solidFill>
              </a:rPr>
              <a:t>α</a:t>
            </a:r>
            <a:r>
              <a:rPr lang="en-US" sz="2400" baseline="30000" dirty="0" smtClean="0">
                <a:solidFill>
                  <a:srgbClr val="FFFF00"/>
                </a:solidFill>
              </a:rPr>
              <a:t>(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k</a:t>
            </a:r>
            <a:r>
              <a:rPr lang="en-US" sz="2400" baseline="30000" dirty="0" smtClean="0">
                <a:solidFill>
                  <a:srgbClr val="FFFF00"/>
                </a:solidFill>
              </a:rPr>
              <a:t>)-1)</a:t>
            </a:r>
            <a:r>
              <a:rPr lang="en-US" sz="2400" dirty="0" smtClean="0">
                <a:solidFill>
                  <a:srgbClr val="FFFF00"/>
                </a:solidFill>
              </a:rPr>
              <a:t> – </a:t>
            </a:r>
            <a:r>
              <a:rPr lang="en-US" sz="2400" i="1" dirty="0" smtClean="0">
                <a:solidFill>
                  <a:srgbClr val="FFFF00"/>
                </a:solidFill>
              </a:rPr>
              <a:t>n</a:t>
            </a:r>
            <a:r>
              <a:rPr lang="en-US" sz="2400" dirty="0" smtClean="0">
                <a:solidFill>
                  <a:srgbClr val="FFFF00"/>
                </a:solidFill>
              </a:rPr>
              <a:t> – 2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В частности</a:t>
            </a:r>
            <a:r>
              <a:rPr lang="en-US" sz="2400" dirty="0" smtClean="0"/>
              <a:t>,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baseline="-25000" dirty="0" smtClean="0">
                <a:solidFill>
                  <a:srgbClr val="FFFF00"/>
                </a:solidFill>
              </a:rPr>
              <a:t>×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en-US" sz="2400" i="1" dirty="0" smtClean="0"/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=</a:t>
            </a:r>
            <a:r>
              <a:rPr lang="en-US" sz="2400" dirty="0" smtClean="0"/>
              <a:t> </a:t>
            </a:r>
            <a:r>
              <a:rPr lang="el-GR" sz="2400" i="1" dirty="0" smtClean="0">
                <a:solidFill>
                  <a:srgbClr val="FFFF00"/>
                </a:solidFill>
              </a:rPr>
              <a:t>Ω</a:t>
            </a:r>
            <a:r>
              <a:rPr lang="en-US" sz="2400" dirty="0" smtClean="0">
                <a:solidFill>
                  <a:srgbClr val="FFFF00"/>
                </a:solidFill>
              </a:rPr>
              <a:t>(| </a:t>
            </a:r>
            <a:r>
              <a:rPr lang="en-US" sz="2400" dirty="0" err="1" smtClean="0">
                <a:solidFill>
                  <a:srgbClr val="FFFF00"/>
                </a:solidFill>
              </a:rPr>
              <a:t>mon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i="1" dirty="0" smtClean="0">
                <a:solidFill>
                  <a:srgbClr val="FFFF00"/>
                </a:solidFill>
              </a:rPr>
              <a:t>f  </a:t>
            </a:r>
            <a:r>
              <a:rPr lang="en-US" sz="2400" dirty="0" smtClean="0">
                <a:solidFill>
                  <a:srgbClr val="FFFF00"/>
                </a:solidFill>
              </a:rPr>
              <a:t>|</a:t>
            </a:r>
            <a:r>
              <a:rPr lang="en-US" sz="2400" baseline="30000" dirty="0" smtClean="0">
                <a:solidFill>
                  <a:srgbClr val="FFFF00"/>
                </a:solidFill>
              </a:rPr>
              <a:t>2/3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en-US" sz="2400" dirty="0" smtClean="0"/>
              <a:t> </a:t>
            </a:r>
            <a:r>
              <a:rPr lang="ru-RU" sz="2400" dirty="0" smtClean="0"/>
              <a:t>при </a:t>
            </a:r>
            <a:r>
              <a:rPr lang="en-US" sz="2400" i="1" dirty="0" smtClean="0">
                <a:solidFill>
                  <a:srgbClr val="FFFF00"/>
                </a:solidFill>
              </a:rPr>
              <a:t>k</a:t>
            </a:r>
            <a:r>
              <a:rPr lang="ru-RU" sz="2400" dirty="0" smtClean="0">
                <a:solidFill>
                  <a:srgbClr val="FFFF00"/>
                </a:solidFill>
              </a:rPr>
              <a:t>=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dirty="0" smtClean="0">
                <a:solidFill>
                  <a:srgbClr val="FFFF00"/>
                </a:solidFill>
              </a:rPr>
              <a:t>=2 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и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baseline="-25000" dirty="0" smtClean="0">
                <a:solidFill>
                  <a:srgbClr val="FFFF00"/>
                </a:solidFill>
              </a:rPr>
              <a:t>×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en-US" sz="2400" i="1" dirty="0" smtClean="0"/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=</a:t>
            </a:r>
            <a:r>
              <a:rPr lang="en-US" sz="2400" dirty="0" smtClean="0"/>
              <a:t> </a:t>
            </a:r>
            <a:r>
              <a:rPr lang="el-GR" sz="2400" i="1" dirty="0" smtClean="0">
                <a:solidFill>
                  <a:srgbClr val="FFFF00"/>
                </a:solidFill>
              </a:rPr>
              <a:t>Ω</a:t>
            </a:r>
            <a:r>
              <a:rPr lang="en-US" sz="2400" dirty="0" smtClean="0">
                <a:solidFill>
                  <a:srgbClr val="FFFF00"/>
                </a:solidFill>
              </a:rPr>
              <a:t>(| </a:t>
            </a:r>
            <a:r>
              <a:rPr lang="en-US" sz="2400" dirty="0" err="1" smtClean="0">
                <a:solidFill>
                  <a:srgbClr val="FFFF00"/>
                </a:solidFill>
              </a:rPr>
              <a:t>mon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i="1" dirty="0" smtClean="0">
                <a:solidFill>
                  <a:srgbClr val="FFFF00"/>
                </a:solidFill>
              </a:rPr>
              <a:t>f  </a:t>
            </a:r>
            <a:r>
              <a:rPr lang="en-US" sz="2400" dirty="0" smtClean="0">
                <a:solidFill>
                  <a:srgbClr val="FFFF00"/>
                </a:solidFill>
              </a:rPr>
              <a:t>|</a:t>
            </a:r>
            <a:r>
              <a:rPr lang="en-US" sz="2400" baseline="30000" dirty="0" smtClean="0">
                <a:solidFill>
                  <a:srgbClr val="FFFF00"/>
                </a:solidFill>
              </a:rPr>
              <a:t>3/5</a:t>
            </a:r>
            <a:r>
              <a:rPr lang="en-US" sz="2400" dirty="0" smtClean="0">
                <a:solidFill>
                  <a:srgbClr val="FFFF00"/>
                </a:solidFill>
              </a:rPr>
              <a:t>) </a:t>
            </a:r>
            <a:r>
              <a:rPr lang="ru-RU" sz="2400" dirty="0" smtClean="0"/>
              <a:t>при </a:t>
            </a:r>
            <a:r>
              <a:rPr lang="en-US" sz="2400" i="1" dirty="0" smtClean="0">
                <a:solidFill>
                  <a:srgbClr val="FFFF00"/>
                </a:solidFill>
              </a:rPr>
              <a:t>k</a:t>
            </a:r>
            <a:r>
              <a:rPr lang="en-US" sz="2400" dirty="0" smtClean="0">
                <a:solidFill>
                  <a:srgbClr val="FFFF00"/>
                </a:solidFill>
              </a:rPr>
              <a:t>=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dirty="0" smtClean="0">
                <a:solidFill>
                  <a:srgbClr val="FFFF00"/>
                </a:solidFill>
              </a:rPr>
              <a:t>=3</a:t>
            </a:r>
            <a:r>
              <a:rPr lang="ru-RU" sz="2400" dirty="0" smtClean="0"/>
              <a:t>.</a:t>
            </a:r>
            <a:r>
              <a:rPr lang="en-US" sz="2400" dirty="0" smtClean="0"/>
              <a:t> </a:t>
            </a:r>
            <a:endParaRPr lang="ru-RU" sz="2400" dirty="0" smtClean="0"/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Эти оценки по порядку </a:t>
            </a:r>
            <a:r>
              <a:rPr lang="ru-RU" sz="2400" dirty="0" err="1" smtClean="0"/>
              <a:t>неулучшаемы</a:t>
            </a:r>
            <a:r>
              <a:rPr lang="ru-RU" sz="2400" dirty="0" smtClean="0"/>
              <a:t>                </a:t>
            </a:r>
            <a:r>
              <a:rPr lang="en-US" sz="2400" dirty="0" smtClean="0"/>
              <a:t>        </a:t>
            </a:r>
            <a:r>
              <a:rPr lang="ru-RU" sz="2400" dirty="0" smtClean="0"/>
              <a:t>Гашков 1987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81000" y="271464"/>
            <a:ext cx="7239000" cy="1362075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III. </a:t>
            </a:r>
            <a:r>
              <a:rPr lang="ru-RU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МЕТОД РЕДКИХ МНОЖЕСТВ</a:t>
            </a:r>
            <a:endParaRPr lang="ru-RU" sz="3600" b="1" dirty="0">
              <a:solidFill>
                <a:schemeClr val="accent1">
                  <a:tint val="83000"/>
                  <a:satMod val="150000"/>
                </a:schemeClr>
              </a:solidFill>
              <a:cs typeface="Calibri" pitchFamily="34" charset="0"/>
            </a:endParaRPr>
          </a:p>
        </p:txBody>
      </p:sp>
      <p:sp>
        <p:nvSpPr>
          <p:cNvPr id="12291" name="Текст 2"/>
          <p:cNvSpPr>
            <a:spLocks noGrp="1"/>
          </p:cNvSpPr>
          <p:nvPr>
            <p:ph type="body" idx="4294967295"/>
          </p:nvPr>
        </p:nvSpPr>
        <p:spPr>
          <a:xfrm>
            <a:off x="142875" y="1357313"/>
            <a:ext cx="8858250" cy="5357812"/>
          </a:xfrm>
        </p:spPr>
        <p:txBody>
          <a:bodyPr/>
          <a:lstStyle/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rgbClr val="FF5698"/>
                </a:solidFill>
              </a:rPr>
              <a:t>iii.</a:t>
            </a:r>
            <a:r>
              <a:rPr lang="ru-RU" sz="2800" b="1" dirty="0" smtClean="0">
                <a:solidFill>
                  <a:srgbClr val="FF5698"/>
                </a:solidFill>
              </a:rPr>
              <a:t>3</a:t>
            </a:r>
            <a:r>
              <a:rPr lang="ru-RU" sz="2400" b="1" dirty="0" smtClean="0">
                <a:solidFill>
                  <a:srgbClr val="FF5698"/>
                </a:solidFill>
              </a:rPr>
              <a:t> </a:t>
            </a:r>
            <a:r>
              <a:rPr lang="ru-RU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Примеры </a:t>
            </a:r>
            <a:r>
              <a:rPr lang="en-US" sz="2400" dirty="0" smtClean="0">
                <a:solidFill>
                  <a:srgbClr val="FFFF00"/>
                </a:solidFill>
              </a:rPr>
              <a:t>2</a:t>
            </a:r>
            <a:r>
              <a:rPr 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-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и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3</a:t>
            </a:r>
            <a:r>
              <a:rPr 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-</a:t>
            </a:r>
            <a:r>
              <a:rPr lang="ru-RU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редких множеств большой мощности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endParaRPr lang="en-US" sz="2400" dirty="0" smtClean="0"/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1. </a:t>
            </a:r>
            <a:r>
              <a:rPr lang="en-US" sz="2400" dirty="0" smtClean="0"/>
              <a:t>      </a:t>
            </a:r>
            <a:r>
              <a:rPr lang="ru-RU" sz="2400" dirty="0" smtClean="0">
                <a:solidFill>
                  <a:srgbClr val="FFFF00"/>
                </a:solidFill>
              </a:rPr>
              <a:t>2</a:t>
            </a:r>
            <a:r>
              <a:rPr lang="ru-RU" sz="2400" dirty="0" smtClean="0"/>
              <a:t>-редкие подмножества </a:t>
            </a:r>
            <a:r>
              <a:rPr lang="en-US" sz="2400" b="1" i="1" dirty="0" smtClean="0">
                <a:solidFill>
                  <a:srgbClr val="FFFF00"/>
                </a:solidFill>
              </a:rPr>
              <a:t>Z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n</a:t>
            </a:r>
            <a:r>
              <a:rPr lang="en-US" sz="2400" dirty="0" smtClean="0"/>
              <a:t> </a:t>
            </a:r>
            <a:r>
              <a:rPr lang="ru-RU" sz="2400" dirty="0" smtClean="0"/>
              <a:t>мощности </a:t>
            </a:r>
            <a:r>
              <a:rPr lang="en-US" sz="2400" dirty="0" smtClean="0">
                <a:solidFill>
                  <a:srgbClr val="FFFF00"/>
                </a:solidFill>
              </a:rPr>
              <a:t>~</a:t>
            </a:r>
            <a:r>
              <a:rPr lang="en-US" sz="2400" i="1" dirty="0" smtClean="0">
                <a:solidFill>
                  <a:srgbClr val="FFFF00"/>
                </a:solidFill>
              </a:rPr>
              <a:t>n</a:t>
            </a:r>
            <a:r>
              <a:rPr lang="en-US" sz="2400" baseline="30000" dirty="0" smtClean="0">
                <a:solidFill>
                  <a:srgbClr val="FFFF00"/>
                </a:solidFill>
              </a:rPr>
              <a:t>1/2</a:t>
            </a:r>
            <a:r>
              <a:rPr lang="en-US" sz="2400" dirty="0" smtClean="0"/>
              <a:t>: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i="1" u="sng" dirty="0" smtClean="0">
                <a:solidFill>
                  <a:srgbClr val="92D050"/>
                </a:solidFill>
              </a:rPr>
              <a:t>Множество В.Е. Алексеева</a:t>
            </a:r>
            <a:r>
              <a:rPr lang="ru-RU" sz="2400" dirty="0" smtClean="0"/>
              <a:t> 1979: 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Пусть </a:t>
            </a:r>
            <a:r>
              <a:rPr lang="en-US" sz="2400" i="1" dirty="0" smtClean="0">
                <a:solidFill>
                  <a:srgbClr val="FFFF00"/>
                </a:solidFill>
              </a:rPr>
              <a:t>n</a:t>
            </a:r>
            <a:r>
              <a:rPr lang="en-US" sz="2400" dirty="0" smtClean="0">
                <a:solidFill>
                  <a:srgbClr val="FFFF00"/>
                </a:solidFill>
              </a:rPr>
              <a:t>=</a:t>
            </a:r>
            <a:r>
              <a:rPr lang="en-US" sz="2400" i="1" dirty="0" smtClean="0">
                <a:solidFill>
                  <a:srgbClr val="FFFF00"/>
                </a:solidFill>
              </a:rPr>
              <a:t>p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p</a:t>
            </a:r>
            <a:r>
              <a:rPr lang="en-US" sz="2400" dirty="0" smtClean="0">
                <a:solidFill>
                  <a:srgbClr val="FFFF00"/>
                </a:solidFill>
              </a:rPr>
              <a:t>–1)</a:t>
            </a:r>
            <a:r>
              <a:rPr lang="en-US" sz="2400" dirty="0" smtClean="0"/>
              <a:t>, </a:t>
            </a:r>
            <a:r>
              <a:rPr lang="en-US" sz="2400" i="1" dirty="0" err="1" smtClean="0">
                <a:solidFill>
                  <a:srgbClr val="FFFF00"/>
                </a:solidFill>
              </a:rPr>
              <a:t>p</a:t>
            </a:r>
            <a:r>
              <a:rPr lang="en-US" sz="2400" dirty="0" err="1" smtClean="0">
                <a:solidFill>
                  <a:srgbClr val="FFFF00"/>
                </a:solidFill>
              </a:rPr>
              <a:t>∊</a:t>
            </a:r>
            <a:r>
              <a:rPr lang="en-US" sz="2400" b="1" i="1" dirty="0" err="1" smtClean="0">
                <a:solidFill>
                  <a:srgbClr val="FFFF00"/>
                </a:solidFill>
              </a:rPr>
              <a:t>P</a:t>
            </a:r>
            <a:r>
              <a:rPr lang="en-US" sz="2400" dirty="0" smtClean="0"/>
              <a:t>, </a:t>
            </a:r>
            <a:r>
              <a:rPr lang="el-GR" sz="2400" i="1" dirty="0" smtClean="0">
                <a:solidFill>
                  <a:srgbClr val="FFFF00"/>
                </a:solidFill>
              </a:rPr>
              <a:t>ζ</a:t>
            </a:r>
            <a:r>
              <a:rPr lang="en-US" sz="2400" dirty="0" smtClean="0"/>
              <a:t> – </a:t>
            </a:r>
            <a:r>
              <a:rPr lang="ru-RU" sz="2400" dirty="0" smtClean="0"/>
              <a:t>порождающий элемент мультипликативной группы поля </a:t>
            </a:r>
            <a:r>
              <a:rPr lang="en-US" sz="2400" b="1" i="1" dirty="0" err="1" smtClean="0">
                <a:solidFill>
                  <a:srgbClr val="FFFF00"/>
                </a:solidFill>
              </a:rPr>
              <a:t>Z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p</a:t>
            </a:r>
            <a:r>
              <a:rPr lang="en-US" sz="2400" dirty="0" smtClean="0"/>
              <a:t>. </a:t>
            </a:r>
            <a:r>
              <a:rPr lang="ru-RU" sz="2400" dirty="0" smtClean="0"/>
              <a:t>Тогда </a:t>
            </a:r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r>
              <a:rPr lang="en-US" sz="2400" i="1" dirty="0" smtClean="0">
                <a:solidFill>
                  <a:srgbClr val="FFFF00"/>
                </a:solidFill>
              </a:rPr>
              <a:t>M</a:t>
            </a:r>
            <a:r>
              <a:rPr lang="en-US" sz="2400" dirty="0" smtClean="0">
                <a:solidFill>
                  <a:srgbClr val="FFFF00"/>
                </a:solidFill>
              </a:rPr>
              <a:t> = { </a:t>
            </a:r>
            <a:r>
              <a:rPr lang="en-US" sz="2400" i="1" dirty="0" err="1" smtClean="0">
                <a:solidFill>
                  <a:srgbClr val="FFFF00"/>
                </a:solidFill>
              </a:rPr>
              <a:t>s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i</a:t>
            </a:r>
            <a:r>
              <a:rPr lang="en-US" sz="2400" dirty="0" smtClean="0">
                <a:solidFill>
                  <a:srgbClr val="FFFF00"/>
                </a:solidFill>
              </a:rPr>
              <a:t> | </a:t>
            </a:r>
            <a:r>
              <a:rPr lang="en-US" sz="2400" i="1" dirty="0" err="1" smtClean="0">
                <a:solidFill>
                  <a:srgbClr val="FFFF00"/>
                </a:solidFill>
              </a:rPr>
              <a:t>i</a:t>
            </a:r>
            <a:r>
              <a:rPr lang="en-US" sz="2400" dirty="0" smtClean="0">
                <a:solidFill>
                  <a:srgbClr val="FFFF00"/>
                </a:solidFill>
              </a:rPr>
              <a:t>= 0,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…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,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en-US" sz="2400" i="1" dirty="0" smtClean="0">
                <a:solidFill>
                  <a:srgbClr val="FFFF00"/>
                </a:solidFill>
              </a:rPr>
              <a:t>p</a:t>
            </a:r>
            <a:r>
              <a:rPr lang="en-US" sz="2400" dirty="0" smtClean="0">
                <a:solidFill>
                  <a:srgbClr val="FFFF00"/>
                </a:solidFill>
              </a:rPr>
              <a:t>-2 }</a:t>
            </a:r>
            <a:r>
              <a:rPr lang="en-US" sz="2400" dirty="0" smtClean="0"/>
              <a:t>,  </a:t>
            </a:r>
            <a:r>
              <a:rPr lang="ru-RU" sz="2400" dirty="0" smtClean="0"/>
              <a:t>где </a:t>
            </a:r>
            <a:r>
              <a:rPr lang="en-US" sz="2400" dirty="0" smtClean="0"/>
              <a:t>       </a:t>
            </a:r>
            <a:r>
              <a:rPr lang="en-US" sz="2400" i="1" dirty="0" err="1" smtClean="0">
                <a:solidFill>
                  <a:srgbClr val="FFFF00"/>
                </a:solidFill>
              </a:rPr>
              <a:t>s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i</a:t>
            </a:r>
            <a:r>
              <a:rPr lang="en-US" sz="2400" dirty="0" smtClean="0">
                <a:solidFill>
                  <a:srgbClr val="FFFF00"/>
                </a:solidFill>
              </a:rPr>
              <a:t> ≡ </a:t>
            </a:r>
            <a:r>
              <a:rPr lang="en-US" sz="2400" i="1" dirty="0" err="1" smtClean="0">
                <a:solidFill>
                  <a:srgbClr val="FFFF00"/>
                </a:solidFill>
              </a:rPr>
              <a:t>i</a:t>
            </a:r>
            <a:r>
              <a:rPr lang="en-US" sz="2400" dirty="0" smtClean="0">
                <a:solidFill>
                  <a:srgbClr val="FFFF00"/>
                </a:solidFill>
              </a:rPr>
              <a:t> mod (</a:t>
            </a:r>
            <a:r>
              <a:rPr lang="en-US" sz="2400" i="1" dirty="0" smtClean="0">
                <a:solidFill>
                  <a:srgbClr val="FFFF00"/>
                </a:solidFill>
              </a:rPr>
              <a:t>p</a:t>
            </a:r>
            <a:r>
              <a:rPr lang="en-US" sz="2400" dirty="0" smtClean="0">
                <a:solidFill>
                  <a:srgbClr val="FFFF00"/>
                </a:solidFill>
              </a:rPr>
              <a:t>-1)</a:t>
            </a:r>
            <a:r>
              <a:rPr lang="en-US" sz="2400" dirty="0" smtClean="0"/>
              <a:t>,</a:t>
            </a:r>
            <a:r>
              <a:rPr lang="en-US" sz="2400" dirty="0" smtClean="0">
                <a:solidFill>
                  <a:srgbClr val="FFFF00"/>
                </a:solidFill>
              </a:rPr>
              <a:t>   </a:t>
            </a:r>
            <a:r>
              <a:rPr lang="en-US" sz="2400" i="1" dirty="0" err="1" smtClean="0">
                <a:solidFill>
                  <a:srgbClr val="FFFF00"/>
                </a:solidFill>
              </a:rPr>
              <a:t>s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i</a:t>
            </a:r>
            <a:r>
              <a:rPr lang="en-US" sz="2400" dirty="0" smtClean="0">
                <a:solidFill>
                  <a:srgbClr val="FFFF00"/>
                </a:solidFill>
              </a:rPr>
              <a:t> ≡ </a:t>
            </a:r>
            <a:r>
              <a:rPr lang="el-GR" sz="2400" i="1" dirty="0" smtClean="0">
                <a:solidFill>
                  <a:srgbClr val="FFFF00"/>
                </a:solidFill>
              </a:rPr>
              <a:t>ζ</a:t>
            </a:r>
            <a:r>
              <a:rPr lang="en-US" sz="2400" i="1" baseline="30000" dirty="0" err="1" smtClean="0">
                <a:solidFill>
                  <a:srgbClr val="FFFF00"/>
                </a:solidFill>
              </a:rPr>
              <a:t>i</a:t>
            </a:r>
            <a:r>
              <a:rPr lang="en-US" sz="2400" dirty="0" smtClean="0">
                <a:solidFill>
                  <a:srgbClr val="FFFF00"/>
                </a:solidFill>
              </a:rPr>
              <a:t> mod </a:t>
            </a:r>
            <a:r>
              <a:rPr lang="en-US" sz="2400" i="1" dirty="0" smtClean="0">
                <a:solidFill>
                  <a:srgbClr val="FFFF00"/>
                </a:solidFill>
              </a:rPr>
              <a:t>p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i="1" u="sng" dirty="0" smtClean="0">
                <a:solidFill>
                  <a:srgbClr val="92D050"/>
                </a:solidFill>
              </a:rPr>
              <a:t>Множество Зингера</a:t>
            </a:r>
            <a:r>
              <a:rPr lang="ru-RU" sz="2400" dirty="0" smtClean="0"/>
              <a:t> 1938: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Пусть </a:t>
            </a:r>
            <a:r>
              <a:rPr lang="en-US" sz="2400" i="1" dirty="0" smtClean="0">
                <a:solidFill>
                  <a:srgbClr val="FFFF00"/>
                </a:solidFill>
              </a:rPr>
              <a:t>n</a:t>
            </a:r>
            <a:r>
              <a:rPr lang="en-US" sz="2400" dirty="0" smtClean="0">
                <a:solidFill>
                  <a:srgbClr val="FFFF00"/>
                </a:solidFill>
              </a:rPr>
              <a:t>=</a:t>
            </a:r>
            <a:r>
              <a:rPr lang="en-US" sz="2400" i="1" dirty="0" smtClean="0">
                <a:solidFill>
                  <a:srgbClr val="FFFF00"/>
                </a:solidFill>
              </a:rPr>
              <a:t>q</a:t>
            </a:r>
            <a:r>
              <a:rPr lang="ru-RU" sz="2400" baseline="30000" dirty="0" smtClean="0">
                <a:solidFill>
                  <a:srgbClr val="FFFF00"/>
                </a:solidFill>
              </a:rPr>
              <a:t>2</a:t>
            </a:r>
            <a:r>
              <a:rPr lang="ru-RU" sz="2400" i="1" dirty="0" smtClean="0">
                <a:solidFill>
                  <a:srgbClr val="FFFF00"/>
                </a:solidFill>
              </a:rPr>
              <a:t>+</a:t>
            </a:r>
            <a:r>
              <a:rPr lang="en-US" sz="2400" i="1" dirty="0" smtClean="0">
                <a:solidFill>
                  <a:srgbClr val="FFFF00"/>
                </a:solidFill>
              </a:rPr>
              <a:t>q</a:t>
            </a:r>
            <a:r>
              <a:rPr lang="ru-RU" sz="2400" dirty="0" smtClean="0">
                <a:solidFill>
                  <a:srgbClr val="FFFF00"/>
                </a:solidFill>
              </a:rPr>
              <a:t>+</a:t>
            </a:r>
            <a:r>
              <a:rPr lang="en-US" sz="2400" dirty="0" smtClean="0">
                <a:solidFill>
                  <a:srgbClr val="FFFF00"/>
                </a:solidFill>
              </a:rPr>
              <a:t>1</a:t>
            </a:r>
            <a:r>
              <a:rPr lang="en-US" sz="2400" dirty="0" smtClean="0"/>
              <a:t>,  </a:t>
            </a:r>
            <a:r>
              <a:rPr lang="en-US" sz="2400" i="1" dirty="0" smtClean="0">
                <a:solidFill>
                  <a:srgbClr val="FFFF00"/>
                </a:solidFill>
              </a:rPr>
              <a:t>q</a:t>
            </a:r>
            <a:r>
              <a:rPr lang="en-US" sz="2400" dirty="0" smtClean="0"/>
              <a:t> – </a:t>
            </a:r>
            <a:r>
              <a:rPr lang="ru-RU" sz="2400" dirty="0" smtClean="0"/>
              <a:t>степень простого числа</a:t>
            </a:r>
            <a:r>
              <a:rPr lang="en-US" sz="2400" dirty="0" smtClean="0"/>
              <a:t>, </a:t>
            </a:r>
            <a:r>
              <a:rPr lang="el-GR" sz="2400" i="1" dirty="0" smtClean="0">
                <a:solidFill>
                  <a:srgbClr val="FFFF00"/>
                </a:solidFill>
              </a:rPr>
              <a:t>θ</a:t>
            </a:r>
            <a:r>
              <a:rPr lang="en-US" sz="2400" dirty="0" smtClean="0"/>
              <a:t> – </a:t>
            </a:r>
            <a:r>
              <a:rPr lang="ru-RU" sz="2400" dirty="0" smtClean="0"/>
              <a:t>примитивный элемент поля </a:t>
            </a:r>
            <a:r>
              <a:rPr lang="en-US" sz="2400" i="1" dirty="0" smtClean="0">
                <a:solidFill>
                  <a:srgbClr val="FFFF00"/>
                </a:solidFill>
              </a:rPr>
              <a:t>GF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q</a:t>
            </a:r>
            <a:r>
              <a:rPr lang="en-US" sz="2400" baseline="30000" dirty="0" smtClean="0">
                <a:solidFill>
                  <a:srgbClr val="FFFF00"/>
                </a:solidFill>
              </a:rPr>
              <a:t>3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en-US" sz="2400" dirty="0" smtClean="0"/>
              <a:t>. </a:t>
            </a:r>
            <a:r>
              <a:rPr lang="ru-RU" sz="2400" dirty="0" smtClean="0"/>
              <a:t>Пусть </a:t>
            </a:r>
            <a:r>
              <a:rPr lang="en-US" sz="2400" i="1" dirty="0" smtClean="0">
                <a:solidFill>
                  <a:srgbClr val="FFFF00"/>
                </a:solidFill>
              </a:rPr>
              <a:t>GF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q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ru-RU" sz="2400" dirty="0" smtClean="0">
                <a:solidFill>
                  <a:srgbClr val="FFFF00"/>
                </a:solidFill>
              </a:rPr>
              <a:t> =</a:t>
            </a:r>
            <a:r>
              <a:rPr lang="en-US" sz="2400" dirty="0" smtClean="0">
                <a:solidFill>
                  <a:srgbClr val="FFFF00"/>
                </a:solidFill>
              </a:rPr>
              <a:t> { </a:t>
            </a:r>
            <a:r>
              <a:rPr lang="el-GR" sz="2400" i="1" dirty="0" smtClean="0">
                <a:solidFill>
                  <a:srgbClr val="FFFF00"/>
                </a:solidFill>
              </a:rPr>
              <a:t>ζ</a:t>
            </a:r>
            <a:r>
              <a:rPr lang="en-US" sz="2400" baseline="-25000" dirty="0" smtClean="0">
                <a:solidFill>
                  <a:srgbClr val="FFFF00"/>
                </a:solidFill>
              </a:rPr>
              <a:t>1</a:t>
            </a:r>
            <a:r>
              <a:rPr lang="en-US" sz="2400" i="1" dirty="0" smtClean="0">
                <a:solidFill>
                  <a:srgbClr val="FFFF00"/>
                </a:solidFill>
              </a:rPr>
              <a:t>, … , </a:t>
            </a:r>
            <a:r>
              <a:rPr lang="el-GR" sz="2400" i="1" dirty="0" smtClean="0">
                <a:solidFill>
                  <a:srgbClr val="FFFF00"/>
                </a:solidFill>
              </a:rPr>
              <a:t>ζ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q</a:t>
            </a:r>
            <a:r>
              <a:rPr lang="en-US" sz="2400" dirty="0" smtClean="0">
                <a:solidFill>
                  <a:srgbClr val="FFFF00"/>
                </a:solidFill>
              </a:rPr>
              <a:t> }</a:t>
            </a:r>
            <a:r>
              <a:rPr lang="en-US" sz="2400" dirty="0" smtClean="0"/>
              <a:t>. </a:t>
            </a:r>
            <a:r>
              <a:rPr lang="ru-RU" sz="2400" dirty="0" smtClean="0"/>
              <a:t>Тогда </a:t>
            </a:r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r>
              <a:rPr lang="en-US" sz="2400" i="1" dirty="0" smtClean="0">
                <a:solidFill>
                  <a:srgbClr val="FFFF00"/>
                </a:solidFill>
              </a:rPr>
              <a:t>M</a:t>
            </a:r>
            <a:r>
              <a:rPr lang="en-US" sz="2400" dirty="0" smtClean="0">
                <a:solidFill>
                  <a:srgbClr val="FFFF00"/>
                </a:solidFill>
              </a:rPr>
              <a:t> = {0} ⋃ { </a:t>
            </a:r>
            <a:r>
              <a:rPr lang="en-US" sz="2400" i="1" dirty="0" err="1" smtClean="0">
                <a:solidFill>
                  <a:srgbClr val="FFFF00"/>
                </a:solidFill>
              </a:rPr>
              <a:t>s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i</a:t>
            </a:r>
            <a:r>
              <a:rPr lang="en-US" sz="2400" dirty="0" smtClean="0">
                <a:solidFill>
                  <a:srgbClr val="FFFF00"/>
                </a:solidFill>
              </a:rPr>
              <a:t>  |  </a:t>
            </a:r>
            <a:r>
              <a:rPr lang="el-GR" sz="2400" i="1" dirty="0" smtClean="0">
                <a:solidFill>
                  <a:srgbClr val="FFFF00"/>
                </a:solidFill>
              </a:rPr>
              <a:t>θ</a:t>
            </a:r>
            <a:r>
              <a:rPr lang="en-US" sz="2400" i="1" baseline="30000" dirty="0" err="1" smtClean="0">
                <a:solidFill>
                  <a:srgbClr val="FFFF00"/>
                </a:solidFill>
              </a:rPr>
              <a:t>s</a:t>
            </a:r>
            <a:r>
              <a:rPr lang="en-US" sz="2400" i="1" baseline="14000" dirty="0" err="1" smtClean="0">
                <a:solidFill>
                  <a:srgbClr val="FFFF00"/>
                </a:solidFill>
              </a:rPr>
              <a:t>i</a:t>
            </a:r>
            <a:r>
              <a:rPr lang="en-US" sz="2400" i="1" dirty="0" smtClean="0">
                <a:solidFill>
                  <a:srgbClr val="FFFF00"/>
                </a:solidFill>
              </a:rPr>
              <a:t> / (</a:t>
            </a:r>
            <a:r>
              <a:rPr lang="el-GR" sz="2400" i="1" dirty="0" smtClean="0">
                <a:solidFill>
                  <a:srgbClr val="FFFF00"/>
                </a:solidFill>
              </a:rPr>
              <a:t>θ</a:t>
            </a:r>
            <a:r>
              <a:rPr lang="en-US" sz="2400" i="1" dirty="0" smtClean="0">
                <a:solidFill>
                  <a:srgbClr val="FFFF00"/>
                </a:solidFill>
              </a:rPr>
              <a:t> + </a:t>
            </a:r>
            <a:r>
              <a:rPr lang="el-GR" sz="2400" i="1" dirty="0" smtClean="0">
                <a:solidFill>
                  <a:srgbClr val="FFFF00"/>
                </a:solidFill>
              </a:rPr>
              <a:t>ζ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i</a:t>
            </a:r>
            <a:r>
              <a:rPr lang="en-US" sz="2400" i="1" dirty="0" smtClean="0">
                <a:solidFill>
                  <a:srgbClr val="FFFF00"/>
                </a:solidFill>
              </a:rPr>
              <a:t>)</a:t>
            </a:r>
            <a:r>
              <a:rPr lang="en-US" sz="2400" dirty="0" smtClean="0">
                <a:solidFill>
                  <a:srgbClr val="FFFF00"/>
                </a:solidFill>
              </a:rPr>
              <a:t> ∊ </a:t>
            </a:r>
            <a:r>
              <a:rPr lang="en-US" sz="2400" i="1" dirty="0" smtClean="0">
                <a:solidFill>
                  <a:srgbClr val="FFFF00"/>
                </a:solidFill>
              </a:rPr>
              <a:t>GF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q</a:t>
            </a:r>
            <a:r>
              <a:rPr lang="en-US" sz="2400" dirty="0" smtClean="0">
                <a:solidFill>
                  <a:srgbClr val="FFFF00"/>
                </a:solidFill>
              </a:rPr>
              <a:t>),  </a:t>
            </a:r>
            <a:r>
              <a:rPr lang="en-US" sz="2400" i="1" dirty="0" err="1" smtClean="0">
                <a:solidFill>
                  <a:srgbClr val="FFFF00"/>
                </a:solidFill>
              </a:rPr>
              <a:t>i</a:t>
            </a:r>
            <a:r>
              <a:rPr lang="en-US" sz="2400" dirty="0" smtClean="0">
                <a:solidFill>
                  <a:srgbClr val="FFFF00"/>
                </a:solidFill>
              </a:rPr>
              <a:t>=1, …, </a:t>
            </a:r>
            <a:r>
              <a:rPr lang="en-US" sz="2400" i="1" dirty="0" smtClean="0">
                <a:solidFill>
                  <a:srgbClr val="FFFF00"/>
                </a:solidFill>
              </a:rPr>
              <a:t>q </a:t>
            </a:r>
            <a:r>
              <a:rPr lang="en-US" sz="2400" dirty="0" smtClean="0">
                <a:solidFill>
                  <a:srgbClr val="FFFF00"/>
                </a:solidFill>
              </a:rPr>
              <a:t>}</a:t>
            </a:r>
            <a:endParaRPr lang="en-US" sz="2400" i="1" dirty="0" smtClean="0">
              <a:solidFill>
                <a:srgbClr val="FFFF00"/>
              </a:solidFill>
            </a:endParaRP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endParaRPr lang="ru-RU" sz="2400" dirty="0" smtClean="0"/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endParaRPr lang="en-US" sz="2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81000" y="271464"/>
            <a:ext cx="7239000" cy="1362075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III. </a:t>
            </a:r>
            <a:r>
              <a:rPr lang="ru-RU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МЕТОД РЕДКИХ МНОЖЕСТВ</a:t>
            </a:r>
            <a:endParaRPr lang="ru-RU" sz="3600" b="1" dirty="0">
              <a:solidFill>
                <a:schemeClr val="accent1">
                  <a:tint val="83000"/>
                  <a:satMod val="150000"/>
                </a:schemeClr>
              </a:solidFill>
              <a:cs typeface="Calibri" pitchFamily="34" charset="0"/>
            </a:endParaRPr>
          </a:p>
        </p:txBody>
      </p:sp>
      <p:sp>
        <p:nvSpPr>
          <p:cNvPr id="19459" name="Текст 2"/>
          <p:cNvSpPr>
            <a:spLocks noGrp="1"/>
          </p:cNvSpPr>
          <p:nvPr>
            <p:ph type="body" idx="4294967295"/>
          </p:nvPr>
        </p:nvSpPr>
        <p:spPr>
          <a:xfrm>
            <a:off x="142875" y="1357313"/>
            <a:ext cx="8858250" cy="5357812"/>
          </a:xfrm>
        </p:spPr>
        <p:txBody>
          <a:bodyPr/>
          <a:lstStyle/>
          <a:p>
            <a:pPr marL="53975" indent="0" eaLnBrk="1" hangingPunct="1">
              <a:buFont typeface="Wingdings 2" pitchFamily="18" charset="2"/>
              <a:buNone/>
            </a:pPr>
            <a:r>
              <a:rPr lang="ru-RU" sz="2400" i="1" u="sng" smtClean="0">
                <a:solidFill>
                  <a:srgbClr val="92D050"/>
                </a:solidFill>
              </a:rPr>
              <a:t>ОПР</a:t>
            </a:r>
            <a:r>
              <a:rPr lang="ru-RU" sz="2400" smtClean="0"/>
              <a:t>. </a:t>
            </a:r>
            <a:r>
              <a:rPr lang="en-US" sz="2400" smtClean="0"/>
              <a:t> </a:t>
            </a:r>
            <a:r>
              <a:rPr lang="en-US" sz="2400" i="1" smtClean="0">
                <a:solidFill>
                  <a:srgbClr val="FFFF00"/>
                </a:solidFill>
              </a:rPr>
              <a:t>E</a:t>
            </a:r>
            <a:r>
              <a:rPr lang="en-US" sz="2400" i="1" baseline="-25000" smtClean="0">
                <a:solidFill>
                  <a:srgbClr val="FFFF00"/>
                </a:solidFill>
              </a:rPr>
              <a:t>m</a:t>
            </a:r>
            <a:r>
              <a:rPr lang="en-US" sz="2400" smtClean="0">
                <a:solidFill>
                  <a:srgbClr val="FFFF00"/>
                </a:solidFill>
              </a:rPr>
              <a:t> = { 0, …, </a:t>
            </a:r>
            <a:r>
              <a:rPr lang="en-US" sz="2400" i="1" smtClean="0">
                <a:solidFill>
                  <a:srgbClr val="FFFF00"/>
                </a:solidFill>
              </a:rPr>
              <a:t>m</a:t>
            </a:r>
            <a:r>
              <a:rPr lang="en-US" sz="2400" smtClean="0">
                <a:solidFill>
                  <a:srgbClr val="FFFF00"/>
                </a:solidFill>
              </a:rPr>
              <a:t>-1 }</a:t>
            </a:r>
            <a:r>
              <a:rPr lang="en-US" sz="2400" smtClean="0"/>
              <a:t>.</a:t>
            </a:r>
            <a:endParaRPr lang="ru-RU" sz="2400" smtClean="0"/>
          </a:p>
          <a:p>
            <a:pPr marL="53975" indent="0" eaLnBrk="1" hangingPunct="1">
              <a:buFont typeface="Wingdings 2" pitchFamily="18" charset="2"/>
              <a:buNone/>
            </a:pPr>
            <a:endParaRPr lang="en-US" sz="2400" smtClean="0"/>
          </a:p>
          <a:p>
            <a:pPr marL="53975" indent="0" algn="just" eaLnBrk="1" hangingPunct="1">
              <a:buFont typeface="Wingdings 2" pitchFamily="18" charset="2"/>
              <a:buNone/>
            </a:pPr>
            <a:r>
              <a:rPr lang="en-US" sz="2400" smtClean="0"/>
              <a:t>2</a:t>
            </a:r>
            <a:r>
              <a:rPr lang="ru-RU" sz="2400" smtClean="0"/>
              <a:t>. </a:t>
            </a:r>
            <a:r>
              <a:rPr lang="en-US" sz="2400" smtClean="0"/>
              <a:t>      </a:t>
            </a:r>
            <a:r>
              <a:rPr lang="ru-RU" sz="2400" smtClean="0">
                <a:solidFill>
                  <a:srgbClr val="FFFF00"/>
                </a:solidFill>
              </a:rPr>
              <a:t>2</a:t>
            </a:r>
            <a:r>
              <a:rPr lang="ru-RU" sz="2400" smtClean="0"/>
              <a:t>-редкие подмножества </a:t>
            </a:r>
            <a:r>
              <a:rPr lang="en-US" sz="2400" i="1" smtClean="0">
                <a:solidFill>
                  <a:srgbClr val="FFFF00"/>
                </a:solidFill>
              </a:rPr>
              <a:t>E</a:t>
            </a:r>
            <a:r>
              <a:rPr lang="en-US" sz="2400" i="1" baseline="-25000" smtClean="0">
                <a:solidFill>
                  <a:srgbClr val="FFFF00"/>
                </a:solidFill>
              </a:rPr>
              <a:t>m</a:t>
            </a:r>
            <a:r>
              <a:rPr lang="en-US" sz="2400" i="1" baseline="50000" smtClean="0">
                <a:solidFill>
                  <a:srgbClr val="FFFF00"/>
                </a:solidFill>
              </a:rPr>
              <a:t>n</a:t>
            </a:r>
            <a:r>
              <a:rPr lang="en-US" sz="2400" smtClean="0"/>
              <a:t> </a:t>
            </a:r>
            <a:r>
              <a:rPr lang="ru-RU" sz="2400" smtClean="0"/>
              <a:t>мощности </a:t>
            </a:r>
            <a:r>
              <a:rPr lang="en-US" sz="2400" smtClean="0">
                <a:solidFill>
                  <a:srgbClr val="FFFF00"/>
                </a:solidFill>
              </a:rPr>
              <a:t>~</a:t>
            </a:r>
            <a:r>
              <a:rPr lang="en-US" sz="2400" i="1" smtClean="0">
                <a:solidFill>
                  <a:srgbClr val="FFFF00"/>
                </a:solidFill>
              </a:rPr>
              <a:t>m</a:t>
            </a:r>
            <a:r>
              <a:rPr lang="en-US" sz="2400" i="1" baseline="30000" smtClean="0">
                <a:solidFill>
                  <a:srgbClr val="FFFF00"/>
                </a:solidFill>
              </a:rPr>
              <a:t>n</a:t>
            </a:r>
            <a:r>
              <a:rPr lang="en-US" sz="2400" baseline="30000" smtClean="0">
                <a:solidFill>
                  <a:srgbClr val="FFFF00"/>
                </a:solidFill>
              </a:rPr>
              <a:t>/2</a:t>
            </a:r>
            <a:r>
              <a:rPr lang="en-US" sz="2400" smtClean="0"/>
              <a:t>:</a:t>
            </a:r>
          </a:p>
          <a:p>
            <a:pPr marL="53975" indent="0" algn="just" eaLnBrk="1" hangingPunct="1">
              <a:buFont typeface="Wingdings 2" pitchFamily="18" charset="2"/>
              <a:buNone/>
            </a:pPr>
            <a:r>
              <a:rPr lang="ru-RU" sz="2400" smtClean="0"/>
              <a:t>Пусть </a:t>
            </a:r>
            <a:r>
              <a:rPr lang="en-US" sz="2400" i="1" smtClean="0">
                <a:solidFill>
                  <a:srgbClr val="FFFF00"/>
                </a:solidFill>
              </a:rPr>
              <a:t>q </a:t>
            </a:r>
            <a:r>
              <a:rPr lang="en-US" sz="2400" smtClean="0">
                <a:solidFill>
                  <a:srgbClr val="FFFF00"/>
                </a:solidFill>
              </a:rPr>
              <a:t>=</a:t>
            </a:r>
            <a:r>
              <a:rPr lang="en-US" sz="2400" i="1" smtClean="0">
                <a:solidFill>
                  <a:srgbClr val="FFFF00"/>
                </a:solidFill>
              </a:rPr>
              <a:t> p</a:t>
            </a:r>
            <a:r>
              <a:rPr lang="en-US" sz="2400" i="1" baseline="30000" smtClean="0">
                <a:solidFill>
                  <a:srgbClr val="FFFF00"/>
                </a:solidFill>
              </a:rPr>
              <a:t>k</a:t>
            </a:r>
            <a:r>
              <a:rPr lang="en-US" sz="2400" smtClean="0"/>
              <a:t>,  </a:t>
            </a:r>
            <a:r>
              <a:rPr lang="en-US" sz="2400" i="1" smtClean="0">
                <a:solidFill>
                  <a:srgbClr val="FFFF00"/>
                </a:solidFill>
              </a:rPr>
              <a:t>p</a:t>
            </a:r>
            <a:r>
              <a:rPr lang="en-US" sz="2400" smtClean="0">
                <a:solidFill>
                  <a:srgbClr val="FFFF00"/>
                </a:solidFill>
              </a:rPr>
              <a:t>∊</a:t>
            </a:r>
            <a:r>
              <a:rPr lang="en-US" sz="2400" b="1" i="1" smtClean="0">
                <a:solidFill>
                  <a:srgbClr val="FFFF00"/>
                </a:solidFill>
              </a:rPr>
              <a:t>P</a:t>
            </a:r>
            <a:r>
              <a:rPr lang="en-US" sz="2400" smtClean="0">
                <a:solidFill>
                  <a:srgbClr val="FFFF00"/>
                </a:solidFill>
              </a:rPr>
              <a:t>\{2}</a:t>
            </a:r>
            <a:r>
              <a:rPr lang="en-US" sz="2400" smtClean="0"/>
              <a:t>. </a:t>
            </a:r>
            <a:r>
              <a:rPr lang="ru-RU" sz="2400" smtClean="0"/>
              <a:t>Тогда </a:t>
            </a:r>
          </a:p>
          <a:p>
            <a:pPr marL="53975" indent="0" algn="ctr" eaLnBrk="1" hangingPunct="1">
              <a:buFont typeface="Wingdings 2" pitchFamily="18" charset="2"/>
              <a:buNone/>
            </a:pPr>
            <a:r>
              <a:rPr lang="en-US" sz="2400" i="1" smtClean="0">
                <a:solidFill>
                  <a:srgbClr val="FFFF00"/>
                </a:solidFill>
              </a:rPr>
              <a:t>M</a:t>
            </a:r>
            <a:r>
              <a:rPr lang="en-US" sz="2400" smtClean="0">
                <a:solidFill>
                  <a:srgbClr val="FFFF00"/>
                </a:solidFill>
              </a:rPr>
              <a:t> = { (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en-US" sz="2400" smtClean="0">
                <a:solidFill>
                  <a:srgbClr val="FFFF00"/>
                </a:solidFill>
              </a:rPr>
              <a:t>, 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en-US" sz="2400" baseline="30000" smtClean="0">
                <a:solidFill>
                  <a:srgbClr val="FFFF00"/>
                </a:solidFill>
              </a:rPr>
              <a:t>2</a:t>
            </a:r>
            <a:r>
              <a:rPr lang="en-US" sz="2400" smtClean="0">
                <a:solidFill>
                  <a:srgbClr val="FFFF00"/>
                </a:solidFill>
              </a:rPr>
              <a:t>) | 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en-US" sz="2400" smtClean="0">
                <a:solidFill>
                  <a:srgbClr val="FFFF00"/>
                </a:solidFill>
              </a:rPr>
              <a:t> ∊ </a:t>
            </a:r>
            <a:r>
              <a:rPr lang="en-US" sz="2400" i="1" smtClean="0">
                <a:solidFill>
                  <a:srgbClr val="FFFF00"/>
                </a:solidFill>
              </a:rPr>
              <a:t>GF</a:t>
            </a:r>
            <a:r>
              <a:rPr lang="en-US" sz="2400" smtClean="0">
                <a:solidFill>
                  <a:srgbClr val="FFFF00"/>
                </a:solidFill>
              </a:rPr>
              <a:t>(</a:t>
            </a:r>
            <a:r>
              <a:rPr lang="en-US" sz="2400" i="1" smtClean="0">
                <a:solidFill>
                  <a:srgbClr val="FFFF00"/>
                </a:solidFill>
              </a:rPr>
              <a:t>q</a:t>
            </a:r>
            <a:r>
              <a:rPr lang="en-US" sz="2400" smtClean="0">
                <a:solidFill>
                  <a:srgbClr val="FFFF00"/>
                </a:solidFill>
              </a:rPr>
              <a:t>)</a:t>
            </a:r>
            <a:r>
              <a:rPr lang="en-US" sz="2400" i="1" smtClean="0">
                <a:solidFill>
                  <a:srgbClr val="FFFF00"/>
                </a:solidFill>
              </a:rPr>
              <a:t> </a:t>
            </a:r>
            <a:r>
              <a:rPr lang="en-US" sz="2400" smtClean="0">
                <a:solidFill>
                  <a:srgbClr val="FFFF00"/>
                </a:solidFill>
              </a:rPr>
              <a:t>} ⊂ </a:t>
            </a:r>
            <a:r>
              <a:rPr lang="en-US" sz="2400" i="1" smtClean="0">
                <a:solidFill>
                  <a:srgbClr val="FFFF00"/>
                </a:solidFill>
              </a:rPr>
              <a:t>GF</a:t>
            </a:r>
            <a:r>
              <a:rPr lang="en-US" sz="2400" smtClean="0">
                <a:solidFill>
                  <a:srgbClr val="FFFF00"/>
                </a:solidFill>
              </a:rPr>
              <a:t>(</a:t>
            </a:r>
            <a:r>
              <a:rPr lang="en-US" sz="2400" i="1" smtClean="0">
                <a:solidFill>
                  <a:srgbClr val="FFFF00"/>
                </a:solidFill>
              </a:rPr>
              <a:t>q</a:t>
            </a:r>
            <a:r>
              <a:rPr lang="en-US" sz="2400" baseline="30000" smtClean="0">
                <a:solidFill>
                  <a:srgbClr val="FFFF00"/>
                </a:solidFill>
              </a:rPr>
              <a:t>2</a:t>
            </a:r>
            <a:r>
              <a:rPr lang="en-US" sz="2400" smtClean="0">
                <a:solidFill>
                  <a:srgbClr val="FFFF00"/>
                </a:solidFill>
              </a:rPr>
              <a:t>) → </a:t>
            </a:r>
            <a:r>
              <a:rPr lang="en-US" sz="2400" i="1" smtClean="0">
                <a:solidFill>
                  <a:srgbClr val="FFFF00"/>
                </a:solidFill>
              </a:rPr>
              <a:t>E</a:t>
            </a:r>
            <a:r>
              <a:rPr lang="en-US" sz="2400" i="1" baseline="-25000" smtClean="0">
                <a:solidFill>
                  <a:srgbClr val="FFFF00"/>
                </a:solidFill>
              </a:rPr>
              <a:t>p</a:t>
            </a:r>
            <a:r>
              <a:rPr lang="en-US" sz="2400" baseline="50000" smtClean="0">
                <a:solidFill>
                  <a:srgbClr val="FFFF00"/>
                </a:solidFill>
              </a:rPr>
              <a:t>2</a:t>
            </a:r>
            <a:r>
              <a:rPr lang="en-US" sz="2400" i="1" baseline="50000" smtClean="0">
                <a:solidFill>
                  <a:srgbClr val="FFFF00"/>
                </a:solidFill>
              </a:rPr>
              <a:t>k</a:t>
            </a:r>
          </a:p>
          <a:p>
            <a:pPr marL="53975" indent="0" algn="just" eaLnBrk="1" hangingPunct="1">
              <a:buFont typeface="Wingdings 2" pitchFamily="18" charset="2"/>
              <a:buNone/>
            </a:pPr>
            <a:r>
              <a:rPr lang="ru-RU" sz="2400" smtClean="0"/>
              <a:t>Пусть </a:t>
            </a:r>
            <a:r>
              <a:rPr lang="en-US" sz="2400" i="1" smtClean="0">
                <a:solidFill>
                  <a:srgbClr val="FFFF00"/>
                </a:solidFill>
              </a:rPr>
              <a:t>q </a:t>
            </a:r>
            <a:r>
              <a:rPr lang="en-US" sz="2400" smtClean="0">
                <a:solidFill>
                  <a:srgbClr val="FFFF00"/>
                </a:solidFill>
              </a:rPr>
              <a:t>=</a:t>
            </a:r>
            <a:r>
              <a:rPr lang="en-US" sz="2400" i="1" smtClean="0">
                <a:solidFill>
                  <a:srgbClr val="FFFF00"/>
                </a:solidFill>
              </a:rPr>
              <a:t> </a:t>
            </a:r>
            <a:r>
              <a:rPr lang="en-US" sz="2400" smtClean="0">
                <a:solidFill>
                  <a:srgbClr val="FFFF00"/>
                </a:solidFill>
              </a:rPr>
              <a:t>2</a:t>
            </a:r>
            <a:r>
              <a:rPr lang="en-US" sz="2400" i="1" baseline="30000" smtClean="0">
                <a:solidFill>
                  <a:srgbClr val="FFFF00"/>
                </a:solidFill>
              </a:rPr>
              <a:t>k</a:t>
            </a:r>
            <a:r>
              <a:rPr lang="en-US" sz="2400" smtClean="0"/>
              <a:t>. </a:t>
            </a:r>
            <a:r>
              <a:rPr lang="ru-RU" sz="2400" smtClean="0"/>
              <a:t>Тогда </a:t>
            </a:r>
          </a:p>
          <a:p>
            <a:pPr marL="53975" indent="0" algn="ctr" eaLnBrk="1" hangingPunct="1">
              <a:buFont typeface="Wingdings 2" pitchFamily="18" charset="2"/>
              <a:buNone/>
            </a:pPr>
            <a:r>
              <a:rPr lang="en-US" sz="2400" i="1" smtClean="0">
                <a:solidFill>
                  <a:srgbClr val="FFFF00"/>
                </a:solidFill>
              </a:rPr>
              <a:t>M</a:t>
            </a:r>
            <a:r>
              <a:rPr lang="en-US" sz="2400" smtClean="0">
                <a:solidFill>
                  <a:srgbClr val="FFFF00"/>
                </a:solidFill>
              </a:rPr>
              <a:t> = { (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en-US" sz="2400" smtClean="0">
                <a:solidFill>
                  <a:srgbClr val="FFFF00"/>
                </a:solidFill>
              </a:rPr>
              <a:t>, 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en-US" sz="2400" baseline="30000" smtClean="0">
                <a:solidFill>
                  <a:srgbClr val="FFFF00"/>
                </a:solidFill>
              </a:rPr>
              <a:t>3</a:t>
            </a:r>
            <a:r>
              <a:rPr lang="en-US" sz="2400" smtClean="0">
                <a:solidFill>
                  <a:srgbClr val="FFFF00"/>
                </a:solidFill>
              </a:rPr>
              <a:t>) | 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en-US" sz="2400" smtClean="0">
                <a:solidFill>
                  <a:srgbClr val="FFFF00"/>
                </a:solidFill>
              </a:rPr>
              <a:t> ∊ </a:t>
            </a:r>
            <a:r>
              <a:rPr lang="en-US" sz="2400" i="1" smtClean="0">
                <a:solidFill>
                  <a:srgbClr val="FFFF00"/>
                </a:solidFill>
              </a:rPr>
              <a:t>GF</a:t>
            </a:r>
            <a:r>
              <a:rPr lang="en-US" sz="2400" smtClean="0">
                <a:solidFill>
                  <a:srgbClr val="FFFF00"/>
                </a:solidFill>
              </a:rPr>
              <a:t>(</a:t>
            </a:r>
            <a:r>
              <a:rPr lang="en-US" sz="2400" i="1" smtClean="0">
                <a:solidFill>
                  <a:srgbClr val="FFFF00"/>
                </a:solidFill>
              </a:rPr>
              <a:t>q</a:t>
            </a:r>
            <a:r>
              <a:rPr lang="en-US" sz="2400" smtClean="0">
                <a:solidFill>
                  <a:srgbClr val="FFFF00"/>
                </a:solidFill>
              </a:rPr>
              <a:t>)</a:t>
            </a:r>
            <a:r>
              <a:rPr lang="en-US" sz="2400" i="1" smtClean="0">
                <a:solidFill>
                  <a:srgbClr val="FFFF00"/>
                </a:solidFill>
              </a:rPr>
              <a:t> </a:t>
            </a:r>
            <a:r>
              <a:rPr lang="en-US" sz="2400" smtClean="0">
                <a:solidFill>
                  <a:srgbClr val="FFFF00"/>
                </a:solidFill>
              </a:rPr>
              <a:t>} ⊂ </a:t>
            </a:r>
            <a:r>
              <a:rPr lang="en-US" sz="2400" i="1" smtClean="0">
                <a:solidFill>
                  <a:srgbClr val="FFFF00"/>
                </a:solidFill>
              </a:rPr>
              <a:t>GF</a:t>
            </a:r>
            <a:r>
              <a:rPr lang="en-US" sz="2400" smtClean="0">
                <a:solidFill>
                  <a:srgbClr val="FFFF00"/>
                </a:solidFill>
              </a:rPr>
              <a:t>(</a:t>
            </a:r>
            <a:r>
              <a:rPr lang="en-US" sz="2400" i="1" smtClean="0">
                <a:solidFill>
                  <a:srgbClr val="FFFF00"/>
                </a:solidFill>
              </a:rPr>
              <a:t>q</a:t>
            </a:r>
            <a:r>
              <a:rPr lang="en-US" sz="2400" baseline="30000" smtClean="0">
                <a:solidFill>
                  <a:srgbClr val="FFFF00"/>
                </a:solidFill>
              </a:rPr>
              <a:t>2</a:t>
            </a:r>
            <a:r>
              <a:rPr lang="en-US" sz="2400" smtClean="0">
                <a:solidFill>
                  <a:srgbClr val="FFFF00"/>
                </a:solidFill>
              </a:rPr>
              <a:t>) → </a:t>
            </a:r>
            <a:r>
              <a:rPr lang="en-US" sz="2400" i="1" smtClean="0">
                <a:solidFill>
                  <a:srgbClr val="FFFF00"/>
                </a:solidFill>
              </a:rPr>
              <a:t>E</a:t>
            </a:r>
            <a:r>
              <a:rPr lang="en-US" sz="2400" baseline="-25000" smtClean="0">
                <a:solidFill>
                  <a:srgbClr val="FFFF00"/>
                </a:solidFill>
              </a:rPr>
              <a:t>2</a:t>
            </a:r>
            <a:r>
              <a:rPr lang="en-US" sz="2400" baseline="50000" smtClean="0">
                <a:solidFill>
                  <a:srgbClr val="FFFF00"/>
                </a:solidFill>
              </a:rPr>
              <a:t>2</a:t>
            </a:r>
            <a:r>
              <a:rPr lang="en-US" sz="2400" i="1" baseline="50000" smtClean="0">
                <a:solidFill>
                  <a:srgbClr val="FFFF00"/>
                </a:solidFill>
              </a:rPr>
              <a:t>k</a:t>
            </a:r>
          </a:p>
          <a:p>
            <a:pPr marL="53975" indent="0" algn="just" eaLnBrk="1" hangingPunct="1">
              <a:buFont typeface="Wingdings 2" pitchFamily="18" charset="2"/>
              <a:buNone/>
            </a:pPr>
            <a:r>
              <a:rPr lang="ru-RU" sz="2400" smtClean="0"/>
              <a:t>3.       </a:t>
            </a:r>
            <a:r>
              <a:rPr lang="ru-RU" sz="2400" smtClean="0">
                <a:solidFill>
                  <a:srgbClr val="FFFF00"/>
                </a:solidFill>
              </a:rPr>
              <a:t>3</a:t>
            </a:r>
            <a:r>
              <a:rPr lang="ru-RU" sz="2400" smtClean="0"/>
              <a:t>-редкие подмножества </a:t>
            </a:r>
            <a:r>
              <a:rPr lang="en-US" sz="2400" i="1" smtClean="0">
                <a:solidFill>
                  <a:srgbClr val="FFFF00"/>
                </a:solidFill>
              </a:rPr>
              <a:t>E</a:t>
            </a:r>
            <a:r>
              <a:rPr lang="en-US" sz="2400" i="1" baseline="-25000" smtClean="0">
                <a:solidFill>
                  <a:srgbClr val="FFFF00"/>
                </a:solidFill>
              </a:rPr>
              <a:t>m</a:t>
            </a:r>
            <a:r>
              <a:rPr lang="en-US" sz="2400" i="1" baseline="50000" smtClean="0">
                <a:solidFill>
                  <a:srgbClr val="FFFF00"/>
                </a:solidFill>
              </a:rPr>
              <a:t>n</a:t>
            </a:r>
            <a:r>
              <a:rPr lang="en-US" sz="2400" smtClean="0"/>
              <a:t> </a:t>
            </a:r>
            <a:r>
              <a:rPr lang="ru-RU" sz="2400" smtClean="0"/>
              <a:t>мощности </a:t>
            </a:r>
            <a:r>
              <a:rPr lang="en-US" sz="2400" smtClean="0">
                <a:solidFill>
                  <a:srgbClr val="FFFF00"/>
                </a:solidFill>
              </a:rPr>
              <a:t>~</a:t>
            </a:r>
            <a:r>
              <a:rPr lang="en-US" sz="2400" i="1" smtClean="0">
                <a:solidFill>
                  <a:srgbClr val="FFFF00"/>
                </a:solidFill>
              </a:rPr>
              <a:t>m</a:t>
            </a:r>
            <a:r>
              <a:rPr lang="ru-RU" sz="2400" i="1" baseline="30000" smtClean="0">
                <a:solidFill>
                  <a:srgbClr val="FFFF00"/>
                </a:solidFill>
              </a:rPr>
              <a:t>2</a:t>
            </a:r>
            <a:r>
              <a:rPr lang="en-US" sz="2400" i="1" baseline="30000" smtClean="0">
                <a:solidFill>
                  <a:srgbClr val="FFFF00"/>
                </a:solidFill>
              </a:rPr>
              <a:t>n</a:t>
            </a:r>
            <a:r>
              <a:rPr lang="en-US" sz="2400" baseline="30000" smtClean="0">
                <a:solidFill>
                  <a:srgbClr val="FFFF00"/>
                </a:solidFill>
              </a:rPr>
              <a:t>/3</a:t>
            </a:r>
            <a:r>
              <a:rPr lang="en-US" sz="2400" smtClean="0"/>
              <a:t>:</a:t>
            </a:r>
            <a:endParaRPr lang="ru-RU" sz="2400" smtClean="0"/>
          </a:p>
          <a:p>
            <a:pPr marL="53975" indent="0" algn="just" eaLnBrk="1" hangingPunct="1">
              <a:buFont typeface="Wingdings 2" pitchFamily="18" charset="2"/>
              <a:buNone/>
            </a:pPr>
            <a:r>
              <a:rPr lang="ru-RU" sz="2400" i="1" u="sng" smtClean="0">
                <a:solidFill>
                  <a:srgbClr val="92D050"/>
                </a:solidFill>
              </a:rPr>
              <a:t>Множество Брауна</a:t>
            </a:r>
            <a:r>
              <a:rPr lang="ru-RU" sz="2400" smtClean="0"/>
              <a:t> 1966: </a:t>
            </a:r>
          </a:p>
          <a:p>
            <a:pPr marL="53975" indent="0" algn="just" eaLnBrk="1" hangingPunct="1">
              <a:buFont typeface="Wingdings 2" pitchFamily="18" charset="2"/>
              <a:buNone/>
            </a:pPr>
            <a:r>
              <a:rPr lang="ru-RU" sz="2400" smtClean="0"/>
              <a:t>Пусть </a:t>
            </a:r>
            <a:r>
              <a:rPr lang="en-US" sz="2400" i="1" smtClean="0">
                <a:solidFill>
                  <a:srgbClr val="FFFF00"/>
                </a:solidFill>
              </a:rPr>
              <a:t>q </a:t>
            </a:r>
            <a:r>
              <a:rPr lang="en-US" sz="2400" smtClean="0">
                <a:solidFill>
                  <a:srgbClr val="FFFF00"/>
                </a:solidFill>
              </a:rPr>
              <a:t>=</a:t>
            </a:r>
            <a:r>
              <a:rPr lang="en-US" sz="2400" i="1" smtClean="0">
                <a:solidFill>
                  <a:srgbClr val="FFFF00"/>
                </a:solidFill>
              </a:rPr>
              <a:t> p</a:t>
            </a:r>
            <a:r>
              <a:rPr lang="en-US" sz="2400" i="1" baseline="30000" smtClean="0">
                <a:solidFill>
                  <a:srgbClr val="FFFF00"/>
                </a:solidFill>
              </a:rPr>
              <a:t>k</a:t>
            </a:r>
            <a:r>
              <a:rPr lang="en-US" sz="2400" smtClean="0"/>
              <a:t>,  </a:t>
            </a:r>
            <a:r>
              <a:rPr lang="en-US" sz="2400" i="1" smtClean="0">
                <a:solidFill>
                  <a:srgbClr val="FFFF00"/>
                </a:solidFill>
              </a:rPr>
              <a:t>p</a:t>
            </a:r>
            <a:r>
              <a:rPr lang="en-US" sz="2400" smtClean="0">
                <a:solidFill>
                  <a:srgbClr val="FFFF00"/>
                </a:solidFill>
              </a:rPr>
              <a:t>∊</a:t>
            </a:r>
            <a:r>
              <a:rPr lang="en-US" sz="2400" b="1" i="1" smtClean="0">
                <a:solidFill>
                  <a:srgbClr val="FFFF00"/>
                </a:solidFill>
              </a:rPr>
              <a:t>P</a:t>
            </a:r>
            <a:r>
              <a:rPr lang="en-US" sz="2400" smtClean="0">
                <a:solidFill>
                  <a:srgbClr val="FFFF00"/>
                </a:solidFill>
              </a:rPr>
              <a:t>\{2}</a:t>
            </a:r>
            <a:r>
              <a:rPr lang="en-US" sz="2400" smtClean="0"/>
              <a:t> </a:t>
            </a:r>
            <a:r>
              <a:rPr lang="ru-RU" sz="2400" smtClean="0"/>
              <a:t>и </a:t>
            </a:r>
            <a:r>
              <a:rPr lang="el-GR" sz="2400" i="1" smtClean="0">
                <a:solidFill>
                  <a:srgbClr val="FFFF00"/>
                </a:solidFill>
              </a:rPr>
              <a:t>γ</a:t>
            </a:r>
            <a:r>
              <a:rPr lang="ru-RU" sz="2400" smtClean="0"/>
              <a:t> – квадратичный невычет в </a:t>
            </a:r>
            <a:r>
              <a:rPr lang="en-US" sz="2400" i="1" smtClean="0">
                <a:solidFill>
                  <a:srgbClr val="FFFF00"/>
                </a:solidFill>
              </a:rPr>
              <a:t>GF</a:t>
            </a:r>
            <a:r>
              <a:rPr lang="en-US" sz="2400" smtClean="0">
                <a:solidFill>
                  <a:srgbClr val="FFFF00"/>
                </a:solidFill>
              </a:rPr>
              <a:t>(</a:t>
            </a:r>
            <a:r>
              <a:rPr lang="en-US" sz="2400" i="1" smtClean="0">
                <a:solidFill>
                  <a:srgbClr val="FFFF00"/>
                </a:solidFill>
              </a:rPr>
              <a:t>q</a:t>
            </a:r>
            <a:r>
              <a:rPr lang="en-US" sz="2400" smtClean="0">
                <a:solidFill>
                  <a:srgbClr val="FFFF00"/>
                </a:solidFill>
              </a:rPr>
              <a:t>)</a:t>
            </a:r>
            <a:r>
              <a:rPr lang="ru-RU" sz="2400" smtClean="0"/>
              <a:t>.</a:t>
            </a:r>
            <a:r>
              <a:rPr lang="en-US" sz="2400" smtClean="0"/>
              <a:t> </a:t>
            </a:r>
            <a:r>
              <a:rPr lang="ru-RU" sz="2400" smtClean="0"/>
              <a:t>Тогда  </a:t>
            </a:r>
          </a:p>
          <a:p>
            <a:pPr marL="53975" indent="0" algn="ctr" eaLnBrk="1" hangingPunct="1">
              <a:buFont typeface="Wingdings 2" pitchFamily="18" charset="2"/>
              <a:buNone/>
            </a:pPr>
            <a:r>
              <a:rPr lang="en-US" sz="2400" i="1" smtClean="0">
                <a:solidFill>
                  <a:srgbClr val="FFFF00"/>
                </a:solidFill>
              </a:rPr>
              <a:t>M</a:t>
            </a:r>
            <a:r>
              <a:rPr lang="en-US" sz="2400" smtClean="0">
                <a:solidFill>
                  <a:srgbClr val="FFFF00"/>
                </a:solidFill>
              </a:rPr>
              <a:t> = { (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en-US" sz="2400" smtClean="0">
                <a:solidFill>
                  <a:srgbClr val="FFFF00"/>
                </a:solidFill>
              </a:rPr>
              <a:t>, </a:t>
            </a:r>
            <a:r>
              <a:rPr lang="en-US" sz="2400" i="1" smtClean="0">
                <a:solidFill>
                  <a:srgbClr val="FFFF00"/>
                </a:solidFill>
              </a:rPr>
              <a:t>y</a:t>
            </a:r>
            <a:r>
              <a:rPr lang="en-US" sz="2400" smtClean="0">
                <a:solidFill>
                  <a:srgbClr val="FFFF00"/>
                </a:solidFill>
              </a:rPr>
              <a:t>, </a:t>
            </a:r>
            <a:r>
              <a:rPr lang="en-US" sz="2400" i="1" smtClean="0">
                <a:solidFill>
                  <a:srgbClr val="FFFF00"/>
                </a:solidFill>
              </a:rPr>
              <a:t>z</a:t>
            </a:r>
            <a:r>
              <a:rPr lang="en-US" sz="2400" smtClean="0">
                <a:solidFill>
                  <a:srgbClr val="FFFF00"/>
                </a:solidFill>
              </a:rPr>
              <a:t>) | 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en-US" sz="2400" baseline="30000" smtClean="0">
                <a:solidFill>
                  <a:srgbClr val="FFFF00"/>
                </a:solidFill>
              </a:rPr>
              <a:t>2 </a:t>
            </a:r>
            <a:r>
              <a:rPr lang="en-US" sz="2400" smtClean="0">
                <a:solidFill>
                  <a:srgbClr val="FFFF00"/>
                </a:solidFill>
              </a:rPr>
              <a:t>+ </a:t>
            </a:r>
            <a:r>
              <a:rPr lang="en-US" sz="2400" i="1" smtClean="0">
                <a:solidFill>
                  <a:srgbClr val="FFFF00"/>
                </a:solidFill>
              </a:rPr>
              <a:t>y</a:t>
            </a:r>
            <a:r>
              <a:rPr lang="en-US" sz="2400" baseline="30000" smtClean="0">
                <a:solidFill>
                  <a:srgbClr val="FFFF00"/>
                </a:solidFill>
              </a:rPr>
              <a:t>2 </a:t>
            </a:r>
            <a:r>
              <a:rPr lang="en-US" sz="2400" smtClean="0">
                <a:solidFill>
                  <a:srgbClr val="FFFF00"/>
                </a:solidFill>
              </a:rPr>
              <a:t>+ </a:t>
            </a:r>
            <a:r>
              <a:rPr lang="en-US" sz="2400" i="1" smtClean="0">
                <a:solidFill>
                  <a:srgbClr val="FFFF00"/>
                </a:solidFill>
              </a:rPr>
              <a:t>z</a:t>
            </a:r>
            <a:r>
              <a:rPr lang="en-US" sz="2400" baseline="30000" smtClean="0">
                <a:solidFill>
                  <a:srgbClr val="FFFF00"/>
                </a:solidFill>
              </a:rPr>
              <a:t>2 </a:t>
            </a:r>
            <a:r>
              <a:rPr lang="en-US" sz="2400" smtClean="0">
                <a:solidFill>
                  <a:srgbClr val="FFFF00"/>
                </a:solidFill>
              </a:rPr>
              <a:t>= </a:t>
            </a:r>
            <a:r>
              <a:rPr lang="ru-RU" sz="2400" smtClean="0">
                <a:solidFill>
                  <a:srgbClr val="FFFF00"/>
                </a:solidFill>
              </a:rPr>
              <a:t>–</a:t>
            </a:r>
            <a:r>
              <a:rPr lang="el-GR" sz="2400" i="1" smtClean="0">
                <a:solidFill>
                  <a:srgbClr val="FFFF00"/>
                </a:solidFill>
              </a:rPr>
              <a:t>γ</a:t>
            </a:r>
            <a:r>
              <a:rPr lang="en-US" sz="2400" smtClean="0">
                <a:solidFill>
                  <a:srgbClr val="FFFF00"/>
                </a:solidFill>
              </a:rPr>
              <a:t>,  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en-US" sz="2400" smtClean="0">
                <a:solidFill>
                  <a:srgbClr val="FFFF00"/>
                </a:solidFill>
              </a:rPr>
              <a:t>,</a:t>
            </a:r>
            <a:r>
              <a:rPr lang="en-US" sz="2400" i="1" smtClean="0">
                <a:solidFill>
                  <a:srgbClr val="FFFF00"/>
                </a:solidFill>
              </a:rPr>
              <a:t> y</a:t>
            </a:r>
            <a:r>
              <a:rPr lang="en-US" sz="2400" smtClean="0">
                <a:solidFill>
                  <a:srgbClr val="FFFF00"/>
                </a:solidFill>
              </a:rPr>
              <a:t>,</a:t>
            </a:r>
            <a:r>
              <a:rPr lang="en-US" sz="2400" i="1" smtClean="0">
                <a:solidFill>
                  <a:srgbClr val="FFFF00"/>
                </a:solidFill>
              </a:rPr>
              <a:t> z</a:t>
            </a:r>
            <a:r>
              <a:rPr lang="en-US" sz="2400" smtClean="0">
                <a:solidFill>
                  <a:srgbClr val="FFFF00"/>
                </a:solidFill>
              </a:rPr>
              <a:t> ∊ </a:t>
            </a:r>
            <a:r>
              <a:rPr lang="en-US" sz="2400" i="1" smtClean="0">
                <a:solidFill>
                  <a:srgbClr val="FFFF00"/>
                </a:solidFill>
              </a:rPr>
              <a:t>GF</a:t>
            </a:r>
            <a:r>
              <a:rPr lang="en-US" sz="2400" smtClean="0">
                <a:solidFill>
                  <a:srgbClr val="FFFF00"/>
                </a:solidFill>
              </a:rPr>
              <a:t>(</a:t>
            </a:r>
            <a:r>
              <a:rPr lang="en-US" sz="2400" i="1" smtClean="0">
                <a:solidFill>
                  <a:srgbClr val="FFFF00"/>
                </a:solidFill>
              </a:rPr>
              <a:t>q</a:t>
            </a:r>
            <a:r>
              <a:rPr lang="en-US" sz="2400" smtClean="0">
                <a:solidFill>
                  <a:srgbClr val="FFFF00"/>
                </a:solidFill>
              </a:rPr>
              <a:t>)</a:t>
            </a:r>
            <a:r>
              <a:rPr lang="en-US" sz="2400" i="1" smtClean="0">
                <a:solidFill>
                  <a:srgbClr val="FFFF00"/>
                </a:solidFill>
              </a:rPr>
              <a:t> </a:t>
            </a:r>
            <a:r>
              <a:rPr lang="en-US" sz="2400" smtClean="0">
                <a:solidFill>
                  <a:srgbClr val="FFFF00"/>
                </a:solidFill>
              </a:rPr>
              <a:t>} ⊂ </a:t>
            </a:r>
            <a:r>
              <a:rPr lang="en-US" sz="2400" i="1" smtClean="0">
                <a:solidFill>
                  <a:srgbClr val="FFFF00"/>
                </a:solidFill>
              </a:rPr>
              <a:t>GF</a:t>
            </a:r>
            <a:r>
              <a:rPr lang="en-US" sz="2400" smtClean="0">
                <a:solidFill>
                  <a:srgbClr val="FFFF00"/>
                </a:solidFill>
              </a:rPr>
              <a:t>(</a:t>
            </a:r>
            <a:r>
              <a:rPr lang="en-US" sz="2400" i="1" smtClean="0">
                <a:solidFill>
                  <a:srgbClr val="FFFF00"/>
                </a:solidFill>
              </a:rPr>
              <a:t>q</a:t>
            </a:r>
            <a:r>
              <a:rPr lang="en-US" sz="2400" baseline="30000" smtClean="0">
                <a:solidFill>
                  <a:srgbClr val="FFFF00"/>
                </a:solidFill>
              </a:rPr>
              <a:t>3</a:t>
            </a:r>
            <a:r>
              <a:rPr lang="en-US" sz="2400" smtClean="0">
                <a:solidFill>
                  <a:srgbClr val="FFFF00"/>
                </a:solidFill>
              </a:rPr>
              <a:t>) → </a:t>
            </a:r>
            <a:r>
              <a:rPr lang="en-US" sz="2400" i="1" smtClean="0">
                <a:solidFill>
                  <a:srgbClr val="FFFF00"/>
                </a:solidFill>
              </a:rPr>
              <a:t>E</a:t>
            </a:r>
            <a:r>
              <a:rPr lang="en-US" sz="2400" i="1" baseline="-25000" smtClean="0">
                <a:solidFill>
                  <a:srgbClr val="FFFF00"/>
                </a:solidFill>
              </a:rPr>
              <a:t>p</a:t>
            </a:r>
            <a:r>
              <a:rPr lang="en-US" sz="2400" baseline="50000" smtClean="0">
                <a:solidFill>
                  <a:srgbClr val="FFFF00"/>
                </a:solidFill>
              </a:rPr>
              <a:t>3</a:t>
            </a:r>
            <a:r>
              <a:rPr lang="en-US" sz="2400" i="1" baseline="50000" smtClean="0">
                <a:solidFill>
                  <a:srgbClr val="FFFF00"/>
                </a:solidFill>
              </a:rPr>
              <a:t>k</a:t>
            </a:r>
          </a:p>
          <a:p>
            <a:pPr marL="53975" indent="0" algn="ctr" eaLnBrk="1" hangingPunct="1">
              <a:buFont typeface="Wingdings 2" pitchFamily="18" charset="2"/>
              <a:buNone/>
            </a:pPr>
            <a:endParaRPr lang="en-US" sz="24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81000" y="271464"/>
            <a:ext cx="7239000" cy="1362075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III. </a:t>
            </a:r>
            <a:r>
              <a:rPr lang="ru-RU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МЕТОД РЕДКИХ МНОЖЕСТВ</a:t>
            </a:r>
            <a:endParaRPr lang="ru-RU" sz="3600" b="1" dirty="0">
              <a:solidFill>
                <a:schemeClr val="accent1">
                  <a:tint val="83000"/>
                  <a:satMod val="150000"/>
                </a:schemeClr>
              </a:solidFill>
              <a:cs typeface="Calibri" pitchFamily="34" charset="0"/>
            </a:endParaRPr>
          </a:p>
        </p:txBody>
      </p:sp>
      <p:sp>
        <p:nvSpPr>
          <p:cNvPr id="12291" name="Текст 2"/>
          <p:cNvSpPr>
            <a:spLocks noGrp="1"/>
          </p:cNvSpPr>
          <p:nvPr>
            <p:ph type="body" idx="4294967295"/>
          </p:nvPr>
        </p:nvSpPr>
        <p:spPr>
          <a:xfrm>
            <a:off x="142875" y="1357313"/>
            <a:ext cx="8858250" cy="5357812"/>
          </a:xfrm>
        </p:spPr>
        <p:txBody>
          <a:bodyPr/>
          <a:lstStyle/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rgbClr val="FF5698"/>
                </a:solidFill>
              </a:rPr>
              <a:t>iii.4</a:t>
            </a:r>
            <a:r>
              <a:rPr lang="ru-RU" sz="2400" b="1" dirty="0" smtClean="0">
                <a:solidFill>
                  <a:srgbClr val="FF5698"/>
                </a:solidFill>
              </a:rPr>
              <a:t> </a:t>
            </a:r>
            <a:r>
              <a:rPr lang="ru-RU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Следствия для сложности многочленов</a:t>
            </a:r>
          </a:p>
          <a:p>
            <a:pPr marL="53975" indent="0" eaLnBrk="1" hangingPunct="1">
              <a:buFont typeface="Wingdings 2" pitchFamily="18" charset="2"/>
              <a:buNone/>
              <a:defRPr/>
            </a:pPr>
            <a:endParaRPr lang="ru-RU" sz="2400" dirty="0" smtClean="0"/>
          </a:p>
          <a:p>
            <a:pPr marL="53975" indent="0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Можно эффективно указать многочлен 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/>
              <a:t> </a:t>
            </a:r>
            <a:r>
              <a:rPr lang="ru-RU" sz="2400" dirty="0" smtClean="0"/>
              <a:t>от </a:t>
            </a:r>
            <a:r>
              <a:rPr lang="en-US" sz="2400" i="1" dirty="0" smtClean="0">
                <a:solidFill>
                  <a:srgbClr val="FFFF00"/>
                </a:solidFill>
              </a:rPr>
              <a:t>n</a:t>
            </a:r>
            <a:r>
              <a:rPr lang="en-US" sz="2400" dirty="0" smtClean="0"/>
              <a:t> </a:t>
            </a:r>
            <a:r>
              <a:rPr lang="ru-RU" sz="2400" dirty="0" smtClean="0"/>
              <a:t>переменных степени не выше </a:t>
            </a:r>
            <a:r>
              <a:rPr lang="en-US" sz="2400" i="1" dirty="0" smtClean="0">
                <a:solidFill>
                  <a:srgbClr val="FFFF00"/>
                </a:solidFill>
              </a:rPr>
              <a:t>m</a:t>
            </a:r>
            <a:r>
              <a:rPr lang="en-US" sz="2400" dirty="0" smtClean="0">
                <a:solidFill>
                  <a:srgbClr val="FFFF00"/>
                </a:solidFill>
              </a:rPr>
              <a:t> – 1</a:t>
            </a:r>
            <a:r>
              <a:rPr lang="en-US" sz="2400" dirty="0" smtClean="0"/>
              <a:t> </a:t>
            </a:r>
            <a:r>
              <a:rPr lang="ru-RU" sz="2400" dirty="0" smtClean="0"/>
              <a:t>по каждой переменной, такой</a:t>
            </a:r>
            <a:r>
              <a:rPr lang="en-US" sz="2400" dirty="0" smtClean="0"/>
              <a:t>,</a:t>
            </a:r>
            <a:r>
              <a:rPr lang="ru-RU" sz="2400" dirty="0" smtClean="0"/>
              <a:t> что (при определенных ограничениях на </a:t>
            </a:r>
            <a:r>
              <a:rPr lang="en-US" sz="2400" i="1" dirty="0" smtClean="0">
                <a:solidFill>
                  <a:srgbClr val="FFFF00"/>
                </a:solidFill>
              </a:rPr>
              <a:t>m</a:t>
            </a:r>
            <a:r>
              <a:rPr lang="en-US" sz="2400" dirty="0" smtClean="0"/>
              <a:t> </a:t>
            </a:r>
            <a:r>
              <a:rPr lang="ru-RU" sz="2400" dirty="0" smtClean="0"/>
              <a:t>и</a:t>
            </a:r>
            <a:r>
              <a:rPr lang="en-US" sz="2400" dirty="0" smtClean="0"/>
              <a:t> </a:t>
            </a:r>
            <a:r>
              <a:rPr lang="en-US" sz="2400" i="1" dirty="0" smtClean="0">
                <a:solidFill>
                  <a:srgbClr val="FFFF00"/>
                </a:solidFill>
              </a:rPr>
              <a:t>n</a:t>
            </a:r>
            <a:r>
              <a:rPr lang="ru-RU" sz="2400" dirty="0" smtClean="0"/>
              <a:t>) </a:t>
            </a:r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baseline="-25000" dirty="0" smtClean="0">
                <a:solidFill>
                  <a:srgbClr val="FFFF00"/>
                </a:solidFill>
              </a:rPr>
              <a:t>+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≥</a:t>
            </a:r>
            <a:r>
              <a:rPr lang="ru-RU" sz="2400" dirty="0" smtClean="0">
                <a:solidFill>
                  <a:srgbClr val="FFFF00"/>
                </a:solidFill>
              </a:rPr>
              <a:t> (1</a:t>
            </a:r>
            <a:r>
              <a:rPr lang="en-US" sz="2400" dirty="0" smtClean="0">
                <a:solidFill>
                  <a:srgbClr val="FFFF00"/>
                </a:solidFill>
              </a:rPr>
              <a:t> – </a:t>
            </a:r>
            <a:r>
              <a:rPr lang="en-US" sz="2400" i="1" dirty="0" smtClean="0">
                <a:solidFill>
                  <a:srgbClr val="FFFF00"/>
                </a:solidFill>
              </a:rPr>
              <a:t>o</a:t>
            </a:r>
            <a:r>
              <a:rPr lang="en-US" sz="2400" dirty="0" smtClean="0">
                <a:solidFill>
                  <a:srgbClr val="FFFF00"/>
                </a:solidFill>
              </a:rPr>
              <a:t>(1)</a:t>
            </a:r>
            <a:r>
              <a:rPr lang="ru-RU" sz="2400" dirty="0" smtClean="0">
                <a:solidFill>
                  <a:srgbClr val="FFFF00"/>
                </a:solidFill>
              </a:rPr>
              <a:t>)</a:t>
            </a:r>
            <a:r>
              <a:rPr lang="en-US" sz="2400" i="1" dirty="0" err="1" smtClean="0">
                <a:solidFill>
                  <a:srgbClr val="FFFF00"/>
                </a:solidFill>
              </a:rPr>
              <a:t>m</a:t>
            </a:r>
            <a:r>
              <a:rPr lang="en-US" sz="2400" i="1" baseline="30000" dirty="0" err="1" smtClean="0">
                <a:solidFill>
                  <a:srgbClr val="FFFF00"/>
                </a:solidFill>
              </a:rPr>
              <a:t>n</a:t>
            </a:r>
            <a:r>
              <a:rPr lang="en-US" sz="2400" baseline="30000" dirty="0" smtClean="0">
                <a:solidFill>
                  <a:srgbClr val="FFFF00"/>
                </a:solidFill>
              </a:rPr>
              <a:t>/2</a:t>
            </a:r>
            <a:r>
              <a:rPr lang="ru-RU" sz="2400" dirty="0" smtClean="0">
                <a:solidFill>
                  <a:srgbClr val="FFFF00"/>
                </a:solidFill>
              </a:rPr>
              <a:t>    </a:t>
            </a:r>
            <a:r>
              <a:rPr lang="en-US" sz="2400" dirty="0" smtClean="0">
                <a:solidFill>
                  <a:srgbClr val="FFFF00"/>
                </a:solidFill>
              </a:rPr>
              <a:t>  </a:t>
            </a:r>
            <a:r>
              <a:rPr lang="ru-RU" sz="2400" dirty="0" smtClean="0">
                <a:solidFill>
                  <a:srgbClr val="FFFF00"/>
                </a:solidFill>
              </a:rPr>
              <a:t>  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baseline="-25000" dirty="0" smtClean="0">
                <a:solidFill>
                  <a:srgbClr val="FFFF00"/>
                </a:solidFill>
              </a:rPr>
              <a:t>×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en-US" sz="2400" i="1" dirty="0" smtClean="0"/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≥</a:t>
            </a:r>
            <a:r>
              <a:rPr lang="en-US" sz="2400" dirty="0" smtClean="0"/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(</a:t>
            </a:r>
            <a:r>
              <a:rPr lang="en-US" sz="2400" dirty="0" smtClean="0">
                <a:solidFill>
                  <a:srgbClr val="FFFF00"/>
                </a:solidFill>
              </a:rPr>
              <a:t>2 – </a:t>
            </a:r>
            <a:r>
              <a:rPr lang="en-US" sz="2400" i="1" dirty="0" smtClean="0">
                <a:solidFill>
                  <a:srgbClr val="FFFF00"/>
                </a:solidFill>
              </a:rPr>
              <a:t>o</a:t>
            </a:r>
            <a:r>
              <a:rPr lang="en-US" sz="2400" dirty="0" smtClean="0">
                <a:solidFill>
                  <a:srgbClr val="FFFF00"/>
                </a:solidFill>
              </a:rPr>
              <a:t>(1)</a:t>
            </a:r>
            <a:r>
              <a:rPr lang="ru-RU" sz="2400" dirty="0" smtClean="0">
                <a:solidFill>
                  <a:srgbClr val="FFFF00"/>
                </a:solidFill>
              </a:rPr>
              <a:t>)</a:t>
            </a:r>
            <a:r>
              <a:rPr lang="en-US" sz="2400" i="1" dirty="0" err="1" smtClean="0">
                <a:solidFill>
                  <a:srgbClr val="FFFF00"/>
                </a:solidFill>
              </a:rPr>
              <a:t>m</a:t>
            </a:r>
            <a:r>
              <a:rPr lang="en-US" sz="2400" i="1" baseline="30000" dirty="0" err="1" smtClean="0">
                <a:solidFill>
                  <a:srgbClr val="FFFF00"/>
                </a:solidFill>
              </a:rPr>
              <a:t>n</a:t>
            </a:r>
            <a:r>
              <a:rPr lang="en-US" sz="2400" baseline="30000" dirty="0" smtClean="0">
                <a:solidFill>
                  <a:srgbClr val="FFFF00"/>
                </a:solidFill>
              </a:rPr>
              <a:t>/3</a:t>
            </a:r>
            <a:endParaRPr lang="ru-RU" sz="2400" dirty="0" smtClean="0"/>
          </a:p>
          <a:p>
            <a:pPr marL="53975" indent="0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(если</a:t>
            </a:r>
            <a:r>
              <a:rPr lang="en-US" sz="2400" dirty="0" smtClean="0"/>
              <a:t> </a:t>
            </a:r>
            <a:r>
              <a:rPr lang="ru-RU" sz="2400" dirty="0" smtClean="0"/>
              <a:t>в качестве </a:t>
            </a:r>
            <a:r>
              <a:rPr lang="en-US" sz="2400" dirty="0" err="1" smtClean="0">
                <a:solidFill>
                  <a:srgbClr val="FFFF00"/>
                </a:solidFill>
              </a:rPr>
              <a:t>mon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/>
              <a:t>выбирается подходящее </a:t>
            </a:r>
            <a:r>
              <a:rPr lang="ru-RU" sz="2400" dirty="0" smtClean="0">
                <a:solidFill>
                  <a:srgbClr val="FFFF00"/>
                </a:solidFill>
              </a:rPr>
              <a:t>2</a:t>
            </a:r>
            <a:r>
              <a:rPr lang="ru-RU" sz="2400" dirty="0" smtClean="0"/>
              <a:t>-редкое множество) или</a:t>
            </a:r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baseline="-25000" dirty="0" smtClean="0">
                <a:solidFill>
                  <a:srgbClr val="FFFF00"/>
                </a:solidFill>
              </a:rPr>
              <a:t>+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≥</a:t>
            </a:r>
            <a:r>
              <a:rPr lang="ru-RU" sz="2400" dirty="0" smtClean="0">
                <a:solidFill>
                  <a:srgbClr val="FFFF00"/>
                </a:solidFill>
              </a:rPr>
              <a:t> (1</a:t>
            </a:r>
            <a:r>
              <a:rPr lang="en-US" sz="2400" dirty="0" smtClean="0">
                <a:solidFill>
                  <a:srgbClr val="FFFF00"/>
                </a:solidFill>
              </a:rPr>
              <a:t>/8 – </a:t>
            </a:r>
            <a:r>
              <a:rPr lang="en-US" sz="2400" i="1" dirty="0" smtClean="0">
                <a:solidFill>
                  <a:srgbClr val="FFFF00"/>
                </a:solidFill>
              </a:rPr>
              <a:t>o</a:t>
            </a:r>
            <a:r>
              <a:rPr lang="en-US" sz="2400" dirty="0" smtClean="0">
                <a:solidFill>
                  <a:srgbClr val="FFFF00"/>
                </a:solidFill>
              </a:rPr>
              <a:t>(1)</a:t>
            </a:r>
            <a:r>
              <a:rPr lang="ru-RU" sz="2400" dirty="0" smtClean="0">
                <a:solidFill>
                  <a:srgbClr val="FFFF00"/>
                </a:solidFill>
              </a:rPr>
              <a:t>)</a:t>
            </a:r>
            <a:r>
              <a:rPr lang="en-US" sz="2400" i="1" dirty="0" smtClean="0">
                <a:solidFill>
                  <a:srgbClr val="FFFF00"/>
                </a:solidFill>
              </a:rPr>
              <a:t>m</a:t>
            </a:r>
            <a:r>
              <a:rPr lang="en-US" sz="2400" baseline="30000" dirty="0" smtClean="0">
                <a:solidFill>
                  <a:srgbClr val="FFFF00"/>
                </a:solidFill>
              </a:rPr>
              <a:t>2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n</a:t>
            </a:r>
            <a:r>
              <a:rPr lang="en-US" sz="2400" baseline="30000" dirty="0" smtClean="0">
                <a:solidFill>
                  <a:srgbClr val="FFFF00"/>
                </a:solidFill>
              </a:rPr>
              <a:t>/3</a:t>
            </a:r>
            <a:r>
              <a:rPr lang="ru-RU" sz="2400" dirty="0" smtClean="0">
                <a:solidFill>
                  <a:srgbClr val="FFFF00"/>
                </a:solidFill>
              </a:rPr>
              <a:t>    </a:t>
            </a:r>
            <a:r>
              <a:rPr lang="en-US" sz="2400" dirty="0" smtClean="0">
                <a:solidFill>
                  <a:srgbClr val="FFFF00"/>
                </a:solidFill>
              </a:rPr>
              <a:t>  </a:t>
            </a:r>
            <a:r>
              <a:rPr lang="ru-RU" sz="2400" dirty="0" smtClean="0">
                <a:solidFill>
                  <a:srgbClr val="FFFF00"/>
                </a:solidFill>
              </a:rPr>
              <a:t>  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baseline="-25000" dirty="0" smtClean="0">
                <a:solidFill>
                  <a:srgbClr val="FFFF00"/>
                </a:solidFill>
              </a:rPr>
              <a:t>×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en-US" sz="2400" i="1" dirty="0" smtClean="0"/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≥</a:t>
            </a:r>
            <a:r>
              <a:rPr lang="en-US" sz="2400" dirty="0" smtClean="0"/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(</a:t>
            </a:r>
            <a:r>
              <a:rPr lang="en-US" sz="2400" dirty="0" smtClean="0">
                <a:solidFill>
                  <a:srgbClr val="FFFF00"/>
                </a:solidFill>
              </a:rPr>
              <a:t>2</a:t>
            </a:r>
            <a:r>
              <a:rPr lang="en-US" sz="2400" baseline="30000" dirty="0" smtClean="0">
                <a:solidFill>
                  <a:srgbClr val="FFFF00"/>
                </a:solidFill>
              </a:rPr>
              <a:t>-4/5</a:t>
            </a:r>
            <a:r>
              <a:rPr lang="en-US" sz="2400" dirty="0" smtClean="0">
                <a:solidFill>
                  <a:srgbClr val="FFFF00"/>
                </a:solidFill>
              </a:rPr>
              <a:t> – </a:t>
            </a:r>
            <a:r>
              <a:rPr lang="en-US" sz="2400" i="1" dirty="0" smtClean="0">
                <a:solidFill>
                  <a:srgbClr val="FFFF00"/>
                </a:solidFill>
              </a:rPr>
              <a:t>o</a:t>
            </a:r>
            <a:r>
              <a:rPr lang="en-US" sz="2400" dirty="0" smtClean="0">
                <a:solidFill>
                  <a:srgbClr val="FFFF00"/>
                </a:solidFill>
              </a:rPr>
              <a:t>(1)</a:t>
            </a:r>
            <a:r>
              <a:rPr lang="ru-RU" sz="2400" dirty="0" smtClean="0">
                <a:solidFill>
                  <a:srgbClr val="FFFF00"/>
                </a:solidFill>
              </a:rPr>
              <a:t>)</a:t>
            </a:r>
            <a:r>
              <a:rPr lang="en-US" sz="2400" i="1" dirty="0" smtClean="0">
                <a:solidFill>
                  <a:srgbClr val="FFFF00"/>
                </a:solidFill>
              </a:rPr>
              <a:t>m</a:t>
            </a:r>
            <a:r>
              <a:rPr lang="en-US" sz="2400" baseline="30000" dirty="0" smtClean="0">
                <a:solidFill>
                  <a:srgbClr val="FFFF00"/>
                </a:solidFill>
              </a:rPr>
              <a:t>2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n</a:t>
            </a:r>
            <a:r>
              <a:rPr lang="en-US" sz="2400" baseline="30000" dirty="0" smtClean="0">
                <a:solidFill>
                  <a:srgbClr val="FFFF00"/>
                </a:solidFill>
              </a:rPr>
              <a:t>/5</a:t>
            </a:r>
            <a:endParaRPr lang="ru-RU" sz="2400" dirty="0" smtClean="0"/>
          </a:p>
          <a:p>
            <a:pPr marL="53975" indent="0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(если в качестве </a:t>
            </a:r>
            <a:r>
              <a:rPr lang="en-US" sz="2400" dirty="0" err="1" smtClean="0">
                <a:solidFill>
                  <a:srgbClr val="FFFF00"/>
                </a:solidFill>
              </a:rPr>
              <a:t>mon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/>
              <a:t> </a:t>
            </a:r>
            <a:r>
              <a:rPr lang="ru-RU" sz="2400" dirty="0" smtClean="0"/>
              <a:t>выбирается подходящее </a:t>
            </a:r>
            <a:r>
              <a:rPr lang="ru-RU" sz="2400" dirty="0" smtClean="0">
                <a:solidFill>
                  <a:srgbClr val="FFFF00"/>
                </a:solidFill>
              </a:rPr>
              <a:t>3</a:t>
            </a:r>
            <a:r>
              <a:rPr lang="ru-RU" sz="2400" dirty="0" smtClean="0"/>
              <a:t>-редкое множество)</a:t>
            </a:r>
            <a:endParaRPr lang="en-US" sz="2400" dirty="0" smtClean="0"/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endParaRPr lang="en-US" sz="2400" i="1" baseline="50000" dirty="0" smtClean="0">
              <a:solidFill>
                <a:srgbClr val="FFFF00"/>
              </a:solidFill>
            </a:endParaRPr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(в примерах </a:t>
            </a:r>
            <a:r>
              <a:rPr lang="ru-RU" sz="2400" dirty="0" err="1" smtClean="0"/>
              <a:t>Шнорра</a:t>
            </a:r>
            <a:r>
              <a:rPr lang="ru-RU" sz="2400" dirty="0" smtClean="0"/>
              <a:t> и </a:t>
            </a:r>
            <a:r>
              <a:rPr lang="ru-RU" sz="2400" dirty="0" err="1" smtClean="0"/>
              <a:t>Касим-Заде</a:t>
            </a:r>
            <a:r>
              <a:rPr lang="ru-RU" sz="2400" dirty="0" smtClean="0"/>
              <a:t>: </a:t>
            </a:r>
            <a:r>
              <a:rPr lang="ru-RU" sz="2400" dirty="0" smtClean="0">
                <a:solidFill>
                  <a:srgbClr val="FFFF00"/>
                </a:solidFill>
              </a:rPr>
              <a:t>2</a:t>
            </a:r>
            <a:r>
              <a:rPr lang="ru-RU" sz="2400" dirty="0" smtClean="0"/>
              <a:t>-редкие множества)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81000" y="271464"/>
            <a:ext cx="7239000" cy="1362075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III. </a:t>
            </a:r>
            <a:r>
              <a:rPr lang="ru-RU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МЕТОД РЕДКИХ МНОЖЕСТВ</a:t>
            </a:r>
            <a:endParaRPr lang="ru-RU" sz="3600" b="1" dirty="0">
              <a:solidFill>
                <a:schemeClr val="accent1">
                  <a:tint val="83000"/>
                  <a:satMod val="150000"/>
                </a:schemeClr>
              </a:solidFill>
              <a:cs typeface="Calibri" pitchFamily="34" charset="0"/>
            </a:endParaRPr>
          </a:p>
        </p:txBody>
      </p:sp>
      <p:sp>
        <p:nvSpPr>
          <p:cNvPr id="12291" name="Текст 2"/>
          <p:cNvSpPr>
            <a:spLocks noGrp="1"/>
          </p:cNvSpPr>
          <p:nvPr>
            <p:ph type="body" idx="4294967295"/>
          </p:nvPr>
        </p:nvSpPr>
        <p:spPr>
          <a:xfrm>
            <a:off x="428625" y="1357313"/>
            <a:ext cx="8143875" cy="5357812"/>
          </a:xfrm>
        </p:spPr>
        <p:txBody>
          <a:bodyPr/>
          <a:lstStyle/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Факт</a:t>
            </a:r>
            <a:r>
              <a:rPr lang="en-US" sz="2400" dirty="0" smtClean="0"/>
              <a:t> (</a:t>
            </a:r>
            <a:r>
              <a:rPr lang="en-US" sz="2400" dirty="0" err="1" smtClean="0"/>
              <a:t>Erdös</a:t>
            </a:r>
            <a:r>
              <a:rPr lang="en-US" sz="2400" dirty="0" smtClean="0"/>
              <a:t>, Spencer 1974)</a:t>
            </a:r>
            <a:r>
              <a:rPr lang="ru-RU" sz="2400" dirty="0" smtClean="0"/>
              <a:t>: любое </a:t>
            </a:r>
            <a:r>
              <a:rPr lang="ru-RU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k</a:t>
            </a:r>
            <a:r>
              <a:rPr lang="en-US" sz="2400" dirty="0" smtClean="0">
                <a:solidFill>
                  <a:srgbClr val="FFFF00"/>
                </a:solidFill>
              </a:rPr>
              <a:t>,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ru-RU" sz="2400" dirty="0" smtClean="0">
                <a:solidFill>
                  <a:srgbClr val="FFFF00"/>
                </a:solidFill>
              </a:rPr>
              <a:t>)</a:t>
            </a:r>
            <a:r>
              <a:rPr lang="ru-RU" sz="2400" dirty="0" smtClean="0"/>
              <a:t>-редкое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подмножество </a:t>
            </a:r>
            <a:r>
              <a:rPr lang="en-US" sz="2400" i="1" dirty="0" smtClean="0">
                <a:solidFill>
                  <a:srgbClr val="FFFF00"/>
                </a:solidFill>
              </a:rPr>
              <a:t>M</a:t>
            </a:r>
            <a:r>
              <a:rPr lang="ru-RU" sz="2400" dirty="0" smtClean="0"/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⊂ </a:t>
            </a:r>
            <a:r>
              <a:rPr lang="en-US" sz="2400" i="1" dirty="0" err="1" smtClean="0">
                <a:solidFill>
                  <a:srgbClr val="FFFF00"/>
                </a:solidFill>
              </a:rPr>
              <a:t>E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m</a:t>
            </a:r>
            <a:r>
              <a:rPr lang="en-US" sz="2400" i="1" baseline="50000" dirty="0" err="1" smtClean="0">
                <a:solidFill>
                  <a:srgbClr val="FFFF00"/>
                </a:solidFill>
              </a:rPr>
              <a:t>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/>
              <a:t>имеет  мощность </a:t>
            </a:r>
            <a:r>
              <a:rPr lang="en-US" sz="2400" i="1" dirty="0" smtClean="0">
                <a:solidFill>
                  <a:srgbClr val="FFFF00"/>
                </a:solidFill>
              </a:rPr>
              <a:t>O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k</a:t>
            </a:r>
            <a:r>
              <a:rPr lang="en-US" sz="2400" baseline="-25000" dirty="0" smtClean="0">
                <a:solidFill>
                  <a:srgbClr val="FFFF00"/>
                </a:solidFill>
              </a:rPr>
              <a:t>, 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l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err="1" smtClean="0">
                <a:solidFill>
                  <a:srgbClr val="FFFF00"/>
                </a:solidFill>
              </a:rPr>
              <a:t>m</a:t>
            </a:r>
            <a:r>
              <a:rPr lang="en-US" sz="2400" i="1" baseline="30000" dirty="0" err="1" smtClean="0">
                <a:solidFill>
                  <a:srgbClr val="FFFF00"/>
                </a:solidFill>
              </a:rPr>
              <a:t>n</a:t>
            </a:r>
            <a:r>
              <a:rPr lang="en-US" sz="2400" baseline="30000" dirty="0" smtClean="0">
                <a:solidFill>
                  <a:srgbClr val="FFFF00"/>
                </a:solidFill>
              </a:rPr>
              <a:t>(1-1/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k</a:t>
            </a:r>
            <a:r>
              <a:rPr lang="en-US" sz="2400" baseline="30000" dirty="0" smtClean="0">
                <a:solidFill>
                  <a:srgbClr val="FFFF00"/>
                </a:solidFill>
              </a:rPr>
              <a:t>)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endParaRPr lang="ru-RU" sz="2400" dirty="0" smtClean="0">
              <a:solidFill>
                <a:srgbClr val="FFFF00"/>
              </a:solidFill>
            </a:endParaRP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endParaRPr lang="ru-RU" sz="2400" dirty="0" smtClean="0">
              <a:solidFill>
                <a:srgbClr val="FF5698"/>
              </a:solidFill>
            </a:endParaRP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rgbClr val="FF5698"/>
                </a:solidFill>
              </a:rPr>
              <a:t>iii.5</a:t>
            </a:r>
            <a:r>
              <a:rPr lang="ru-RU" sz="2400" b="1" dirty="0" smtClean="0">
                <a:solidFill>
                  <a:srgbClr val="FF5698"/>
                </a:solidFill>
              </a:rPr>
              <a:t> </a:t>
            </a:r>
            <a:r>
              <a:rPr lang="ru-RU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Редкие множества экстремальной мощности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endParaRPr lang="ru-RU" sz="2400" dirty="0" smtClean="0">
              <a:solidFill>
                <a:srgbClr val="92D050"/>
              </a:solidFill>
            </a:endParaRP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i="1" u="sng" dirty="0" smtClean="0">
                <a:solidFill>
                  <a:srgbClr val="92D050"/>
                </a:solidFill>
              </a:rPr>
              <a:t>Множество </a:t>
            </a:r>
            <a:r>
              <a:rPr lang="ru-RU" sz="2400" i="1" u="sng" dirty="0" err="1" smtClean="0">
                <a:solidFill>
                  <a:srgbClr val="92D050"/>
                </a:solidFill>
              </a:rPr>
              <a:t>Коллара-Роньяи-Жабо</a:t>
            </a:r>
            <a:r>
              <a:rPr lang="ru-RU" sz="2400" dirty="0" smtClean="0"/>
              <a:t> 1996: 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В группе </a:t>
            </a:r>
            <a:r>
              <a:rPr lang="ru-RU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GF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q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t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ru-RU" sz="2400" dirty="0" smtClean="0">
                <a:solidFill>
                  <a:srgbClr val="FFFF00"/>
                </a:solidFill>
              </a:rPr>
              <a:t>, +)</a:t>
            </a:r>
            <a:r>
              <a:rPr lang="ru-RU" sz="2400" dirty="0" smtClean="0"/>
              <a:t> множество элементов единичной нормы</a:t>
            </a:r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r>
              <a:rPr lang="en-US" sz="2400" i="1" dirty="0" smtClean="0">
                <a:solidFill>
                  <a:srgbClr val="FFFF00"/>
                </a:solidFill>
              </a:rPr>
              <a:t>M</a:t>
            </a:r>
            <a:r>
              <a:rPr lang="en-US" sz="2400" dirty="0" smtClean="0">
                <a:solidFill>
                  <a:srgbClr val="FFFF00"/>
                </a:solidFill>
              </a:rPr>
              <a:t> = { </a:t>
            </a:r>
            <a:r>
              <a:rPr lang="en-US" sz="2400" i="1" dirty="0" smtClean="0">
                <a:solidFill>
                  <a:srgbClr val="FFFF00"/>
                </a:solidFill>
              </a:rPr>
              <a:t>x</a:t>
            </a:r>
            <a:r>
              <a:rPr lang="en-US" sz="2400" dirty="0" smtClean="0">
                <a:solidFill>
                  <a:srgbClr val="FFFF00"/>
                </a:solidFill>
              </a:rPr>
              <a:t> | </a:t>
            </a:r>
            <a:r>
              <a:rPr lang="en-US" sz="2400" i="1" dirty="0" smtClean="0">
                <a:solidFill>
                  <a:srgbClr val="FFFF00"/>
                </a:solidFill>
              </a:rPr>
              <a:t>x</a:t>
            </a:r>
            <a:r>
              <a:rPr lang="ru-RU" sz="2400" baseline="30000" dirty="0" smtClean="0">
                <a:solidFill>
                  <a:srgbClr val="FFFF00"/>
                </a:solidFill>
              </a:rPr>
              <a:t>(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q</a:t>
            </a:r>
            <a:r>
              <a:rPr lang="en-US" sz="2400" i="1" baseline="48000" dirty="0" smtClean="0">
                <a:solidFill>
                  <a:srgbClr val="FFFF00"/>
                </a:solidFill>
              </a:rPr>
              <a:t>t</a:t>
            </a:r>
            <a:r>
              <a:rPr lang="en-US" sz="2400" baseline="30000" dirty="0" smtClean="0">
                <a:solidFill>
                  <a:srgbClr val="FFFF00"/>
                </a:solidFill>
              </a:rPr>
              <a:t>-1</a:t>
            </a:r>
            <a:r>
              <a:rPr lang="ru-RU" sz="2400" baseline="30000" dirty="0" smtClean="0">
                <a:solidFill>
                  <a:srgbClr val="FFFF00"/>
                </a:solidFill>
              </a:rPr>
              <a:t>)</a:t>
            </a:r>
            <a:r>
              <a:rPr lang="en-US" sz="2400" baseline="30000" dirty="0" smtClean="0">
                <a:solidFill>
                  <a:srgbClr val="FFFF00"/>
                </a:solidFill>
              </a:rPr>
              <a:t>/(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q</a:t>
            </a:r>
            <a:r>
              <a:rPr lang="en-US" sz="2400" baseline="30000" dirty="0" smtClean="0">
                <a:solidFill>
                  <a:srgbClr val="FFFF00"/>
                </a:solidFill>
              </a:rPr>
              <a:t>-1)  </a:t>
            </a:r>
            <a:r>
              <a:rPr lang="en-US" sz="2400" dirty="0" smtClean="0">
                <a:solidFill>
                  <a:srgbClr val="FFFF00"/>
                </a:solidFill>
              </a:rPr>
              <a:t>= 1,  </a:t>
            </a:r>
            <a:r>
              <a:rPr lang="en-US" sz="2400" i="1" dirty="0" smtClean="0">
                <a:solidFill>
                  <a:srgbClr val="FFFF00"/>
                </a:solidFill>
              </a:rPr>
              <a:t>x</a:t>
            </a:r>
            <a:r>
              <a:rPr lang="en-US" sz="2400" dirty="0" smtClean="0">
                <a:solidFill>
                  <a:srgbClr val="FFFF00"/>
                </a:solidFill>
              </a:rPr>
              <a:t> ∊ </a:t>
            </a:r>
            <a:r>
              <a:rPr lang="en-US" sz="2400" i="1" dirty="0" smtClean="0">
                <a:solidFill>
                  <a:srgbClr val="FFFF00"/>
                </a:solidFill>
              </a:rPr>
              <a:t>GF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q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t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en-US" sz="2400" i="1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} </a:t>
            </a:r>
            <a:endParaRPr lang="en-US" sz="2400" i="1" baseline="50000" dirty="0" smtClean="0">
              <a:solidFill>
                <a:srgbClr val="FFFF00"/>
              </a:solidFill>
            </a:endParaRP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является </a:t>
            </a:r>
            <a:r>
              <a:rPr lang="ru-RU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t</a:t>
            </a:r>
            <a:r>
              <a:rPr lang="en-US" sz="2400" dirty="0" smtClean="0">
                <a:solidFill>
                  <a:srgbClr val="FFFF00"/>
                </a:solidFill>
              </a:rPr>
              <a:t>, </a:t>
            </a:r>
            <a:r>
              <a:rPr lang="en-US" sz="2400" i="1" dirty="0" smtClean="0">
                <a:solidFill>
                  <a:srgbClr val="FFFF00"/>
                </a:solidFill>
              </a:rPr>
              <a:t>t</a:t>
            </a:r>
            <a:r>
              <a:rPr lang="en-US" sz="2400" dirty="0" smtClean="0">
                <a:solidFill>
                  <a:srgbClr val="FFFF00"/>
                </a:solidFill>
              </a:rPr>
              <a:t>!+1</a:t>
            </a:r>
            <a:r>
              <a:rPr lang="ru-RU" sz="2400" dirty="0" smtClean="0">
                <a:solidFill>
                  <a:srgbClr val="FFFF00"/>
                </a:solidFill>
              </a:rPr>
              <a:t>)</a:t>
            </a:r>
            <a:r>
              <a:rPr lang="en-US" sz="2400" dirty="0" smtClean="0"/>
              <a:t>-</a:t>
            </a:r>
            <a:r>
              <a:rPr lang="ru-RU" sz="2400" dirty="0" smtClean="0"/>
              <a:t>редким подмножеством и имеет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мощность </a:t>
            </a:r>
            <a:r>
              <a:rPr lang="ru-RU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q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t</a:t>
            </a:r>
            <a:r>
              <a:rPr lang="en-US" sz="2400" dirty="0" smtClean="0">
                <a:solidFill>
                  <a:srgbClr val="FFFF00"/>
                </a:solidFill>
              </a:rPr>
              <a:t> – 1</a:t>
            </a:r>
            <a:r>
              <a:rPr lang="ru-RU" sz="2400" dirty="0" smtClean="0">
                <a:solidFill>
                  <a:srgbClr val="FFFF00"/>
                </a:solidFill>
              </a:rPr>
              <a:t>)</a:t>
            </a:r>
            <a:r>
              <a:rPr lang="en-US" sz="2400" dirty="0" smtClean="0">
                <a:solidFill>
                  <a:srgbClr val="FFFF00"/>
                </a:solidFill>
              </a:rPr>
              <a:t>/(</a:t>
            </a:r>
            <a:r>
              <a:rPr lang="en-US" sz="2400" i="1" dirty="0" smtClean="0">
                <a:solidFill>
                  <a:srgbClr val="FFFF00"/>
                </a:solidFill>
              </a:rPr>
              <a:t>q</a:t>
            </a:r>
            <a:r>
              <a:rPr lang="en-US" sz="2400" dirty="0" smtClean="0">
                <a:solidFill>
                  <a:srgbClr val="FFFF00"/>
                </a:solidFill>
              </a:rPr>
              <a:t> – 1)</a:t>
            </a:r>
            <a:r>
              <a:rPr lang="ru-RU" sz="2400" dirty="0" smtClean="0"/>
              <a:t>.</a:t>
            </a:r>
            <a:endParaRPr lang="en-US" sz="2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81000" y="271464"/>
            <a:ext cx="7239000" cy="1362075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III. </a:t>
            </a:r>
            <a:r>
              <a:rPr lang="ru-RU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МЕТОД РЕДКИХ МНОЖЕСТВ</a:t>
            </a:r>
            <a:endParaRPr lang="ru-RU" sz="3600" b="1" dirty="0">
              <a:solidFill>
                <a:schemeClr val="accent1">
                  <a:tint val="83000"/>
                  <a:satMod val="150000"/>
                </a:schemeClr>
              </a:solidFill>
              <a:cs typeface="Calibri" pitchFamily="34" charset="0"/>
            </a:endParaRPr>
          </a:p>
        </p:txBody>
      </p:sp>
      <p:sp>
        <p:nvSpPr>
          <p:cNvPr id="12291" name="Текст 2"/>
          <p:cNvSpPr>
            <a:spLocks noGrp="1"/>
          </p:cNvSpPr>
          <p:nvPr>
            <p:ph type="body" idx="4294967295"/>
          </p:nvPr>
        </p:nvSpPr>
        <p:spPr>
          <a:xfrm>
            <a:off x="214313" y="1357313"/>
            <a:ext cx="8715375" cy="5357812"/>
          </a:xfrm>
        </p:spPr>
        <p:txBody>
          <a:bodyPr/>
          <a:lstStyle/>
          <a:p>
            <a:pPr marL="53975" indent="0" algn="just" eaLnBrk="1" hangingPunct="1">
              <a:buFont typeface="Wingdings 2" pitchFamily="18" charset="2"/>
              <a:buNone/>
              <a:defRPr/>
            </a:pPr>
            <a:endParaRPr lang="ru-RU" sz="2800" b="1" dirty="0" smtClean="0">
              <a:solidFill>
                <a:srgbClr val="FF5698"/>
              </a:solidFill>
            </a:endParaRP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rgbClr val="FF5698"/>
                </a:solidFill>
              </a:rPr>
              <a:t>iii.</a:t>
            </a:r>
            <a:r>
              <a:rPr lang="ru-RU" sz="2800" b="1" dirty="0" smtClean="0">
                <a:solidFill>
                  <a:srgbClr val="FF5698"/>
                </a:solidFill>
              </a:rPr>
              <a:t>6</a:t>
            </a:r>
            <a:r>
              <a:rPr lang="ru-RU" sz="2400" b="1" dirty="0" smtClean="0">
                <a:solidFill>
                  <a:srgbClr val="FF5698"/>
                </a:solidFill>
              </a:rPr>
              <a:t> </a:t>
            </a:r>
            <a:r>
              <a:rPr lang="ru-RU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ЛЕММА 1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Пусть</a:t>
            </a:r>
            <a:r>
              <a:rPr lang="ru-RU" sz="2400" i="1" dirty="0" smtClean="0"/>
              <a:t> </a:t>
            </a:r>
            <a:r>
              <a:rPr lang="el-GR" sz="2400" i="1" dirty="0" smtClean="0">
                <a:solidFill>
                  <a:srgbClr val="FFFF00"/>
                </a:solidFill>
              </a:rPr>
              <a:t>ψ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s</a:t>
            </a:r>
            <a:r>
              <a:rPr lang="en-US" sz="2400" baseline="-25000" dirty="0" smtClean="0">
                <a:solidFill>
                  <a:srgbClr val="FFFF00"/>
                </a:solidFill>
              </a:rPr>
              <a:t>, 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t</a:t>
            </a:r>
            <a:r>
              <a:rPr lang="en-US" sz="2400" baseline="-25000" dirty="0" smtClean="0">
                <a:solidFill>
                  <a:srgbClr val="FFFF00"/>
                </a:solidFill>
              </a:rPr>
              <a:t>, 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m</a:t>
            </a:r>
            <a:r>
              <a:rPr lang="ru-RU" sz="2400" dirty="0" smtClean="0">
                <a:solidFill>
                  <a:srgbClr val="FFFF00"/>
                </a:solidFill>
              </a:rPr>
              <a:t>:</a:t>
            </a:r>
            <a:r>
              <a:rPr lang="ru-RU" sz="2400" i="1" dirty="0" smtClean="0">
                <a:solidFill>
                  <a:srgbClr val="FFFF00"/>
                </a:solidFill>
              </a:rPr>
              <a:t> </a:t>
            </a:r>
            <a:r>
              <a:rPr lang="en-US" sz="2400" i="1" dirty="0" err="1" smtClean="0">
                <a:solidFill>
                  <a:srgbClr val="FFFF00"/>
                </a:solidFill>
              </a:rPr>
              <a:t>E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m</a:t>
            </a:r>
            <a:r>
              <a:rPr lang="en-US" sz="2400" i="1" baseline="50000" dirty="0" err="1" smtClean="0">
                <a:solidFill>
                  <a:srgbClr val="FFFF00"/>
                </a:solidFill>
              </a:rPr>
              <a:t>st</a:t>
            </a:r>
            <a:r>
              <a:rPr lang="en-US" sz="2400" dirty="0" smtClean="0">
                <a:solidFill>
                  <a:srgbClr val="FFFF00"/>
                </a:solidFill>
              </a:rPr>
              <a:t> → </a:t>
            </a:r>
            <a:r>
              <a:rPr lang="en-US" sz="2400" i="1" dirty="0" smtClean="0">
                <a:solidFill>
                  <a:srgbClr val="FFFF00"/>
                </a:solidFill>
              </a:rPr>
              <a:t>E </a:t>
            </a:r>
            <a:r>
              <a:rPr lang="en-US" sz="2400" i="1" baseline="50000" dirty="0" smtClean="0">
                <a:solidFill>
                  <a:srgbClr val="FFFF00"/>
                </a:solidFill>
              </a:rPr>
              <a:t>s</a:t>
            </a:r>
            <a:r>
              <a:rPr lang="ru-RU" sz="2400" baseline="-25000" dirty="0" smtClean="0">
                <a:solidFill>
                  <a:srgbClr val="FFFF00"/>
                </a:solidFill>
              </a:rPr>
              <a:t>(2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m-</a:t>
            </a:r>
            <a:r>
              <a:rPr lang="en-US" sz="2400" baseline="-25000" dirty="0" smtClean="0">
                <a:solidFill>
                  <a:srgbClr val="FFFF00"/>
                </a:solidFill>
              </a:rPr>
              <a:t>1</a:t>
            </a:r>
            <a:r>
              <a:rPr lang="ru-RU" sz="2400" baseline="-25000" dirty="0" smtClean="0">
                <a:solidFill>
                  <a:srgbClr val="FFFF00"/>
                </a:solidFill>
              </a:rPr>
              <a:t>)</a:t>
            </a:r>
            <a:r>
              <a:rPr lang="en-US" sz="2400" i="1" baseline="-10000" dirty="0" smtClean="0">
                <a:solidFill>
                  <a:srgbClr val="FFFF00"/>
                </a:solidFill>
              </a:rPr>
              <a:t>t</a:t>
            </a:r>
            <a:r>
              <a:rPr lang="ru-RU" sz="2400" i="1" baseline="50000" dirty="0" smtClean="0">
                <a:solidFill>
                  <a:srgbClr val="FFFF00"/>
                </a:solidFill>
              </a:rPr>
              <a:t>  </a:t>
            </a:r>
            <a:r>
              <a:rPr lang="en-US" sz="2400" dirty="0" smtClean="0"/>
              <a:t>– </a:t>
            </a:r>
            <a:endParaRPr lang="ru-RU" sz="2400" dirty="0" smtClean="0"/>
          </a:p>
          <a:p>
            <a:pPr marL="53975" indent="0" algn="r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взаимно однозначное отображение:</a:t>
            </a:r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 </a:t>
            </a:r>
            <a:r>
              <a:rPr lang="el-GR" sz="2400" i="1" dirty="0" smtClean="0">
                <a:solidFill>
                  <a:srgbClr val="FFFF00"/>
                </a:solidFill>
              </a:rPr>
              <a:t>ψ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s</a:t>
            </a:r>
            <a:r>
              <a:rPr lang="en-US" sz="2400" baseline="-25000" dirty="0" smtClean="0">
                <a:solidFill>
                  <a:srgbClr val="FFFF00"/>
                </a:solidFill>
              </a:rPr>
              <a:t>, 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t</a:t>
            </a:r>
            <a:r>
              <a:rPr lang="en-US" sz="2400" baseline="-25000" dirty="0" smtClean="0">
                <a:solidFill>
                  <a:srgbClr val="FFFF00"/>
                </a:solidFill>
              </a:rPr>
              <a:t>, 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m </a:t>
            </a:r>
            <a:r>
              <a:rPr lang="ru-RU" sz="2400" dirty="0" smtClean="0">
                <a:solidFill>
                  <a:srgbClr val="FFFF00"/>
                </a:solidFill>
              </a:rPr>
              <a:t>( </a:t>
            </a:r>
            <a:r>
              <a:rPr lang="en-US" sz="2400" dirty="0" smtClean="0">
                <a:solidFill>
                  <a:srgbClr val="FFFF00"/>
                </a:solidFill>
              </a:rPr>
              <a:t>… , </a:t>
            </a:r>
            <a:r>
              <a:rPr lang="en-US" sz="2400" i="1" dirty="0" err="1" smtClean="0">
                <a:solidFill>
                  <a:srgbClr val="FFFF00"/>
                </a:solidFill>
              </a:rPr>
              <a:t>a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it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, …, </a:t>
            </a:r>
            <a:r>
              <a:rPr lang="en-US" sz="2400" i="1" dirty="0" smtClean="0">
                <a:solidFill>
                  <a:srgbClr val="FFFF00"/>
                </a:solidFill>
              </a:rPr>
              <a:t>a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it</a:t>
            </a:r>
            <a:r>
              <a:rPr lang="en-US" sz="2400" baseline="-25000" dirty="0" smtClean="0">
                <a:solidFill>
                  <a:srgbClr val="FFFF00"/>
                </a:solidFill>
              </a:rPr>
              <a:t>+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t</a:t>
            </a:r>
            <a:r>
              <a:rPr lang="en-US" sz="2400" baseline="-25000" dirty="0" smtClean="0">
                <a:solidFill>
                  <a:srgbClr val="FFFF00"/>
                </a:solidFill>
              </a:rPr>
              <a:t>-1</a:t>
            </a:r>
            <a:r>
              <a:rPr lang="en-US" sz="2400" dirty="0" smtClean="0">
                <a:solidFill>
                  <a:srgbClr val="FFFF00"/>
                </a:solidFill>
              </a:rPr>
              <a:t> , … </a:t>
            </a:r>
            <a:r>
              <a:rPr lang="ru-RU" sz="2400" dirty="0" smtClean="0">
                <a:solidFill>
                  <a:srgbClr val="FFFF00"/>
                </a:solidFill>
              </a:rPr>
              <a:t>)</a:t>
            </a:r>
            <a:r>
              <a:rPr lang="en-US" sz="2400" dirty="0" smtClean="0">
                <a:solidFill>
                  <a:srgbClr val="FFFF00"/>
                </a:solidFill>
              </a:rPr>
              <a:t> = </a:t>
            </a:r>
            <a:r>
              <a:rPr lang="ru-RU" sz="2400" dirty="0" smtClean="0">
                <a:solidFill>
                  <a:srgbClr val="FFFF00"/>
                </a:solidFill>
              </a:rPr>
              <a:t>( </a:t>
            </a:r>
            <a:r>
              <a:rPr lang="en-US" sz="2400" dirty="0" smtClean="0">
                <a:solidFill>
                  <a:srgbClr val="FFFF00"/>
                </a:solidFill>
              </a:rPr>
              <a:t>… , [ </a:t>
            </a:r>
            <a:r>
              <a:rPr lang="en-US" sz="2400" i="1" dirty="0" err="1" smtClean="0">
                <a:solidFill>
                  <a:srgbClr val="FFFF00"/>
                </a:solidFill>
              </a:rPr>
              <a:t>a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it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, …, </a:t>
            </a:r>
            <a:r>
              <a:rPr lang="en-US" sz="2400" i="1" dirty="0" smtClean="0">
                <a:solidFill>
                  <a:srgbClr val="FFFF00"/>
                </a:solidFill>
              </a:rPr>
              <a:t>a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it</a:t>
            </a:r>
            <a:r>
              <a:rPr lang="en-US" sz="2400" baseline="-25000" dirty="0" smtClean="0">
                <a:solidFill>
                  <a:srgbClr val="FFFF00"/>
                </a:solidFill>
              </a:rPr>
              <a:t>+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t</a:t>
            </a:r>
            <a:r>
              <a:rPr lang="en-US" sz="2400" baseline="-25000" dirty="0" smtClean="0">
                <a:solidFill>
                  <a:srgbClr val="FFFF00"/>
                </a:solidFill>
              </a:rPr>
              <a:t>-1</a:t>
            </a:r>
            <a:r>
              <a:rPr lang="en-US" sz="2400" dirty="0" smtClean="0">
                <a:solidFill>
                  <a:srgbClr val="FFFF00"/>
                </a:solidFill>
              </a:rPr>
              <a:t> ]</a:t>
            </a:r>
            <a:r>
              <a:rPr lang="ru-RU" sz="2400" baseline="-25000" dirty="0" smtClean="0">
                <a:solidFill>
                  <a:srgbClr val="FFFF00"/>
                </a:solidFill>
              </a:rPr>
              <a:t> 2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m-</a:t>
            </a:r>
            <a:r>
              <a:rPr lang="en-US" sz="2400" baseline="-25000" dirty="0" smtClean="0">
                <a:solidFill>
                  <a:srgbClr val="FFFF00"/>
                </a:solidFill>
              </a:rPr>
              <a:t>1 </a:t>
            </a:r>
            <a:r>
              <a:rPr lang="en-US" sz="2400" dirty="0" smtClean="0">
                <a:solidFill>
                  <a:srgbClr val="FFFF00"/>
                </a:solidFill>
              </a:rPr>
              <a:t>, … </a:t>
            </a:r>
            <a:r>
              <a:rPr lang="ru-RU" sz="2400" dirty="0" smtClean="0">
                <a:solidFill>
                  <a:srgbClr val="FFFF00"/>
                </a:solidFill>
              </a:rPr>
              <a:t>)</a:t>
            </a:r>
            <a:r>
              <a:rPr lang="en-US" sz="2400" dirty="0" smtClean="0">
                <a:solidFill>
                  <a:srgbClr val="FFFF00"/>
                </a:solidFill>
              </a:rPr>
              <a:t>      </a:t>
            </a:r>
            <a:r>
              <a:rPr lang="en-US" sz="2400" dirty="0" smtClean="0"/>
              <a:t>*</a:t>
            </a:r>
            <a:endParaRPr lang="ru-RU" sz="2400" dirty="0" smtClean="0"/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Тогда если </a:t>
            </a:r>
            <a:r>
              <a:rPr lang="en-US" sz="2400" i="1" dirty="0" smtClean="0">
                <a:solidFill>
                  <a:srgbClr val="FFFF00"/>
                </a:solidFill>
              </a:rPr>
              <a:t>M</a:t>
            </a:r>
            <a:r>
              <a:rPr lang="ru-RU" sz="2400" dirty="0" smtClean="0"/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⊂ </a:t>
            </a:r>
            <a:r>
              <a:rPr lang="en-US" sz="2400" i="1" dirty="0" err="1" smtClean="0">
                <a:solidFill>
                  <a:srgbClr val="FFFF00"/>
                </a:solidFill>
              </a:rPr>
              <a:t>E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m</a:t>
            </a:r>
            <a:r>
              <a:rPr lang="en-US" sz="2400" i="1" baseline="50000" dirty="0" err="1" smtClean="0">
                <a:solidFill>
                  <a:srgbClr val="FFFF00"/>
                </a:solidFill>
              </a:rPr>
              <a:t>st</a:t>
            </a:r>
            <a:r>
              <a:rPr lang="ru-RU" sz="2400" dirty="0" smtClean="0"/>
              <a:t> является</a:t>
            </a:r>
            <a:r>
              <a:rPr lang="ru-RU" sz="2400" dirty="0" smtClean="0">
                <a:solidFill>
                  <a:srgbClr val="FFFF00"/>
                </a:solidFill>
              </a:rPr>
              <a:t> (</a:t>
            </a:r>
            <a:r>
              <a:rPr lang="en-US" sz="2400" i="1" dirty="0" smtClean="0">
                <a:solidFill>
                  <a:srgbClr val="FFFF00"/>
                </a:solidFill>
              </a:rPr>
              <a:t>k</a:t>
            </a:r>
            <a:r>
              <a:rPr lang="en-US" sz="2400" dirty="0" smtClean="0">
                <a:solidFill>
                  <a:srgbClr val="FFFF00"/>
                </a:solidFill>
              </a:rPr>
              <a:t>,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ru-RU" sz="2400" dirty="0" smtClean="0">
                <a:solidFill>
                  <a:srgbClr val="FFFF00"/>
                </a:solidFill>
              </a:rPr>
              <a:t>)</a:t>
            </a:r>
            <a:r>
              <a:rPr lang="ru-RU" sz="2400" dirty="0" smtClean="0"/>
              <a:t>-редким подмножеством, то 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el-GR" sz="2400" i="1" dirty="0" smtClean="0">
                <a:solidFill>
                  <a:srgbClr val="FFFF00"/>
                </a:solidFill>
              </a:rPr>
              <a:t>ψ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s</a:t>
            </a:r>
            <a:r>
              <a:rPr lang="en-US" sz="2400" baseline="-25000" dirty="0" smtClean="0">
                <a:solidFill>
                  <a:srgbClr val="FFFF00"/>
                </a:solidFill>
              </a:rPr>
              <a:t>, 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t</a:t>
            </a:r>
            <a:r>
              <a:rPr lang="en-US" sz="2400" baseline="-25000" dirty="0" smtClean="0">
                <a:solidFill>
                  <a:srgbClr val="FFFF00"/>
                </a:solidFill>
              </a:rPr>
              <a:t>, 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m</a:t>
            </a:r>
            <a:r>
              <a:rPr lang="ru-RU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M</a:t>
            </a:r>
            <a:r>
              <a:rPr lang="ru-RU" sz="2400" i="1" dirty="0" smtClean="0">
                <a:solidFill>
                  <a:srgbClr val="FFFF00"/>
                </a:solidFill>
              </a:rPr>
              <a:t>)</a:t>
            </a:r>
            <a:r>
              <a:rPr lang="ru-RU" sz="2400" dirty="0" smtClean="0"/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⊂ </a:t>
            </a:r>
            <a:r>
              <a:rPr lang="en-US" sz="2400" i="1" dirty="0" smtClean="0">
                <a:solidFill>
                  <a:srgbClr val="FFFF00"/>
                </a:solidFill>
              </a:rPr>
              <a:t>E </a:t>
            </a:r>
            <a:r>
              <a:rPr lang="en-US" sz="2400" i="1" baseline="50000" dirty="0" smtClean="0">
                <a:solidFill>
                  <a:srgbClr val="FFFF00"/>
                </a:solidFill>
              </a:rPr>
              <a:t>s</a:t>
            </a:r>
            <a:r>
              <a:rPr lang="ru-RU" sz="2400" baseline="-25000" dirty="0" smtClean="0">
                <a:solidFill>
                  <a:srgbClr val="FFFF00"/>
                </a:solidFill>
              </a:rPr>
              <a:t>(2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m-</a:t>
            </a:r>
            <a:r>
              <a:rPr lang="en-US" sz="2400" baseline="-25000" dirty="0" smtClean="0">
                <a:solidFill>
                  <a:srgbClr val="FFFF00"/>
                </a:solidFill>
              </a:rPr>
              <a:t>1</a:t>
            </a:r>
            <a:r>
              <a:rPr lang="ru-RU" sz="2400" baseline="-25000" dirty="0" smtClean="0">
                <a:solidFill>
                  <a:srgbClr val="FFFF00"/>
                </a:solidFill>
              </a:rPr>
              <a:t>)</a:t>
            </a:r>
            <a:r>
              <a:rPr lang="en-US" sz="2400" i="1" baseline="-10000" dirty="0" smtClean="0">
                <a:solidFill>
                  <a:srgbClr val="FFFF00"/>
                </a:solidFill>
              </a:rPr>
              <a:t>t</a:t>
            </a:r>
            <a:r>
              <a:rPr lang="ru-RU" sz="2400" dirty="0" smtClean="0"/>
              <a:t>  также является </a:t>
            </a:r>
            <a:r>
              <a:rPr lang="ru-RU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k</a:t>
            </a:r>
            <a:r>
              <a:rPr lang="en-US" sz="2400" dirty="0" smtClean="0">
                <a:solidFill>
                  <a:srgbClr val="FFFF00"/>
                </a:solidFill>
              </a:rPr>
              <a:t>,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ru-RU" sz="2400" dirty="0" smtClean="0">
                <a:solidFill>
                  <a:srgbClr val="FFFF00"/>
                </a:solidFill>
              </a:rPr>
              <a:t>)</a:t>
            </a:r>
            <a:r>
              <a:rPr lang="ru-RU" sz="2400" dirty="0" smtClean="0"/>
              <a:t>-редким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подмножеством.</a:t>
            </a:r>
            <a:endParaRPr lang="en-US" sz="2400" dirty="0" smtClean="0"/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endParaRPr lang="en-US" sz="2400" i="1" dirty="0" smtClean="0"/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en-US" sz="2400" dirty="0" smtClean="0"/>
              <a:t>* </a:t>
            </a:r>
            <a:r>
              <a:rPr lang="en-US" sz="2400" dirty="0" smtClean="0">
                <a:solidFill>
                  <a:srgbClr val="FFFF00"/>
                </a:solidFill>
              </a:rPr>
              <a:t>[ </a:t>
            </a:r>
            <a:r>
              <a:rPr lang="en-US" sz="2400" i="1" dirty="0" err="1" smtClean="0">
                <a:solidFill>
                  <a:srgbClr val="FFFF00"/>
                </a:solidFill>
              </a:rPr>
              <a:t>a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k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, …, </a:t>
            </a:r>
            <a:r>
              <a:rPr lang="en-US" sz="2400" i="1" dirty="0" smtClean="0">
                <a:solidFill>
                  <a:srgbClr val="FFFF00"/>
                </a:solidFill>
              </a:rPr>
              <a:t>a</a:t>
            </a:r>
            <a:r>
              <a:rPr lang="en-US" sz="2400" baseline="-25000" dirty="0" smtClean="0">
                <a:solidFill>
                  <a:srgbClr val="FFFF00"/>
                </a:solidFill>
              </a:rPr>
              <a:t>0</a:t>
            </a:r>
            <a:r>
              <a:rPr lang="en-US" sz="2400" dirty="0" smtClean="0">
                <a:solidFill>
                  <a:srgbClr val="FFFF00"/>
                </a:solidFill>
              </a:rPr>
              <a:t> ]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m</a:t>
            </a:r>
            <a:r>
              <a:rPr lang="en-US" sz="2400" dirty="0" smtClean="0">
                <a:solidFill>
                  <a:srgbClr val="FFFF00"/>
                </a:solidFill>
              </a:rPr>
              <a:t> = (…(</a:t>
            </a:r>
            <a:r>
              <a:rPr lang="en-US" sz="2400" i="1" dirty="0" err="1" smtClean="0">
                <a:solidFill>
                  <a:srgbClr val="FFFF00"/>
                </a:solidFill>
              </a:rPr>
              <a:t>a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k</a:t>
            </a:r>
            <a:r>
              <a:rPr lang="en-US" sz="2400" i="1" dirty="0" smtClean="0">
                <a:solidFill>
                  <a:srgbClr val="FFFF00"/>
                </a:solidFill>
              </a:rPr>
              <a:t> m + a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k</a:t>
            </a:r>
            <a:r>
              <a:rPr lang="en-US" sz="2400" baseline="-25000" dirty="0" smtClean="0">
                <a:solidFill>
                  <a:srgbClr val="FFFF00"/>
                </a:solidFill>
              </a:rPr>
              <a:t>-1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en-US" sz="2400" i="1" dirty="0" smtClean="0">
                <a:solidFill>
                  <a:srgbClr val="FFFF00"/>
                </a:solidFill>
              </a:rPr>
              <a:t>m </a:t>
            </a:r>
            <a:r>
              <a:rPr lang="en-US" sz="2400" dirty="0" smtClean="0">
                <a:solidFill>
                  <a:srgbClr val="FFFF00"/>
                </a:solidFill>
              </a:rPr>
              <a:t>+ …</a:t>
            </a:r>
            <a:r>
              <a:rPr lang="en-US" sz="2400" i="1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en-US" sz="2400" i="1" dirty="0" smtClean="0">
                <a:solidFill>
                  <a:srgbClr val="FFFF00"/>
                </a:solidFill>
              </a:rPr>
              <a:t>m </a:t>
            </a:r>
            <a:r>
              <a:rPr lang="en-US" sz="2400" dirty="0" smtClean="0">
                <a:solidFill>
                  <a:srgbClr val="FFFF00"/>
                </a:solidFill>
              </a:rPr>
              <a:t>+</a:t>
            </a:r>
            <a:r>
              <a:rPr lang="en-US" sz="2400" i="1" dirty="0" smtClean="0">
                <a:solidFill>
                  <a:srgbClr val="FFFF00"/>
                </a:solidFill>
              </a:rPr>
              <a:t> a</a:t>
            </a:r>
            <a:r>
              <a:rPr lang="en-US" sz="2400" baseline="-25000" dirty="0" smtClean="0">
                <a:solidFill>
                  <a:srgbClr val="FFFF00"/>
                </a:solidFill>
              </a:rPr>
              <a:t>0</a:t>
            </a:r>
            <a:r>
              <a:rPr lang="en-US" sz="2400" i="1" dirty="0" smtClean="0">
                <a:solidFill>
                  <a:srgbClr val="FFFF00"/>
                </a:solidFill>
              </a:rPr>
              <a:t> 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/>
              <a:t>(</a:t>
            </a:r>
            <a:r>
              <a:rPr lang="ru-RU" sz="2400" dirty="0" smtClean="0"/>
              <a:t>запись числа в системе счисления с </a:t>
            </a:r>
            <a:r>
              <a:rPr lang="en-US" sz="2400" dirty="0" smtClean="0"/>
              <a:t> </a:t>
            </a:r>
            <a:r>
              <a:rPr lang="ru-RU" sz="2400" dirty="0" smtClean="0"/>
              <a:t>основанием </a:t>
            </a:r>
            <a:r>
              <a:rPr lang="en-US" sz="2400" i="1" dirty="0" smtClean="0">
                <a:solidFill>
                  <a:srgbClr val="FFFF00"/>
                </a:solidFill>
              </a:rPr>
              <a:t>m</a:t>
            </a:r>
            <a:r>
              <a:rPr lang="en-US" sz="24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81000" y="271464"/>
            <a:ext cx="7239000" cy="1362075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III. </a:t>
            </a:r>
            <a:r>
              <a:rPr lang="ru-RU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МЕТОД РЕДКИХ МНОЖЕСТВ</a:t>
            </a:r>
            <a:endParaRPr lang="ru-RU" sz="3600" b="1" dirty="0">
              <a:solidFill>
                <a:schemeClr val="accent1">
                  <a:tint val="83000"/>
                  <a:satMod val="150000"/>
                </a:schemeClr>
              </a:solidFill>
              <a:cs typeface="Calibri" pitchFamily="34" charset="0"/>
            </a:endParaRPr>
          </a:p>
        </p:txBody>
      </p:sp>
      <p:sp>
        <p:nvSpPr>
          <p:cNvPr id="12291" name="Текст 2"/>
          <p:cNvSpPr>
            <a:spLocks noGrp="1"/>
          </p:cNvSpPr>
          <p:nvPr>
            <p:ph type="body" idx="4294967295"/>
          </p:nvPr>
        </p:nvSpPr>
        <p:spPr>
          <a:xfrm>
            <a:off x="214313" y="1357313"/>
            <a:ext cx="8715375" cy="5357812"/>
          </a:xfrm>
        </p:spPr>
        <p:txBody>
          <a:bodyPr/>
          <a:lstStyle/>
          <a:p>
            <a:pPr marL="53975" indent="0" algn="just" eaLnBrk="1" hangingPunct="1">
              <a:buFont typeface="Wingdings 2" pitchFamily="18" charset="2"/>
              <a:buNone/>
              <a:defRPr/>
            </a:pPr>
            <a:endParaRPr lang="ru-RU" sz="2800" b="1" dirty="0" smtClean="0">
              <a:solidFill>
                <a:srgbClr val="FF5698"/>
              </a:solidFill>
            </a:endParaRP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rgbClr val="FF5698"/>
                </a:solidFill>
              </a:rPr>
              <a:t>iii.</a:t>
            </a:r>
            <a:r>
              <a:rPr lang="ru-RU" sz="2800" b="1" dirty="0" smtClean="0">
                <a:solidFill>
                  <a:srgbClr val="FF5698"/>
                </a:solidFill>
              </a:rPr>
              <a:t>7</a:t>
            </a:r>
            <a:r>
              <a:rPr lang="ru-RU" sz="2400" b="1" dirty="0" smtClean="0">
                <a:solidFill>
                  <a:srgbClr val="FF5698"/>
                </a:solidFill>
              </a:rPr>
              <a:t> </a:t>
            </a:r>
            <a:r>
              <a:rPr lang="ru-RU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ОСНОВНОЕ СЛЕДСТВИЕ (из основной теоремы и технической теоремы 1)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endParaRPr lang="ru-RU" sz="24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53975" indent="0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Пусть </a:t>
            </a:r>
            <a:r>
              <a:rPr lang="en-US" sz="2400" i="1" dirty="0" smtClean="0">
                <a:solidFill>
                  <a:srgbClr val="FFFF00"/>
                </a:solidFill>
              </a:rPr>
              <a:t>m</a:t>
            </a:r>
            <a:r>
              <a:rPr lang="ru-RU" sz="2400" i="1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≥ </a:t>
            </a:r>
            <a:r>
              <a:rPr lang="ru-RU" sz="2400" dirty="0" smtClean="0">
                <a:solidFill>
                  <a:srgbClr val="FFFF00"/>
                </a:solidFill>
              </a:rPr>
              <a:t>2 </a:t>
            </a:r>
            <a:r>
              <a:rPr lang="ru-RU" sz="2400" dirty="0" smtClean="0"/>
              <a:t>и </a:t>
            </a:r>
            <a:r>
              <a:rPr lang="en-US" sz="2400" i="1" dirty="0" smtClean="0">
                <a:solidFill>
                  <a:srgbClr val="FFFF00"/>
                </a:solidFill>
              </a:rPr>
              <a:t>n </a:t>
            </a:r>
            <a:r>
              <a:rPr lang="en-US" sz="2400" dirty="0" smtClean="0">
                <a:solidFill>
                  <a:srgbClr val="FFFF00"/>
                </a:solidFill>
              </a:rPr>
              <a:t>≥ </a:t>
            </a:r>
            <a:r>
              <a:rPr lang="ru-RU" sz="2400" dirty="0" smtClean="0">
                <a:solidFill>
                  <a:srgbClr val="FFFF00"/>
                </a:solidFill>
              </a:rPr>
              <a:t>1</a:t>
            </a:r>
            <a:r>
              <a:rPr lang="ru-RU" sz="2400" dirty="0" smtClean="0"/>
              <a:t>. Можно эффективно указать многочлен 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/>
              <a:t> </a:t>
            </a:r>
            <a:r>
              <a:rPr lang="ru-RU" sz="2400" dirty="0" smtClean="0"/>
              <a:t>от </a:t>
            </a:r>
            <a:r>
              <a:rPr lang="en-US" sz="2400" i="1" dirty="0" smtClean="0">
                <a:solidFill>
                  <a:srgbClr val="FFFF00"/>
                </a:solidFill>
              </a:rPr>
              <a:t>n</a:t>
            </a:r>
            <a:r>
              <a:rPr lang="en-US" sz="2400" dirty="0" smtClean="0"/>
              <a:t> </a:t>
            </a:r>
            <a:r>
              <a:rPr lang="ru-RU" sz="2400" dirty="0" smtClean="0"/>
              <a:t>переменных степени не выше </a:t>
            </a:r>
            <a:r>
              <a:rPr lang="en-US" sz="2400" i="1" dirty="0" smtClean="0">
                <a:solidFill>
                  <a:srgbClr val="FFFF00"/>
                </a:solidFill>
              </a:rPr>
              <a:t>m</a:t>
            </a:r>
            <a:r>
              <a:rPr lang="en-US" sz="2400" dirty="0" smtClean="0">
                <a:solidFill>
                  <a:srgbClr val="FFFF00"/>
                </a:solidFill>
              </a:rPr>
              <a:t> – 1</a:t>
            </a:r>
            <a:r>
              <a:rPr lang="en-US" sz="2400" dirty="0" smtClean="0"/>
              <a:t> </a:t>
            </a:r>
            <a:r>
              <a:rPr lang="ru-RU" sz="2400" dirty="0" smtClean="0"/>
              <a:t>по каждой переменной, такой</a:t>
            </a:r>
            <a:r>
              <a:rPr lang="en-US" sz="2400" dirty="0" smtClean="0"/>
              <a:t>,</a:t>
            </a:r>
            <a:r>
              <a:rPr lang="ru-RU" sz="2400" dirty="0" smtClean="0"/>
              <a:t> что при  </a:t>
            </a:r>
            <a:r>
              <a:rPr lang="en-US" sz="2400" i="1" dirty="0" err="1" smtClean="0">
                <a:solidFill>
                  <a:srgbClr val="FFFF00"/>
                </a:solidFill>
              </a:rPr>
              <a:t>m</a:t>
            </a:r>
            <a:r>
              <a:rPr lang="en-US" sz="2400" i="1" baseline="30000" dirty="0" err="1" smtClean="0">
                <a:solidFill>
                  <a:srgbClr val="FFFF00"/>
                </a:solidFill>
              </a:rPr>
              <a:t>n</a:t>
            </a:r>
            <a:r>
              <a:rPr lang="ru-RU" sz="2400" i="1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→</a:t>
            </a:r>
            <a:r>
              <a:rPr lang="ru-RU" sz="2400" dirty="0" smtClean="0">
                <a:solidFill>
                  <a:srgbClr val="FFFF00"/>
                </a:solidFill>
              </a:rPr>
              <a:t> ∞</a:t>
            </a:r>
            <a:endParaRPr lang="ru-RU" sz="2400" dirty="0" smtClean="0"/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baseline="-25000" dirty="0" smtClean="0">
                <a:solidFill>
                  <a:srgbClr val="FFFF00"/>
                </a:solidFill>
              </a:rPr>
              <a:t>+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≥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en-US" sz="2400" i="1" dirty="0" smtClean="0">
                <a:solidFill>
                  <a:srgbClr val="FFFF00"/>
                </a:solidFill>
              </a:rPr>
              <a:t>m 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n </a:t>
            </a:r>
            <a:r>
              <a:rPr lang="ru-RU" sz="2400" baseline="30000" dirty="0" smtClean="0">
                <a:solidFill>
                  <a:srgbClr val="FFFF00"/>
                </a:solidFill>
              </a:rPr>
              <a:t>(1</a:t>
            </a:r>
            <a:r>
              <a:rPr lang="en-US" sz="2400" baseline="30000" dirty="0" smtClean="0">
                <a:solidFill>
                  <a:srgbClr val="FFFF00"/>
                </a:solidFill>
              </a:rPr>
              <a:t> </a:t>
            </a:r>
            <a:r>
              <a:rPr lang="ru-RU" sz="2400" baseline="30000" dirty="0" smtClean="0">
                <a:solidFill>
                  <a:srgbClr val="FFFF00"/>
                </a:solidFill>
              </a:rPr>
              <a:t>-</a:t>
            </a:r>
            <a:r>
              <a:rPr lang="en-US" sz="2400" baseline="30000" dirty="0" smtClean="0">
                <a:solidFill>
                  <a:srgbClr val="FFFF00"/>
                </a:solidFill>
              </a:rPr>
              <a:t> 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o</a:t>
            </a:r>
            <a:r>
              <a:rPr lang="en-US" sz="2400" baseline="30000" dirty="0" smtClean="0">
                <a:solidFill>
                  <a:srgbClr val="FFFF00"/>
                </a:solidFill>
              </a:rPr>
              <a:t>(1)</a:t>
            </a:r>
            <a:r>
              <a:rPr lang="ru-RU" sz="2400" baseline="30000" dirty="0" smtClean="0">
                <a:solidFill>
                  <a:srgbClr val="FFFF00"/>
                </a:solidFill>
              </a:rPr>
              <a:t>)</a:t>
            </a:r>
            <a:r>
              <a:rPr lang="ru-RU" sz="2400" dirty="0" smtClean="0">
                <a:solidFill>
                  <a:srgbClr val="FFFF00"/>
                </a:solidFill>
              </a:rPr>
              <a:t>    </a:t>
            </a:r>
            <a:r>
              <a:rPr lang="en-US" sz="2400" dirty="0" smtClean="0">
                <a:solidFill>
                  <a:srgbClr val="FFFF00"/>
                </a:solidFill>
              </a:rPr>
              <a:t>  </a:t>
            </a:r>
            <a:r>
              <a:rPr lang="ru-RU" sz="2400" dirty="0" smtClean="0">
                <a:solidFill>
                  <a:srgbClr val="FFFF00"/>
                </a:solidFill>
              </a:rPr>
              <a:t>  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baseline="-25000" dirty="0" smtClean="0">
                <a:solidFill>
                  <a:srgbClr val="FFFF00"/>
                </a:solidFill>
              </a:rPr>
              <a:t>×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en-US" sz="2400" i="1" dirty="0" smtClean="0"/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≥</a:t>
            </a:r>
            <a:r>
              <a:rPr lang="en-US" sz="2400" dirty="0" smtClean="0"/>
              <a:t> </a:t>
            </a:r>
            <a:r>
              <a:rPr lang="en-US" sz="2400" i="1" dirty="0" smtClean="0">
                <a:solidFill>
                  <a:srgbClr val="FFFF00"/>
                </a:solidFill>
              </a:rPr>
              <a:t>m 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n </a:t>
            </a:r>
            <a:r>
              <a:rPr lang="ru-RU" sz="2400" baseline="30000" dirty="0" smtClean="0">
                <a:solidFill>
                  <a:srgbClr val="FFFF00"/>
                </a:solidFill>
              </a:rPr>
              <a:t>(1</a:t>
            </a:r>
            <a:r>
              <a:rPr lang="en-US" sz="2400" baseline="30000" dirty="0" smtClean="0">
                <a:solidFill>
                  <a:srgbClr val="FFFF00"/>
                </a:solidFill>
              </a:rPr>
              <a:t>/2 </a:t>
            </a:r>
            <a:r>
              <a:rPr lang="ru-RU" sz="2400" baseline="30000" dirty="0" smtClean="0">
                <a:solidFill>
                  <a:srgbClr val="FFFF00"/>
                </a:solidFill>
              </a:rPr>
              <a:t>-</a:t>
            </a:r>
            <a:r>
              <a:rPr lang="en-US" sz="2400" baseline="30000" dirty="0" smtClean="0">
                <a:solidFill>
                  <a:srgbClr val="FFFF00"/>
                </a:solidFill>
              </a:rPr>
              <a:t> 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o</a:t>
            </a:r>
            <a:r>
              <a:rPr lang="en-US" sz="2400" baseline="30000" dirty="0" smtClean="0">
                <a:solidFill>
                  <a:srgbClr val="FFFF00"/>
                </a:solidFill>
              </a:rPr>
              <a:t>(1)</a:t>
            </a:r>
            <a:r>
              <a:rPr lang="ru-RU" sz="2400" baseline="30000" dirty="0" smtClean="0">
                <a:solidFill>
                  <a:srgbClr val="FFFF00"/>
                </a:solidFill>
              </a:rPr>
              <a:t>)</a:t>
            </a:r>
            <a:endParaRPr lang="en-US" sz="2400" baseline="30000" dirty="0" smtClean="0">
              <a:solidFill>
                <a:srgbClr val="FFFF00"/>
              </a:solidFill>
            </a:endParaRP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endParaRPr lang="en-US" sz="2400" dirty="0" smtClean="0"/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Обе оценки в таком виде уже </a:t>
            </a:r>
            <a:r>
              <a:rPr lang="ru-RU" sz="2400" dirty="0" err="1" smtClean="0"/>
              <a:t>неулучшаемы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81000" y="271464"/>
            <a:ext cx="7239000" cy="1362075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IV. </a:t>
            </a:r>
            <a:r>
              <a:rPr lang="ru-RU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МОНОТОННАЯ</a:t>
            </a:r>
            <a:r>
              <a:rPr lang="en-US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 </a:t>
            </a:r>
            <a:r>
              <a:rPr lang="ru-RU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И НЕМОНОТОННАЯ СЛОЖНОСТЬ</a:t>
            </a:r>
            <a:endParaRPr lang="ru-RU" sz="3600" b="1" dirty="0">
              <a:solidFill>
                <a:schemeClr val="accent1">
                  <a:tint val="83000"/>
                  <a:satMod val="150000"/>
                </a:schemeClr>
              </a:solidFill>
              <a:cs typeface="Calibri" pitchFamily="34" charset="0"/>
            </a:endParaRPr>
          </a:p>
        </p:txBody>
      </p:sp>
      <p:sp>
        <p:nvSpPr>
          <p:cNvPr id="12291" name="Текст 2"/>
          <p:cNvSpPr>
            <a:spLocks noGrp="1"/>
          </p:cNvSpPr>
          <p:nvPr>
            <p:ph type="body" idx="4294967295"/>
          </p:nvPr>
        </p:nvSpPr>
        <p:spPr>
          <a:xfrm>
            <a:off x="142875" y="1643063"/>
            <a:ext cx="8786813" cy="5072062"/>
          </a:xfrm>
        </p:spPr>
        <p:txBody>
          <a:bodyPr/>
          <a:lstStyle/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rgbClr val="FF5698"/>
                </a:solidFill>
              </a:rPr>
              <a:t>iv.1</a:t>
            </a:r>
            <a:r>
              <a:rPr lang="ru-RU" sz="2400" b="1" dirty="0" smtClean="0">
                <a:solidFill>
                  <a:srgbClr val="FF5698"/>
                </a:solidFill>
              </a:rPr>
              <a:t> </a:t>
            </a:r>
            <a:r>
              <a:rPr lang="ru-RU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Примеры расхождения между сложностью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ru-RU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в полном базисе </a:t>
            </a:r>
            <a:r>
              <a:rPr lang="en-US" sz="2400" i="1" dirty="0" smtClean="0">
                <a:solidFill>
                  <a:srgbClr val="FFFF00"/>
                </a:solidFill>
              </a:rPr>
              <a:t>A</a:t>
            </a:r>
            <a:r>
              <a:rPr lang="en-US" sz="2400" dirty="0" smtClean="0">
                <a:solidFill>
                  <a:srgbClr val="FFFF00"/>
                </a:solidFill>
              </a:rPr>
              <a:t> = {+,×,</a:t>
            </a:r>
            <a:r>
              <a:rPr lang="en-US" sz="2400" b="1" i="1" dirty="0" smtClean="0">
                <a:solidFill>
                  <a:srgbClr val="FFFF00"/>
                </a:solidFill>
              </a:rPr>
              <a:t>R</a:t>
            </a:r>
            <a:r>
              <a:rPr lang="en-US" sz="2400" dirty="0" smtClean="0">
                <a:solidFill>
                  <a:srgbClr val="FFFF00"/>
                </a:solidFill>
              </a:rPr>
              <a:t>}</a:t>
            </a:r>
            <a:r>
              <a:rPr lang="ru-RU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и сложностью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M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ru-RU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в монотонном базисе</a:t>
            </a:r>
            <a:r>
              <a:rPr 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en-US" sz="2400" i="1" dirty="0" smtClean="0">
                <a:solidFill>
                  <a:srgbClr val="FFFF00"/>
                </a:solidFill>
              </a:rPr>
              <a:t>A</a:t>
            </a:r>
            <a:r>
              <a:rPr lang="en-US" sz="2400" baseline="-25000" dirty="0" smtClean="0">
                <a:solidFill>
                  <a:srgbClr val="FFFF00"/>
                </a:solidFill>
              </a:rPr>
              <a:t>+</a:t>
            </a:r>
            <a:r>
              <a:rPr lang="en-US" sz="2400" dirty="0" smtClean="0">
                <a:solidFill>
                  <a:srgbClr val="FFFF00"/>
                </a:solidFill>
              </a:rPr>
              <a:t> = {+,×,</a:t>
            </a:r>
            <a:r>
              <a:rPr lang="en-US" sz="2400" b="1" i="1" dirty="0" smtClean="0">
                <a:solidFill>
                  <a:srgbClr val="FFFF00"/>
                </a:solidFill>
              </a:rPr>
              <a:t>R</a:t>
            </a:r>
            <a:r>
              <a:rPr lang="en-US" sz="2400" baseline="-25000" dirty="0" smtClean="0">
                <a:solidFill>
                  <a:srgbClr val="FFFF00"/>
                </a:solidFill>
              </a:rPr>
              <a:t>+</a:t>
            </a:r>
            <a:r>
              <a:rPr lang="en-US" sz="2400" dirty="0" smtClean="0">
                <a:solidFill>
                  <a:srgbClr val="FFFF00"/>
                </a:solidFill>
              </a:rPr>
              <a:t>}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endParaRPr lang="ru-RU" sz="1000" i="1" dirty="0" smtClean="0">
              <a:solidFill>
                <a:srgbClr val="FFFF00"/>
              </a:solidFill>
            </a:endParaRP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 – </a:t>
            </a:r>
            <a:r>
              <a:rPr lang="ru-RU" sz="2400" dirty="0" err="1" smtClean="0"/>
              <a:t>мультилинейные</a:t>
            </a:r>
            <a:r>
              <a:rPr lang="ru-RU" sz="2400" dirty="0" smtClean="0"/>
              <a:t> многочлены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en-US" sz="2400" i="1" dirty="0" smtClean="0">
                <a:solidFill>
                  <a:srgbClr val="FFFF00"/>
                </a:solidFill>
              </a:rPr>
              <a:t>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/>
              <a:t>переменных:</a:t>
            </a:r>
            <a:endParaRPr lang="en-US" sz="2400" dirty="0" smtClean="0"/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endParaRPr lang="en-US" sz="1000" dirty="0" smtClean="0"/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) = </a:t>
            </a:r>
            <a:r>
              <a:rPr lang="en-US" sz="2400" i="1" dirty="0" err="1" smtClean="0">
                <a:solidFill>
                  <a:srgbClr val="FFFF00"/>
                </a:solidFill>
              </a:rPr>
              <a:t>n</a:t>
            </a:r>
            <a:r>
              <a:rPr lang="en-US" sz="2400" i="1" baseline="30000" dirty="0" err="1" smtClean="0">
                <a:solidFill>
                  <a:srgbClr val="FFFF00"/>
                </a:solidFill>
              </a:rPr>
              <a:t>O</a:t>
            </a:r>
            <a:r>
              <a:rPr lang="en-US" sz="2400" baseline="30000" dirty="0" smtClean="0">
                <a:solidFill>
                  <a:srgbClr val="FFFF00"/>
                </a:solidFill>
              </a:rPr>
              <a:t>(1)            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M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) ≥ </a:t>
            </a:r>
            <a:r>
              <a:rPr lang="en-US" sz="2400" i="1" dirty="0" smtClean="0">
                <a:solidFill>
                  <a:srgbClr val="FFFF00"/>
                </a:solidFill>
              </a:rPr>
              <a:t>c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 n</a:t>
            </a:r>
            <a:r>
              <a:rPr lang="en-US" sz="2400" baseline="44000" dirty="0" smtClean="0">
                <a:solidFill>
                  <a:srgbClr val="FFFF00"/>
                </a:solidFill>
              </a:rPr>
              <a:t>1/2 </a:t>
            </a:r>
            <a:r>
              <a:rPr lang="en-US" sz="2400" dirty="0" smtClean="0"/>
              <a:t>              </a:t>
            </a:r>
            <a:r>
              <a:rPr lang="ru-RU" sz="2400" dirty="0" smtClean="0"/>
              <a:t>     </a:t>
            </a:r>
            <a:r>
              <a:rPr lang="en-US" sz="2400" dirty="0" smtClean="0"/>
              <a:t>    Valiant 1979</a:t>
            </a:r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) = </a:t>
            </a:r>
            <a:r>
              <a:rPr lang="en-US" sz="2400" i="1" dirty="0" err="1" smtClean="0">
                <a:solidFill>
                  <a:srgbClr val="FFFF00"/>
                </a:solidFill>
              </a:rPr>
              <a:t>n</a:t>
            </a:r>
            <a:r>
              <a:rPr lang="en-US" sz="2400" i="1" baseline="30000" dirty="0" err="1" smtClean="0">
                <a:solidFill>
                  <a:srgbClr val="FFFF00"/>
                </a:solidFill>
              </a:rPr>
              <a:t>O</a:t>
            </a:r>
            <a:r>
              <a:rPr lang="en-US" sz="2400" baseline="30000" dirty="0" smtClean="0">
                <a:solidFill>
                  <a:srgbClr val="FFFF00"/>
                </a:solidFill>
              </a:rPr>
              <a:t>(1)            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M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) ≥ </a:t>
            </a:r>
            <a:r>
              <a:rPr lang="en-US" sz="2400" i="1" dirty="0" smtClean="0">
                <a:solidFill>
                  <a:srgbClr val="FFFF00"/>
                </a:solidFill>
              </a:rPr>
              <a:t>c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 n</a:t>
            </a:r>
            <a:r>
              <a:rPr lang="en-US" sz="2400" baseline="440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/>
              <a:t>                  </a:t>
            </a:r>
            <a:r>
              <a:rPr lang="ru-RU" sz="2400" dirty="0" err="1" smtClean="0"/>
              <a:t>Касим-Заде</a:t>
            </a:r>
            <a:r>
              <a:rPr lang="en-US" sz="2400" dirty="0" smtClean="0"/>
              <a:t> 19</a:t>
            </a:r>
            <a:r>
              <a:rPr lang="ru-RU" sz="2400" dirty="0" smtClean="0"/>
              <a:t>83</a:t>
            </a:r>
            <a:endParaRPr lang="en-US" sz="2400" dirty="0" smtClean="0"/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M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) /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) = </a:t>
            </a:r>
            <a:r>
              <a:rPr lang="en-US" sz="2400" i="1" dirty="0" smtClean="0">
                <a:solidFill>
                  <a:srgbClr val="FFFF00"/>
                </a:solidFill>
              </a:rPr>
              <a:t>n</a:t>
            </a:r>
            <a:r>
              <a:rPr lang="el-GR" sz="2400" i="1" baseline="30000" dirty="0" smtClean="0">
                <a:solidFill>
                  <a:srgbClr val="FFFF00"/>
                </a:solidFill>
              </a:rPr>
              <a:t>Ω</a:t>
            </a:r>
            <a:r>
              <a:rPr lang="en-US" sz="2400" baseline="30000" dirty="0" smtClean="0">
                <a:solidFill>
                  <a:srgbClr val="FFFF00"/>
                </a:solidFill>
              </a:rPr>
              <a:t>(1)</a:t>
            </a:r>
            <a:r>
              <a:rPr lang="ru-RU" sz="2400" baseline="30000" dirty="0" smtClean="0">
                <a:solidFill>
                  <a:srgbClr val="FFFF00"/>
                </a:solidFill>
              </a:rPr>
              <a:t>        </a:t>
            </a:r>
            <a:r>
              <a:rPr lang="en-US" sz="2400" baseline="440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/>
              <a:t>    </a:t>
            </a:r>
            <a:r>
              <a:rPr lang="en-US" sz="2400" dirty="0" smtClean="0">
                <a:solidFill>
                  <a:srgbClr val="FFFF00"/>
                </a:solidFill>
              </a:rPr>
              <a:t>deg 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 = 3</a:t>
            </a:r>
            <a:r>
              <a:rPr lang="ru-RU" sz="2400" dirty="0" smtClean="0"/>
              <a:t> </a:t>
            </a:r>
            <a:r>
              <a:rPr lang="en-US" sz="2400" dirty="0" smtClean="0"/>
              <a:t>         </a:t>
            </a:r>
            <a:r>
              <a:rPr lang="ru-RU" sz="2400" dirty="0" smtClean="0"/>
              <a:t> </a:t>
            </a:r>
            <a:r>
              <a:rPr lang="en-US" sz="2400" dirty="0" smtClean="0"/>
              <a:t>   </a:t>
            </a:r>
            <a:r>
              <a:rPr lang="en-US" sz="2400" dirty="0" err="1" smtClean="0"/>
              <a:t>Schnorr</a:t>
            </a:r>
            <a:r>
              <a:rPr lang="en-US" sz="2400" dirty="0" smtClean="0"/>
              <a:t> 1976</a:t>
            </a:r>
            <a:endParaRPr lang="ru-RU" sz="2400" dirty="0" smtClean="0"/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endParaRPr lang="ru-RU" sz="2400" dirty="0" smtClean="0"/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M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) /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) ≥ </a:t>
            </a:r>
            <a:r>
              <a:rPr lang="ru-RU" sz="2400" dirty="0" smtClean="0">
                <a:solidFill>
                  <a:srgbClr val="FFFF00"/>
                </a:solidFill>
              </a:rPr>
              <a:t>2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n</a:t>
            </a:r>
            <a:r>
              <a:rPr lang="en-US" sz="2400" baseline="30000" dirty="0" smtClean="0">
                <a:solidFill>
                  <a:srgbClr val="FFFF00"/>
                </a:solidFill>
              </a:rPr>
              <a:t>(1/2-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o</a:t>
            </a:r>
            <a:r>
              <a:rPr lang="en-US" sz="2400" baseline="30000" dirty="0" smtClean="0">
                <a:solidFill>
                  <a:srgbClr val="FFFF00"/>
                </a:solidFill>
              </a:rPr>
              <a:t>(1))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          </a:t>
            </a:r>
            <a:r>
              <a:rPr lang="ru-RU" sz="2400" dirty="0" smtClean="0">
                <a:solidFill>
                  <a:srgbClr val="FFFF00"/>
                </a:solidFill>
              </a:rPr>
              <a:t>           </a:t>
            </a:r>
            <a:r>
              <a:rPr lang="en-US" sz="2400" dirty="0" smtClean="0">
                <a:solidFill>
                  <a:srgbClr val="FFFF00"/>
                </a:solidFill>
              </a:rPr>
              <a:t>  </a:t>
            </a:r>
            <a:r>
              <a:rPr lang="ru-RU" sz="2400" dirty="0" smtClean="0"/>
              <a:t>Гашков, Сергеев 2010</a:t>
            </a:r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M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) /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) = </a:t>
            </a:r>
            <a:r>
              <a:rPr lang="en-US" sz="2400" i="1" dirty="0" smtClean="0">
                <a:solidFill>
                  <a:srgbClr val="FFFF00"/>
                </a:solidFill>
              </a:rPr>
              <a:t>n</a:t>
            </a:r>
            <a:r>
              <a:rPr lang="en-US" sz="2400" baseline="30000" dirty="0" smtClean="0">
                <a:solidFill>
                  <a:srgbClr val="FFFF00"/>
                </a:solidFill>
              </a:rPr>
              <a:t>1</a:t>
            </a:r>
            <a:r>
              <a:rPr lang="ru-RU" sz="2400" baseline="30000" dirty="0" smtClean="0">
                <a:solidFill>
                  <a:srgbClr val="FFFF00"/>
                </a:solidFill>
              </a:rPr>
              <a:t>-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o</a:t>
            </a:r>
            <a:r>
              <a:rPr lang="en-US" sz="2400" baseline="30000" dirty="0" smtClean="0">
                <a:solidFill>
                  <a:srgbClr val="FFFF00"/>
                </a:solidFill>
              </a:rPr>
              <a:t>(1)</a:t>
            </a:r>
            <a:r>
              <a:rPr lang="ru-RU" sz="2400" baseline="30000" dirty="0" smtClean="0">
                <a:solidFill>
                  <a:srgbClr val="FFFF00"/>
                </a:solidFill>
              </a:rPr>
              <a:t>    </a:t>
            </a:r>
            <a:r>
              <a:rPr lang="en-US" sz="2400" baseline="440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/>
              <a:t>    </a:t>
            </a:r>
            <a:r>
              <a:rPr lang="en-US" sz="2400" dirty="0" smtClean="0">
                <a:solidFill>
                  <a:srgbClr val="FFFF00"/>
                </a:solidFill>
              </a:rPr>
              <a:t>deg 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 = </a:t>
            </a:r>
            <a:r>
              <a:rPr lang="ru-RU" sz="2400" dirty="0" smtClean="0">
                <a:solidFill>
                  <a:srgbClr val="FFFF00"/>
                </a:solidFill>
              </a:rPr>
              <a:t>2</a:t>
            </a:r>
            <a:r>
              <a:rPr lang="ru-RU" sz="2400" dirty="0" smtClean="0"/>
              <a:t>       Гашков, Сергеев 2010</a:t>
            </a:r>
            <a:endParaRPr lang="ru-RU" sz="2400" dirty="0" smtClean="0">
              <a:solidFill>
                <a:srgbClr val="FFFF00"/>
              </a:solidFill>
            </a:endParaRPr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endParaRPr lang="ru-RU" sz="2400" dirty="0" smtClean="0"/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r>
              <a:rPr lang="en-US" sz="2400" baseline="30000" dirty="0" smtClean="0"/>
              <a:t> </a:t>
            </a:r>
            <a:endParaRPr lang="ru-RU" sz="2400" baseline="30000" dirty="0" smtClean="0"/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endParaRPr lang="ru-RU" sz="2400" baseline="30000" dirty="0" smtClean="0"/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endParaRPr lang="ru-RU" sz="2400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81000" y="271464"/>
            <a:ext cx="7239000" cy="1362075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IV. </a:t>
            </a:r>
            <a:r>
              <a:rPr lang="ru-RU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МОНОТОННАЯ</a:t>
            </a:r>
            <a:r>
              <a:rPr lang="en-US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 </a:t>
            </a:r>
            <a:r>
              <a:rPr lang="ru-RU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И НЕМОНОТОННАЯ СЛОЖНОСТЬ</a:t>
            </a:r>
            <a:endParaRPr lang="ru-RU" sz="3600" b="1" dirty="0">
              <a:solidFill>
                <a:schemeClr val="accent1">
                  <a:tint val="83000"/>
                  <a:satMod val="150000"/>
                </a:schemeClr>
              </a:solidFill>
              <a:cs typeface="Calibri" pitchFamily="34" charset="0"/>
            </a:endParaRPr>
          </a:p>
        </p:txBody>
      </p:sp>
      <p:sp>
        <p:nvSpPr>
          <p:cNvPr id="12291" name="Текст 2"/>
          <p:cNvSpPr>
            <a:spLocks noGrp="1"/>
          </p:cNvSpPr>
          <p:nvPr>
            <p:ph type="body" idx="4294967295"/>
          </p:nvPr>
        </p:nvSpPr>
        <p:spPr>
          <a:xfrm>
            <a:off x="142875" y="1643063"/>
            <a:ext cx="8786813" cy="5072062"/>
          </a:xfrm>
        </p:spPr>
        <p:txBody>
          <a:bodyPr/>
          <a:lstStyle/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rgbClr val="FF5698"/>
                </a:solidFill>
              </a:rPr>
              <a:t>iv.</a:t>
            </a:r>
            <a:r>
              <a:rPr lang="ru-RU" sz="2800" b="1" dirty="0" smtClean="0">
                <a:solidFill>
                  <a:srgbClr val="FF5698"/>
                </a:solidFill>
              </a:rPr>
              <a:t>2 </a:t>
            </a:r>
            <a:r>
              <a:rPr lang="ru-RU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Еще один способ построения редких множеств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i="1" u="sng" dirty="0" smtClean="0">
                <a:solidFill>
                  <a:srgbClr val="92D050"/>
                </a:solidFill>
              </a:rPr>
              <a:t>ОПР</a:t>
            </a:r>
            <a:r>
              <a:rPr lang="ru-RU" sz="2400" dirty="0" smtClean="0"/>
              <a:t>. Булева матрица называется 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k</a:t>
            </a:r>
            <a:r>
              <a:rPr lang="en-US" sz="2400" dirty="0" smtClean="0">
                <a:solidFill>
                  <a:srgbClr val="FFFF00"/>
                </a:solidFill>
              </a:rPr>
              <a:t>,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en-US" sz="2400" dirty="0" smtClean="0">
                <a:solidFill>
                  <a:srgbClr val="92D050"/>
                </a:solidFill>
              </a:rPr>
              <a:t>-</a:t>
            </a:r>
            <a:r>
              <a:rPr lang="ru-RU" sz="2400" dirty="0" smtClean="0">
                <a:solidFill>
                  <a:srgbClr val="92D050"/>
                </a:solidFill>
              </a:rPr>
              <a:t>редкой</a:t>
            </a:r>
            <a:r>
              <a:rPr lang="ru-RU" sz="2400" dirty="0" smtClean="0"/>
              <a:t>, если она не содержит подматриц размера </a:t>
            </a:r>
            <a:r>
              <a:rPr lang="en-US" sz="2400" i="1" dirty="0" smtClean="0">
                <a:solidFill>
                  <a:srgbClr val="FFFF00"/>
                </a:solidFill>
              </a:rPr>
              <a:t>k</a:t>
            </a:r>
            <a:r>
              <a:rPr lang="ru-RU" sz="2400" i="1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×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ru-RU" sz="2400" dirty="0" smtClean="0"/>
              <a:t>, состоящих из всех единиц</a:t>
            </a:r>
            <a:endParaRPr lang="en-US" sz="2400" dirty="0" smtClean="0"/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ЛЕММА 2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Пусть </a:t>
            </a:r>
            <a:r>
              <a:rPr lang="en-US" sz="2400" i="1" dirty="0" smtClean="0">
                <a:solidFill>
                  <a:srgbClr val="FFFF00"/>
                </a:solidFill>
              </a:rPr>
              <a:t>M</a:t>
            </a:r>
            <a:r>
              <a:rPr lang="en-US" sz="2400" baseline="-25000" dirty="0" smtClean="0">
                <a:solidFill>
                  <a:srgbClr val="FFFF00"/>
                </a:solidFill>
              </a:rPr>
              <a:t>1</a:t>
            </a:r>
            <a:r>
              <a:rPr lang="en-US" sz="2400" dirty="0" smtClean="0">
                <a:solidFill>
                  <a:srgbClr val="FFFF00"/>
                </a:solidFill>
              </a:rPr>
              <a:t> = { </a:t>
            </a:r>
            <a:r>
              <a:rPr lang="en-US" sz="2400" i="1" dirty="0" smtClean="0">
                <a:solidFill>
                  <a:srgbClr val="FFFF00"/>
                </a:solidFill>
              </a:rPr>
              <a:t>a</a:t>
            </a:r>
            <a:r>
              <a:rPr lang="en-US" sz="2400" baseline="-25000" dirty="0" smtClean="0">
                <a:solidFill>
                  <a:srgbClr val="FFFF00"/>
                </a:solidFill>
              </a:rPr>
              <a:t>1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, …, </a:t>
            </a:r>
            <a:r>
              <a:rPr lang="en-US" sz="2400" i="1" dirty="0" err="1" smtClean="0">
                <a:solidFill>
                  <a:srgbClr val="FFFF00"/>
                </a:solidFill>
              </a:rPr>
              <a:t>a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r</a:t>
            </a:r>
            <a:r>
              <a:rPr lang="en-US" sz="2400" dirty="0" smtClean="0">
                <a:solidFill>
                  <a:srgbClr val="FFFF00"/>
                </a:solidFill>
              </a:rPr>
              <a:t> }</a:t>
            </a:r>
            <a:r>
              <a:rPr lang="ru-RU" sz="2400" dirty="0" smtClean="0"/>
              <a:t> и </a:t>
            </a:r>
            <a:r>
              <a:rPr lang="en-US" sz="2400" i="1" dirty="0" smtClean="0">
                <a:solidFill>
                  <a:srgbClr val="FFFF00"/>
                </a:solidFill>
              </a:rPr>
              <a:t>M</a:t>
            </a:r>
            <a:r>
              <a:rPr lang="en-US" sz="2400" baseline="-25000" dirty="0" smtClean="0">
                <a:solidFill>
                  <a:srgbClr val="FFFF00"/>
                </a:solidFill>
              </a:rPr>
              <a:t>2</a:t>
            </a:r>
            <a:r>
              <a:rPr lang="en-US" sz="2400" dirty="0" smtClean="0">
                <a:solidFill>
                  <a:srgbClr val="FFFF00"/>
                </a:solidFill>
              </a:rPr>
              <a:t> = { </a:t>
            </a:r>
            <a:r>
              <a:rPr lang="en-US" sz="2400" i="1" dirty="0" smtClean="0">
                <a:solidFill>
                  <a:srgbClr val="FFFF00"/>
                </a:solidFill>
              </a:rPr>
              <a:t>b</a:t>
            </a:r>
            <a:r>
              <a:rPr lang="en-US" sz="2400" baseline="-25000" dirty="0" smtClean="0">
                <a:solidFill>
                  <a:srgbClr val="FFFF00"/>
                </a:solidFill>
              </a:rPr>
              <a:t>1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, …, </a:t>
            </a:r>
            <a:r>
              <a:rPr lang="en-US" sz="2400" i="1" dirty="0" err="1" smtClean="0">
                <a:solidFill>
                  <a:srgbClr val="FFFF00"/>
                </a:solidFill>
              </a:rPr>
              <a:t>b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r</a:t>
            </a:r>
            <a:r>
              <a:rPr lang="en-US" sz="2400" dirty="0" smtClean="0">
                <a:solidFill>
                  <a:srgbClr val="FFFF00"/>
                </a:solidFill>
              </a:rPr>
              <a:t> }</a:t>
            </a:r>
            <a:r>
              <a:rPr lang="en-US" sz="2400" dirty="0" smtClean="0"/>
              <a:t> – </a:t>
            </a:r>
            <a:r>
              <a:rPr lang="en-US" sz="2400" i="1" dirty="0" smtClean="0">
                <a:solidFill>
                  <a:srgbClr val="FFFF00"/>
                </a:solidFill>
              </a:rPr>
              <a:t>k</a:t>
            </a:r>
            <a:r>
              <a:rPr lang="en-US" sz="2400" dirty="0" smtClean="0"/>
              <a:t>-</a:t>
            </a:r>
            <a:r>
              <a:rPr lang="ru-RU" sz="2400" dirty="0" smtClean="0"/>
              <a:t>редкие подмножества </a:t>
            </a:r>
            <a:r>
              <a:rPr lang="en-US" sz="2400" i="1" dirty="0" err="1" smtClean="0">
                <a:solidFill>
                  <a:srgbClr val="FFFF00"/>
                </a:solidFill>
              </a:rPr>
              <a:t>E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m</a:t>
            </a:r>
            <a:r>
              <a:rPr lang="en-US" sz="2400" i="1" baseline="50000" dirty="0" err="1" smtClean="0">
                <a:solidFill>
                  <a:srgbClr val="FFFF00"/>
                </a:solidFill>
              </a:rPr>
              <a:t>n</a:t>
            </a:r>
            <a:r>
              <a:rPr lang="ru-RU" sz="2400" dirty="0" smtClean="0"/>
              <a:t> и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l-GR" sz="2400" i="1" dirty="0" smtClean="0">
                <a:solidFill>
                  <a:srgbClr val="FFFF00"/>
                </a:solidFill>
              </a:rPr>
              <a:t>μ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i</a:t>
            </a:r>
            <a:r>
              <a:rPr lang="en-US" sz="2400" baseline="-25000" dirty="0" smtClean="0">
                <a:solidFill>
                  <a:srgbClr val="FFFF00"/>
                </a:solidFill>
              </a:rPr>
              <a:t>, 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j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en-US" sz="2400" dirty="0" smtClean="0"/>
              <a:t> –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dirty="0" smtClean="0"/>
              <a:t>-</a:t>
            </a:r>
            <a:r>
              <a:rPr lang="ru-RU" sz="2400" dirty="0" smtClean="0"/>
              <a:t>редкая матрица порядка </a:t>
            </a:r>
            <a:r>
              <a:rPr lang="en-US" sz="2400" i="1" dirty="0" smtClean="0">
                <a:solidFill>
                  <a:srgbClr val="FFFF00"/>
                </a:solidFill>
              </a:rPr>
              <a:t>r</a:t>
            </a:r>
            <a:r>
              <a:rPr lang="en-US" sz="2400" dirty="0" smtClean="0"/>
              <a:t>. </a:t>
            </a:r>
            <a:r>
              <a:rPr lang="ru-RU" sz="2400" dirty="0" smtClean="0"/>
              <a:t>Тогда</a:t>
            </a:r>
            <a:endParaRPr lang="en-US" sz="2400" dirty="0" smtClean="0"/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endParaRPr lang="ru-RU" sz="1000" dirty="0" smtClean="0"/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(</a:t>
            </a:r>
            <a:r>
              <a:rPr lang="en-US" sz="2400" dirty="0" err="1" smtClean="0"/>
              <a:t>i</a:t>
            </a:r>
            <a:r>
              <a:rPr lang="ru-RU" sz="2400" dirty="0" smtClean="0"/>
              <a:t>)</a:t>
            </a:r>
            <a:r>
              <a:rPr lang="en-US" sz="2400" dirty="0" smtClean="0"/>
              <a:t> </a:t>
            </a:r>
            <a:r>
              <a:rPr lang="ru-RU" sz="2400" dirty="0" smtClean="0"/>
              <a:t> </a:t>
            </a:r>
            <a:r>
              <a:rPr lang="en-US" sz="2400" dirty="0" smtClean="0"/>
              <a:t>            </a:t>
            </a:r>
            <a:r>
              <a:rPr lang="ru-RU" sz="2400" dirty="0" smtClean="0"/>
              <a:t>          </a:t>
            </a:r>
            <a:r>
              <a:rPr lang="en-US" sz="2400" i="1" dirty="0" smtClean="0">
                <a:solidFill>
                  <a:srgbClr val="FFFF00"/>
                </a:solidFill>
              </a:rPr>
              <a:t>M</a:t>
            </a:r>
            <a:r>
              <a:rPr lang="en-US" sz="2400" dirty="0" smtClean="0">
                <a:solidFill>
                  <a:srgbClr val="FFFF00"/>
                </a:solidFill>
              </a:rPr>
              <a:t> = { ( </a:t>
            </a:r>
            <a:r>
              <a:rPr lang="en-US" sz="2400" i="1" dirty="0" err="1" smtClean="0">
                <a:solidFill>
                  <a:srgbClr val="FFFF00"/>
                </a:solidFill>
              </a:rPr>
              <a:t>a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i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, </a:t>
            </a:r>
            <a:r>
              <a:rPr lang="en-US" sz="2400" i="1" dirty="0" err="1" smtClean="0">
                <a:solidFill>
                  <a:srgbClr val="FFFF00"/>
                </a:solidFill>
              </a:rPr>
              <a:t>b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j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) | </a:t>
            </a:r>
            <a:r>
              <a:rPr lang="el-GR" sz="2400" i="1" dirty="0" smtClean="0">
                <a:solidFill>
                  <a:srgbClr val="FFFF00"/>
                </a:solidFill>
              </a:rPr>
              <a:t>μ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i</a:t>
            </a:r>
            <a:r>
              <a:rPr lang="en-US" sz="2400" baseline="-25000" dirty="0" smtClean="0">
                <a:solidFill>
                  <a:srgbClr val="FFFF00"/>
                </a:solidFill>
              </a:rPr>
              <a:t>, 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j </a:t>
            </a:r>
            <a:r>
              <a:rPr lang="en-US" sz="2400" dirty="0" smtClean="0">
                <a:solidFill>
                  <a:srgbClr val="FFFF00"/>
                </a:solidFill>
              </a:rPr>
              <a:t>= 1</a:t>
            </a:r>
            <a:r>
              <a:rPr lang="en-US" sz="2400" i="1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} ⊂ </a:t>
            </a:r>
            <a:r>
              <a:rPr lang="en-US" sz="2400" i="1" dirty="0" smtClean="0">
                <a:solidFill>
                  <a:srgbClr val="FFFF00"/>
                </a:solidFill>
              </a:rPr>
              <a:t>E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m</a:t>
            </a:r>
            <a:r>
              <a:rPr lang="en-US" sz="2400" baseline="50000" dirty="0" smtClean="0">
                <a:solidFill>
                  <a:srgbClr val="FFFF00"/>
                </a:solidFill>
              </a:rPr>
              <a:t>2</a:t>
            </a:r>
            <a:r>
              <a:rPr lang="en-US" sz="2400" i="1" baseline="50000" dirty="0" smtClean="0">
                <a:solidFill>
                  <a:srgbClr val="FFFF00"/>
                </a:solidFill>
              </a:rPr>
              <a:t>n </a:t>
            </a:r>
            <a:endParaRPr lang="ru-RU" sz="2400" i="1" baseline="50000" dirty="0" smtClean="0">
              <a:solidFill>
                <a:srgbClr val="FFFF00"/>
              </a:solidFill>
            </a:endParaRPr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(</a:t>
            </a:r>
            <a:r>
              <a:rPr lang="en-US" sz="2400" dirty="0" smtClean="0"/>
              <a:t>ii</a:t>
            </a:r>
            <a:r>
              <a:rPr lang="ru-RU" sz="2400" dirty="0" smtClean="0"/>
              <a:t>)</a:t>
            </a:r>
            <a:r>
              <a:rPr lang="en-US" sz="2400" dirty="0" smtClean="0"/>
              <a:t> </a:t>
            </a:r>
            <a:r>
              <a:rPr lang="ru-RU" sz="2400" dirty="0" smtClean="0"/>
              <a:t>   </a:t>
            </a:r>
            <a:r>
              <a:rPr lang="en-US" sz="2400" dirty="0" smtClean="0"/>
              <a:t> </a:t>
            </a:r>
            <a:r>
              <a:rPr lang="ru-RU" sz="2400" dirty="0" smtClean="0"/>
              <a:t>      </a:t>
            </a:r>
            <a:r>
              <a:rPr lang="en-US" sz="2400" i="1" dirty="0" smtClean="0">
                <a:solidFill>
                  <a:srgbClr val="FFFF00"/>
                </a:solidFill>
              </a:rPr>
              <a:t>M</a:t>
            </a:r>
            <a:r>
              <a:rPr lang="en-US" sz="2400" dirty="0" smtClean="0">
                <a:solidFill>
                  <a:srgbClr val="FFFF00"/>
                </a:solidFill>
              </a:rPr>
              <a:t> = { </a:t>
            </a:r>
            <a:r>
              <a:rPr lang="en-US" sz="2400" i="1" dirty="0" err="1" smtClean="0">
                <a:solidFill>
                  <a:srgbClr val="FFFF00"/>
                </a:solidFill>
              </a:rPr>
              <a:t>a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i</a:t>
            </a:r>
            <a:r>
              <a:rPr lang="en-US" sz="2400" dirty="0" smtClean="0">
                <a:solidFill>
                  <a:srgbClr val="FFFF00"/>
                </a:solidFill>
              </a:rPr>
              <a:t> + (2</a:t>
            </a:r>
            <a:r>
              <a:rPr lang="en-US" sz="2400" i="1" dirty="0" smtClean="0">
                <a:solidFill>
                  <a:srgbClr val="FFFF00"/>
                </a:solidFill>
              </a:rPr>
              <a:t>m</a:t>
            </a:r>
            <a:r>
              <a:rPr lang="en-US" sz="2400" dirty="0" smtClean="0">
                <a:solidFill>
                  <a:srgbClr val="FFFF00"/>
                </a:solidFill>
              </a:rPr>
              <a:t> – 1) </a:t>
            </a:r>
            <a:r>
              <a:rPr lang="en-US" sz="2400" i="1" dirty="0" err="1" smtClean="0">
                <a:solidFill>
                  <a:srgbClr val="FFFF00"/>
                </a:solidFill>
              </a:rPr>
              <a:t>b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j</a:t>
            </a:r>
            <a:r>
              <a:rPr lang="en-US" sz="2400" dirty="0" smtClean="0">
                <a:solidFill>
                  <a:srgbClr val="FFFF00"/>
                </a:solidFill>
              </a:rPr>
              <a:t> | </a:t>
            </a:r>
            <a:r>
              <a:rPr lang="el-GR" sz="2400" i="1" dirty="0" smtClean="0">
                <a:solidFill>
                  <a:srgbClr val="FFFF00"/>
                </a:solidFill>
              </a:rPr>
              <a:t>μ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i</a:t>
            </a:r>
            <a:r>
              <a:rPr lang="en-US" sz="2400" baseline="-25000" dirty="0" smtClean="0">
                <a:solidFill>
                  <a:srgbClr val="FFFF00"/>
                </a:solidFill>
              </a:rPr>
              <a:t>, 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j </a:t>
            </a:r>
            <a:r>
              <a:rPr lang="en-US" sz="2400" dirty="0" smtClean="0">
                <a:solidFill>
                  <a:srgbClr val="FFFF00"/>
                </a:solidFill>
              </a:rPr>
              <a:t>= 1</a:t>
            </a:r>
            <a:r>
              <a:rPr lang="en-US" sz="2400" i="1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} ⊂ </a:t>
            </a:r>
            <a:r>
              <a:rPr lang="en-US" sz="2400" i="1" dirty="0" smtClean="0">
                <a:solidFill>
                  <a:srgbClr val="FFFF00"/>
                </a:solidFill>
              </a:rPr>
              <a:t>E </a:t>
            </a:r>
            <a:r>
              <a:rPr lang="en-US" sz="2400" i="1" baseline="50000" dirty="0" smtClean="0">
                <a:solidFill>
                  <a:srgbClr val="FFFF00"/>
                </a:solidFill>
              </a:rPr>
              <a:t>n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m</a:t>
            </a:r>
            <a:r>
              <a:rPr lang="en-US" sz="2400" baseline="-12000" dirty="0" smtClean="0">
                <a:solidFill>
                  <a:srgbClr val="FFFF00"/>
                </a:solidFill>
              </a:rPr>
              <a:t>2</a:t>
            </a:r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endParaRPr lang="ru-RU" sz="1000" i="1" dirty="0" smtClean="0">
              <a:solidFill>
                <a:srgbClr val="FFFF00"/>
              </a:solidFill>
            </a:endParaRPr>
          </a:p>
          <a:p>
            <a:pPr marL="53975" indent="0" algn="r" eaLnBrk="1" hangingPunct="1">
              <a:buFont typeface="Wingdings 2" pitchFamily="18" charset="2"/>
              <a:buNone/>
              <a:defRPr/>
            </a:pPr>
            <a:r>
              <a:rPr lang="en-US" sz="2400" dirty="0" smtClean="0"/>
              <a:t>– </a:t>
            </a:r>
            <a:r>
              <a:rPr lang="en-US" sz="2400" dirty="0" smtClean="0">
                <a:solidFill>
                  <a:srgbClr val="FFFF00"/>
                </a:solidFill>
              </a:rPr>
              <a:t>((</a:t>
            </a:r>
            <a:r>
              <a:rPr lang="en-US" sz="2400" i="1" dirty="0" smtClean="0">
                <a:solidFill>
                  <a:srgbClr val="FFFF00"/>
                </a:solidFill>
              </a:rPr>
              <a:t>k</a:t>
            </a:r>
            <a:r>
              <a:rPr lang="en-US" sz="2400" dirty="0" smtClean="0">
                <a:solidFill>
                  <a:srgbClr val="FFFF00"/>
                </a:solidFill>
              </a:rPr>
              <a:t> – 1)(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dirty="0" smtClean="0">
                <a:solidFill>
                  <a:srgbClr val="FFFF00"/>
                </a:solidFill>
              </a:rPr>
              <a:t> – 1)+1)</a:t>
            </a:r>
            <a:r>
              <a:rPr lang="en-US" sz="2400" dirty="0" smtClean="0"/>
              <a:t>-</a:t>
            </a:r>
            <a:r>
              <a:rPr lang="ru-RU" sz="2400" dirty="0" smtClean="0"/>
              <a:t>редкие подмножества</a:t>
            </a:r>
            <a:endParaRPr lang="en-US" sz="2400" dirty="0" smtClean="0"/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Свойство: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err="1" smtClean="0">
                <a:solidFill>
                  <a:srgbClr val="FFFF00"/>
                </a:solidFill>
              </a:rPr>
              <a:t>f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M</a:t>
            </a:r>
            <a:r>
              <a:rPr lang="en-US" sz="2400" dirty="0" smtClean="0">
                <a:solidFill>
                  <a:srgbClr val="FFFF00"/>
                </a:solidFill>
              </a:rPr>
              <a:t>) ≤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dirty="0" smtClean="0">
                <a:solidFill>
                  <a:srgbClr val="FFFF00"/>
                </a:solidFill>
              </a:rPr>
              <a:t>( 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a</a:t>
            </a:r>
            <a:r>
              <a:rPr lang="en-US" sz="2400" baseline="-44000" dirty="0" smtClean="0">
                <a:solidFill>
                  <a:srgbClr val="FFFF00"/>
                </a:solidFill>
              </a:rPr>
              <a:t>1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, …, 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a</a:t>
            </a:r>
            <a:r>
              <a:rPr lang="en-US" sz="2400" i="1" baseline="-44000" dirty="0" smtClean="0">
                <a:solidFill>
                  <a:srgbClr val="FFFF00"/>
                </a:solidFill>
              </a:rPr>
              <a:t>r </a:t>
            </a:r>
            <a:r>
              <a:rPr lang="en-US" sz="2400" dirty="0" smtClean="0">
                <a:solidFill>
                  <a:srgbClr val="FFFF00"/>
                </a:solidFill>
              </a:rPr>
              <a:t>, 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b</a:t>
            </a:r>
            <a:r>
              <a:rPr lang="en-US" sz="2400" baseline="-44000" dirty="0" smtClean="0">
                <a:solidFill>
                  <a:srgbClr val="FFFF00"/>
                </a:solidFill>
              </a:rPr>
              <a:t>1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, …, </a:t>
            </a:r>
            <a:r>
              <a:rPr lang="en-US" sz="2400" i="1" dirty="0" err="1" smtClean="0">
                <a:solidFill>
                  <a:srgbClr val="FFFF00"/>
                </a:solidFill>
              </a:rPr>
              <a:t>f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b</a:t>
            </a:r>
            <a:r>
              <a:rPr lang="en-US" sz="2400" i="1" baseline="-44000" dirty="0" err="1" smtClean="0">
                <a:solidFill>
                  <a:srgbClr val="FFFF00"/>
                </a:solidFill>
              </a:rPr>
              <a:t>r</a:t>
            </a:r>
            <a:r>
              <a:rPr lang="en-US" sz="2400" i="1" baseline="-440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) +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l-GR" sz="2400" i="1" dirty="0" smtClean="0">
                <a:solidFill>
                  <a:srgbClr val="FFFF00"/>
                </a:solidFill>
              </a:rPr>
              <a:t>μ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i</a:t>
            </a:r>
            <a:r>
              <a:rPr lang="en-US" sz="2400" baseline="-25000" dirty="0" smtClean="0">
                <a:solidFill>
                  <a:srgbClr val="FFFF00"/>
                </a:solidFill>
              </a:rPr>
              <a:t>, 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j</a:t>
            </a:r>
            <a:r>
              <a:rPr lang="en-US" sz="2400" dirty="0" smtClean="0">
                <a:solidFill>
                  <a:srgbClr val="FFFF00"/>
                </a:solidFill>
              </a:rPr>
              <a:t>) + </a:t>
            </a:r>
            <a:r>
              <a:rPr lang="en-US" sz="2400" i="1" dirty="0" smtClean="0">
                <a:solidFill>
                  <a:srgbClr val="FFFF00"/>
                </a:solidFill>
              </a:rPr>
              <a:t>O</a:t>
            </a:r>
            <a:r>
              <a:rPr lang="en-US" sz="2400" dirty="0" smtClean="0">
                <a:solidFill>
                  <a:srgbClr val="FFFF00"/>
                </a:solidFill>
              </a:rPr>
              <a:t>(log </a:t>
            </a:r>
            <a:r>
              <a:rPr lang="en-US" sz="2400" i="1" dirty="0" smtClean="0">
                <a:solidFill>
                  <a:srgbClr val="FFFF00"/>
                </a:solidFill>
              </a:rPr>
              <a:t>m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ru-RU" sz="2400" dirty="0" smtClean="0"/>
              <a:t>, где</a:t>
            </a:r>
            <a:r>
              <a:rPr lang="en-US" sz="2400" dirty="0" smtClean="0"/>
              <a:t> 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en-US" sz="2400" i="1" dirty="0" smtClean="0">
                <a:solidFill>
                  <a:srgbClr val="FFFF00"/>
                </a:solidFill>
              </a:rPr>
              <a:t>M</a:t>
            </a:r>
            <a:r>
              <a:rPr lang="ru-RU" sz="2400" dirty="0" smtClean="0">
                <a:solidFill>
                  <a:srgbClr val="FFFF00"/>
                </a:solidFill>
              </a:rPr>
              <a:t> = </a:t>
            </a:r>
            <a:r>
              <a:rPr lang="en-US" sz="2400" dirty="0" err="1" smtClean="0">
                <a:solidFill>
                  <a:srgbClr val="FFFF00"/>
                </a:solidFill>
              </a:rPr>
              <a:t>mon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i="1" dirty="0" err="1" smtClean="0">
                <a:solidFill>
                  <a:srgbClr val="FFFF00"/>
                </a:solidFill>
              </a:rPr>
              <a:t>f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M</a:t>
            </a:r>
            <a:r>
              <a:rPr lang="ru-RU" sz="2400" dirty="0" smtClean="0"/>
              <a:t> ,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l-GR" sz="2400" i="1" dirty="0" smtClean="0">
                <a:solidFill>
                  <a:srgbClr val="FFFF00"/>
                </a:solidFill>
              </a:rPr>
              <a:t>μ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i</a:t>
            </a:r>
            <a:r>
              <a:rPr lang="en-US" sz="2400" baseline="-25000" dirty="0" smtClean="0">
                <a:solidFill>
                  <a:srgbClr val="FFFF00"/>
                </a:solidFill>
              </a:rPr>
              <a:t>, 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j</a:t>
            </a:r>
            <a:r>
              <a:rPr lang="en-US" sz="2400" dirty="0" smtClean="0">
                <a:solidFill>
                  <a:srgbClr val="FFFF00"/>
                </a:solidFill>
              </a:rPr>
              <a:t>) </a:t>
            </a:r>
            <a:r>
              <a:rPr lang="en-US" sz="2400" dirty="0" smtClean="0"/>
              <a:t>– </a:t>
            </a:r>
            <a:r>
              <a:rPr lang="ru-RU" sz="2400" dirty="0" smtClean="0"/>
              <a:t>сложность линейного преобразования</a:t>
            </a:r>
            <a:endParaRPr lang="ru-RU" sz="2400" dirty="0" smtClean="0">
              <a:solidFill>
                <a:srgbClr val="FFFF00"/>
              </a:solidFill>
            </a:endParaRPr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r>
              <a:rPr lang="en-US" sz="2400" baseline="30000" dirty="0" smtClean="0"/>
              <a:t> </a:t>
            </a:r>
            <a:endParaRPr lang="ru-RU" sz="2400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81000" y="271464"/>
            <a:ext cx="7239000" cy="1362075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IV. </a:t>
            </a:r>
            <a:r>
              <a:rPr lang="ru-RU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МОНОТОННАЯ</a:t>
            </a:r>
            <a:r>
              <a:rPr lang="en-US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 </a:t>
            </a:r>
            <a:r>
              <a:rPr lang="ru-RU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И НЕМОНОТОННАЯ СЛОЖНОСТЬ</a:t>
            </a:r>
            <a:endParaRPr lang="ru-RU" sz="3600" b="1" dirty="0">
              <a:solidFill>
                <a:schemeClr val="accent1">
                  <a:tint val="83000"/>
                  <a:satMod val="150000"/>
                </a:schemeClr>
              </a:solidFill>
              <a:cs typeface="Calibri" pitchFamily="34" charset="0"/>
            </a:endParaRPr>
          </a:p>
        </p:txBody>
      </p:sp>
      <p:sp>
        <p:nvSpPr>
          <p:cNvPr id="12291" name="Текст 2"/>
          <p:cNvSpPr>
            <a:spLocks noGrp="1"/>
          </p:cNvSpPr>
          <p:nvPr>
            <p:ph type="body" idx="4294967295"/>
          </p:nvPr>
        </p:nvSpPr>
        <p:spPr>
          <a:xfrm>
            <a:off x="142875" y="1643063"/>
            <a:ext cx="8786813" cy="5072062"/>
          </a:xfrm>
        </p:spPr>
        <p:txBody>
          <a:bodyPr/>
          <a:lstStyle/>
          <a:p>
            <a:pPr marL="53975" indent="0" algn="just" eaLnBrk="1" hangingPunct="1">
              <a:buFont typeface="Wingdings 2" pitchFamily="18" charset="2"/>
              <a:buNone/>
              <a:defRPr/>
            </a:pPr>
            <a:endParaRPr lang="en-US" sz="10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СЛЕДСТВИЕ (из леммы </a:t>
            </a:r>
            <a:r>
              <a:rPr 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1 </a:t>
            </a:r>
            <a:r>
              <a:rPr lang="ru-RU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и результата </a:t>
            </a:r>
            <a:r>
              <a:rPr 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K</a:t>
            </a:r>
            <a:r>
              <a:rPr lang="el-GR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ό</a:t>
            </a:r>
            <a:r>
              <a:rPr lang="en-US" sz="24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llar</a:t>
            </a:r>
            <a:r>
              <a:rPr 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, R</a:t>
            </a:r>
            <a:r>
              <a:rPr lang="el-GR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ό</a:t>
            </a:r>
            <a:r>
              <a:rPr lang="en-US" sz="24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nyai</a:t>
            </a:r>
            <a:r>
              <a:rPr 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Szab</a:t>
            </a:r>
            <a:r>
              <a:rPr lang="el-GR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ό</a:t>
            </a:r>
            <a:r>
              <a:rPr lang="ru-RU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)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Можно явно указать </a:t>
            </a:r>
            <a:r>
              <a:rPr lang="en-US" sz="2400" i="1" dirty="0" smtClean="0">
                <a:solidFill>
                  <a:srgbClr val="FFFF00"/>
                </a:solidFill>
              </a:rPr>
              <a:t>n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o</a:t>
            </a:r>
            <a:r>
              <a:rPr lang="en-US" sz="2400" baseline="30000" dirty="0" smtClean="0">
                <a:solidFill>
                  <a:srgbClr val="FFFF00"/>
                </a:solidFill>
              </a:rPr>
              <a:t>(1)</a:t>
            </a:r>
            <a:r>
              <a:rPr lang="en-US" sz="2400" dirty="0" smtClean="0"/>
              <a:t>-</a:t>
            </a:r>
            <a:r>
              <a:rPr lang="ru-RU" sz="2400" dirty="0" smtClean="0"/>
              <a:t>редкую </a:t>
            </a:r>
            <a:r>
              <a:rPr lang="ru-RU" sz="2400" dirty="0" err="1" smtClean="0"/>
              <a:t>циркулянтную</a:t>
            </a:r>
            <a:r>
              <a:rPr lang="ru-RU" sz="2400" dirty="0" smtClean="0"/>
              <a:t> матрицу порядка </a:t>
            </a:r>
            <a:r>
              <a:rPr lang="en-US" sz="2400" i="1" dirty="0" smtClean="0">
                <a:solidFill>
                  <a:srgbClr val="FFFF00"/>
                </a:solidFill>
              </a:rPr>
              <a:t>n </a:t>
            </a:r>
            <a:r>
              <a:rPr lang="ru-RU" sz="2400" dirty="0" smtClean="0"/>
              <a:t>и веса </a:t>
            </a:r>
            <a:r>
              <a:rPr lang="en-US" sz="2400" i="1" dirty="0" smtClean="0">
                <a:solidFill>
                  <a:srgbClr val="FFFF00"/>
                </a:solidFill>
              </a:rPr>
              <a:t>n</a:t>
            </a:r>
            <a:r>
              <a:rPr lang="ru-RU" sz="2400" baseline="30000" dirty="0" smtClean="0">
                <a:solidFill>
                  <a:srgbClr val="FFFF00"/>
                </a:solidFill>
              </a:rPr>
              <a:t>2</a:t>
            </a:r>
            <a:r>
              <a:rPr lang="ru-RU" sz="2400" i="1" baseline="30000" dirty="0" smtClean="0">
                <a:solidFill>
                  <a:srgbClr val="FFFF00"/>
                </a:solidFill>
              </a:rPr>
              <a:t>-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o</a:t>
            </a:r>
            <a:r>
              <a:rPr lang="en-US" sz="2400" baseline="30000" dirty="0" smtClean="0">
                <a:solidFill>
                  <a:srgbClr val="FFFF00"/>
                </a:solidFill>
              </a:rPr>
              <a:t>(1)</a:t>
            </a:r>
            <a:endParaRPr lang="en-US" sz="2400" i="1" dirty="0" smtClean="0">
              <a:solidFill>
                <a:srgbClr val="FFFF00"/>
              </a:solidFill>
            </a:endParaRP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endParaRPr lang="en-US" sz="24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СЛЕДСТВИЕ (из леммы 2)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Пусть 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baseline="-25000" dirty="0" smtClean="0">
                <a:solidFill>
                  <a:srgbClr val="FFFF00"/>
                </a:solidFill>
              </a:rPr>
              <a:t> </a:t>
            </a:r>
            <a:r>
              <a:rPr lang="ru-RU" sz="2400" baseline="-250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/>
              <a:t>– </a:t>
            </a:r>
            <a:r>
              <a:rPr lang="ru-RU" sz="2400" dirty="0" smtClean="0"/>
              <a:t>многочлен с коэффициентами </a:t>
            </a:r>
            <a:r>
              <a:rPr lang="ru-RU" sz="2400" dirty="0" smtClean="0">
                <a:solidFill>
                  <a:srgbClr val="FFFF00"/>
                </a:solidFill>
              </a:rPr>
              <a:t>0</a:t>
            </a:r>
            <a:r>
              <a:rPr lang="ru-RU" sz="2400" dirty="0" smtClean="0"/>
              <a:t> и </a:t>
            </a:r>
            <a:r>
              <a:rPr lang="ru-RU" sz="2400" dirty="0" smtClean="0">
                <a:solidFill>
                  <a:srgbClr val="FFFF00"/>
                </a:solidFill>
              </a:rPr>
              <a:t>1</a:t>
            </a:r>
            <a:r>
              <a:rPr lang="ru-RU" sz="2400" dirty="0" smtClean="0"/>
              <a:t>, такой, что 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en-US" sz="2400" i="1" dirty="0" smtClean="0">
                <a:solidFill>
                  <a:srgbClr val="FFFF00"/>
                </a:solidFill>
              </a:rPr>
              <a:t>M</a:t>
            </a:r>
            <a:r>
              <a:rPr lang="ru-RU" sz="2400" dirty="0" smtClean="0">
                <a:solidFill>
                  <a:srgbClr val="FFFF00"/>
                </a:solidFill>
              </a:rPr>
              <a:t> = </a:t>
            </a:r>
            <a:r>
              <a:rPr lang="en-US" sz="2400" dirty="0" err="1" smtClean="0">
                <a:solidFill>
                  <a:srgbClr val="FFFF00"/>
                </a:solidFill>
              </a:rPr>
              <a:t>mon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ru-RU" sz="2400" dirty="0" smtClean="0"/>
              <a:t> </a:t>
            </a:r>
            <a:r>
              <a:rPr lang="en-US" sz="2400" dirty="0" smtClean="0"/>
              <a:t>. </a:t>
            </a:r>
            <a:r>
              <a:rPr lang="ru-RU" sz="2400" dirty="0" smtClean="0"/>
              <a:t>Пусть 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l-GR" sz="2400" i="1" dirty="0" smtClean="0">
                <a:solidFill>
                  <a:srgbClr val="FFFF00"/>
                </a:solidFill>
              </a:rPr>
              <a:t>μ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i</a:t>
            </a:r>
            <a:r>
              <a:rPr lang="en-US" sz="2400" baseline="-25000" dirty="0" smtClean="0">
                <a:solidFill>
                  <a:srgbClr val="FFFF00"/>
                </a:solidFill>
              </a:rPr>
              <a:t>, 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j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en-US" sz="2400" dirty="0" smtClean="0"/>
              <a:t> –</a:t>
            </a:r>
            <a:r>
              <a:rPr lang="ru-RU" sz="2400" dirty="0" smtClean="0"/>
              <a:t> </a:t>
            </a:r>
            <a:r>
              <a:rPr lang="en-US" sz="2400" i="1" dirty="0" smtClean="0">
                <a:solidFill>
                  <a:srgbClr val="FFFF00"/>
                </a:solidFill>
              </a:rPr>
              <a:t>r</a:t>
            </a:r>
            <a:r>
              <a:rPr lang="ru-RU" sz="2400" i="1" dirty="0" smtClean="0">
                <a:solidFill>
                  <a:srgbClr val="FFFF00"/>
                </a:solidFill>
              </a:rPr>
              <a:t> 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o</a:t>
            </a:r>
            <a:r>
              <a:rPr lang="en-US" sz="2400" baseline="30000" dirty="0" smtClean="0">
                <a:solidFill>
                  <a:srgbClr val="FFFF00"/>
                </a:solidFill>
              </a:rPr>
              <a:t>(1)</a:t>
            </a:r>
            <a:r>
              <a:rPr lang="ru-RU" sz="2400" baseline="300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/>
              <a:t>-</a:t>
            </a:r>
            <a:r>
              <a:rPr lang="ru-RU" sz="2400" dirty="0" smtClean="0"/>
              <a:t>редкая </a:t>
            </a:r>
            <a:r>
              <a:rPr lang="ru-RU" sz="2400" dirty="0" err="1" smtClean="0"/>
              <a:t>циркулянтная</a:t>
            </a:r>
            <a:r>
              <a:rPr lang="ru-RU" sz="2400" dirty="0" smtClean="0"/>
              <a:t> матрица</a:t>
            </a:r>
            <a:r>
              <a:rPr lang="en-US" sz="2400" dirty="0" smtClean="0"/>
              <a:t> </a:t>
            </a:r>
            <a:r>
              <a:rPr lang="ru-RU" sz="2400" dirty="0" smtClean="0"/>
              <a:t>и пусть</a:t>
            </a:r>
            <a:r>
              <a:rPr lang="en-US" sz="2400" dirty="0" smtClean="0"/>
              <a:t> </a:t>
            </a:r>
            <a:r>
              <a:rPr lang="en-US" sz="2400" i="1" dirty="0" smtClean="0">
                <a:solidFill>
                  <a:srgbClr val="FFFF00"/>
                </a:solidFill>
              </a:rPr>
              <a:t>k </a:t>
            </a:r>
            <a:r>
              <a:rPr lang="en-US" sz="2400" dirty="0" smtClean="0">
                <a:solidFill>
                  <a:srgbClr val="FFFF00"/>
                </a:solidFill>
              </a:rPr>
              <a:t>= </a:t>
            </a:r>
            <a:r>
              <a:rPr lang="en-US" sz="2400" i="1" dirty="0" smtClean="0">
                <a:solidFill>
                  <a:srgbClr val="FFFF00"/>
                </a:solidFill>
              </a:rPr>
              <a:t>r</a:t>
            </a:r>
            <a:r>
              <a:rPr lang="ru-RU" sz="2400" i="1" dirty="0" smtClean="0">
                <a:solidFill>
                  <a:srgbClr val="FFFF00"/>
                </a:solidFill>
              </a:rPr>
              <a:t> 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o</a:t>
            </a:r>
            <a:r>
              <a:rPr lang="en-US" sz="2400" baseline="30000" dirty="0" smtClean="0">
                <a:solidFill>
                  <a:srgbClr val="FFFF00"/>
                </a:solidFill>
              </a:rPr>
              <a:t>(1)</a:t>
            </a:r>
            <a:r>
              <a:rPr lang="ru-RU" sz="2400" dirty="0" smtClean="0"/>
              <a:t> и либо </a:t>
            </a:r>
            <a:r>
              <a:rPr lang="en-US" sz="2400" i="1" dirty="0" smtClean="0">
                <a:solidFill>
                  <a:srgbClr val="FFFF00"/>
                </a:solidFill>
              </a:rPr>
              <a:t>n</a:t>
            </a:r>
            <a:r>
              <a:rPr lang="en-US" sz="2400" dirty="0" smtClean="0">
                <a:solidFill>
                  <a:srgbClr val="FFFF00"/>
                </a:solidFill>
              </a:rPr>
              <a:t> log </a:t>
            </a:r>
            <a:r>
              <a:rPr lang="en-US" sz="2400" i="1" dirty="0" smtClean="0">
                <a:solidFill>
                  <a:srgbClr val="FFFF00"/>
                </a:solidFill>
              </a:rPr>
              <a:t>m </a:t>
            </a:r>
            <a:r>
              <a:rPr lang="en-US" sz="2400" dirty="0" smtClean="0">
                <a:solidFill>
                  <a:srgbClr val="FFFF00"/>
                </a:solidFill>
              </a:rPr>
              <a:t>= </a:t>
            </a:r>
            <a:r>
              <a:rPr lang="en-US" sz="2400" i="1" dirty="0" smtClean="0">
                <a:solidFill>
                  <a:srgbClr val="FFFF00"/>
                </a:solidFill>
              </a:rPr>
              <a:t>r</a:t>
            </a:r>
            <a:r>
              <a:rPr lang="ru-RU" sz="2400" i="1" dirty="0" smtClean="0">
                <a:solidFill>
                  <a:srgbClr val="FFFF00"/>
                </a:solidFill>
              </a:rPr>
              <a:t> 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o</a:t>
            </a:r>
            <a:r>
              <a:rPr lang="en-US" sz="2400" baseline="30000" dirty="0" smtClean="0">
                <a:solidFill>
                  <a:srgbClr val="FFFF00"/>
                </a:solidFill>
              </a:rPr>
              <a:t>(1)</a:t>
            </a:r>
            <a:r>
              <a:rPr lang="en-US" sz="2400" dirty="0" smtClean="0"/>
              <a:t>,</a:t>
            </a:r>
            <a:r>
              <a:rPr lang="ru-RU" sz="2400" dirty="0" smtClean="0"/>
              <a:t> либо </a:t>
            </a:r>
            <a:r>
              <a:rPr lang="en-US" sz="2400" dirty="0" smtClean="0">
                <a:solidFill>
                  <a:srgbClr val="FFFF00"/>
                </a:solidFill>
              </a:rPr>
              <a:t>deg</a:t>
            </a:r>
            <a:r>
              <a:rPr lang="en-US" sz="2400" i="1" dirty="0" smtClean="0">
                <a:solidFill>
                  <a:srgbClr val="FFFF00"/>
                </a:solidFill>
              </a:rPr>
              <a:t> f </a:t>
            </a:r>
            <a:r>
              <a:rPr lang="en-US" sz="2400" dirty="0" smtClean="0">
                <a:solidFill>
                  <a:srgbClr val="FFFF00"/>
                </a:solidFill>
              </a:rPr>
              <a:t>= </a:t>
            </a:r>
            <a:r>
              <a:rPr lang="en-US" sz="2400" i="1" dirty="0" smtClean="0">
                <a:solidFill>
                  <a:srgbClr val="FFFF00"/>
                </a:solidFill>
              </a:rPr>
              <a:t>r</a:t>
            </a:r>
            <a:r>
              <a:rPr lang="ru-RU" sz="2400" i="1" dirty="0" smtClean="0">
                <a:solidFill>
                  <a:srgbClr val="FFFF00"/>
                </a:solidFill>
              </a:rPr>
              <a:t> 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o</a:t>
            </a:r>
            <a:r>
              <a:rPr lang="en-US" sz="2400" baseline="30000" dirty="0" smtClean="0">
                <a:solidFill>
                  <a:srgbClr val="FFFF00"/>
                </a:solidFill>
              </a:rPr>
              <a:t>(1)</a:t>
            </a:r>
            <a:r>
              <a:rPr lang="ru-RU" sz="2400" dirty="0" smtClean="0"/>
              <a:t>. Тогда </a:t>
            </a:r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M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ru-RU" sz="2400" dirty="0" smtClean="0">
                <a:solidFill>
                  <a:srgbClr val="FFFF00"/>
                </a:solidFill>
              </a:rPr>
              <a:t>=</a:t>
            </a:r>
            <a:r>
              <a:rPr lang="el-GR" sz="2400" i="1" dirty="0" smtClean="0">
                <a:solidFill>
                  <a:srgbClr val="FFFF00"/>
                </a:solidFill>
              </a:rPr>
              <a:t>Ω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r</a:t>
            </a:r>
            <a:r>
              <a:rPr lang="ru-RU" sz="2400" i="1" dirty="0" smtClean="0">
                <a:solidFill>
                  <a:srgbClr val="FFFF00"/>
                </a:solidFill>
              </a:rPr>
              <a:t> </a:t>
            </a:r>
            <a:r>
              <a:rPr lang="ru-RU" sz="2400" baseline="30000" dirty="0" smtClean="0">
                <a:solidFill>
                  <a:srgbClr val="FFFF00"/>
                </a:solidFill>
              </a:rPr>
              <a:t>2</a:t>
            </a:r>
            <a:r>
              <a:rPr lang="ru-RU" sz="2400" i="1" baseline="30000" dirty="0" smtClean="0">
                <a:solidFill>
                  <a:srgbClr val="FFFF00"/>
                </a:solidFill>
              </a:rPr>
              <a:t>-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o</a:t>
            </a:r>
            <a:r>
              <a:rPr lang="en-US" sz="2400" baseline="30000" dirty="0" smtClean="0">
                <a:solidFill>
                  <a:srgbClr val="FFFF00"/>
                </a:solidFill>
              </a:rPr>
              <a:t>(1)</a:t>
            </a:r>
            <a:r>
              <a:rPr lang="ru-RU" sz="2400" dirty="0" smtClean="0">
                <a:solidFill>
                  <a:srgbClr val="FFFF00"/>
                </a:solidFill>
              </a:rPr>
              <a:t>)</a:t>
            </a:r>
            <a:r>
              <a:rPr lang="en-US" sz="2400" dirty="0" smtClean="0">
                <a:solidFill>
                  <a:srgbClr val="FFFF00"/>
                </a:solidFill>
              </a:rPr>
              <a:t>                  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) ≤ </a:t>
            </a:r>
            <a:r>
              <a:rPr lang="en-US" sz="2400" i="1" dirty="0" smtClean="0">
                <a:solidFill>
                  <a:srgbClr val="FFFF00"/>
                </a:solidFill>
              </a:rPr>
              <a:t>r</a:t>
            </a:r>
            <a:r>
              <a:rPr lang="ru-RU" sz="2400" i="1" dirty="0" smtClean="0">
                <a:solidFill>
                  <a:srgbClr val="FFFF00"/>
                </a:solidFill>
              </a:rPr>
              <a:t> </a:t>
            </a:r>
            <a:r>
              <a:rPr lang="en-US" sz="2400" baseline="30000" dirty="0" smtClean="0">
                <a:solidFill>
                  <a:srgbClr val="FFFF00"/>
                </a:solidFill>
              </a:rPr>
              <a:t>1+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o</a:t>
            </a:r>
            <a:r>
              <a:rPr lang="en-US" sz="2400" baseline="30000" dirty="0" smtClean="0">
                <a:solidFill>
                  <a:srgbClr val="FFFF00"/>
                </a:solidFill>
              </a:rPr>
              <a:t>(1)</a:t>
            </a:r>
            <a:endParaRPr lang="ru-RU" sz="2400" dirty="0" smtClean="0">
              <a:solidFill>
                <a:srgbClr val="FFFF00"/>
              </a:solidFill>
            </a:endParaRPr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r>
              <a:rPr lang="en-US" sz="2400" baseline="30000" dirty="0" smtClean="0"/>
              <a:t> </a:t>
            </a:r>
            <a:endParaRPr lang="ru-RU" sz="2400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I. </a:t>
            </a: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КЛАССИЧЕСКИЕ РЕЗУЛЬТАТЫ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  <a:cs typeface="Calibri" pitchFamily="34" charset="0"/>
            </a:endParaRPr>
          </a:p>
        </p:txBody>
      </p:sp>
      <p:sp>
        <p:nvSpPr>
          <p:cNvPr id="9219" name="Текст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262938" cy="4938712"/>
          </a:xfrm>
        </p:spPr>
        <p:txBody>
          <a:bodyPr/>
          <a:lstStyle/>
          <a:p>
            <a:pPr marL="53975" eaLnBrk="1" hangingPunct="1"/>
            <a:r>
              <a:rPr lang="en-US" sz="2800" b="1" smtClean="0">
                <a:solidFill>
                  <a:srgbClr val="FF5698"/>
                </a:solidFill>
              </a:rPr>
              <a:t>i.1</a:t>
            </a:r>
            <a:r>
              <a:rPr lang="ru-RU" sz="2800" smtClean="0">
                <a:solidFill>
                  <a:srgbClr val="FFFFFF"/>
                </a:solidFill>
              </a:rPr>
              <a:t> </a:t>
            </a:r>
            <a:r>
              <a:rPr lang="ru-RU" sz="2400" smtClean="0">
                <a:solidFill>
                  <a:srgbClr val="C3DDFF"/>
                </a:solidFill>
              </a:rPr>
              <a:t>Вычисление вещественных многочленов в полном арифметическом базисе</a:t>
            </a:r>
            <a:r>
              <a:rPr lang="ru-RU" sz="2400" smtClean="0">
                <a:solidFill>
                  <a:srgbClr val="FFFFFF"/>
                </a:solidFill>
              </a:rPr>
              <a:t> </a:t>
            </a:r>
            <a:r>
              <a:rPr lang="en-US" sz="2400" i="1" smtClean="0">
                <a:solidFill>
                  <a:srgbClr val="FFFF00"/>
                </a:solidFill>
              </a:rPr>
              <a:t>A</a:t>
            </a:r>
            <a:r>
              <a:rPr lang="en-US" sz="2400" smtClean="0">
                <a:solidFill>
                  <a:srgbClr val="FFFF00"/>
                </a:solidFill>
              </a:rPr>
              <a:t> = {+,×,</a:t>
            </a:r>
            <a:r>
              <a:rPr lang="en-US" sz="2400" b="1" i="1" smtClean="0">
                <a:solidFill>
                  <a:srgbClr val="FFFF00"/>
                </a:solidFill>
              </a:rPr>
              <a:t>R</a:t>
            </a:r>
            <a:r>
              <a:rPr lang="en-US" sz="2400" smtClean="0">
                <a:solidFill>
                  <a:srgbClr val="FFFF00"/>
                </a:solidFill>
              </a:rPr>
              <a:t>}</a:t>
            </a:r>
          </a:p>
          <a:p>
            <a:pPr marL="53975" eaLnBrk="1" hangingPunct="1"/>
            <a:endParaRPr lang="en-US" sz="2400" smtClean="0">
              <a:solidFill>
                <a:srgbClr val="FFFFFF"/>
              </a:solidFill>
            </a:endParaRPr>
          </a:p>
          <a:p>
            <a:pPr marL="53975" eaLnBrk="1" hangingPunct="1"/>
            <a:r>
              <a:rPr lang="ru-RU" sz="2400" smtClean="0">
                <a:solidFill>
                  <a:srgbClr val="FFFFFF"/>
                </a:solidFill>
              </a:rPr>
              <a:t>Для вычисления многочлена степени </a:t>
            </a:r>
            <a:r>
              <a:rPr lang="en-US" sz="2400" i="1" smtClean="0">
                <a:solidFill>
                  <a:srgbClr val="FFFF00"/>
                </a:solidFill>
              </a:rPr>
              <a:t>n</a:t>
            </a:r>
            <a:r>
              <a:rPr lang="en-US" sz="2400" smtClean="0">
                <a:solidFill>
                  <a:srgbClr val="FFFFFF"/>
                </a:solidFill>
              </a:rPr>
              <a:t> </a:t>
            </a:r>
            <a:r>
              <a:rPr lang="ru-RU" sz="2400" smtClean="0">
                <a:solidFill>
                  <a:srgbClr val="FFFFFF"/>
                </a:solidFill>
              </a:rPr>
              <a:t>достаточно:</a:t>
            </a:r>
          </a:p>
          <a:p>
            <a:pPr marL="53975" eaLnBrk="1" hangingPunct="1"/>
            <a:endParaRPr lang="ru-RU" sz="2400" smtClean="0">
              <a:solidFill>
                <a:srgbClr val="FFFFFF"/>
              </a:solidFill>
            </a:endParaRPr>
          </a:p>
          <a:p>
            <a:pPr marL="53975" eaLnBrk="1" hangingPunct="1"/>
            <a:r>
              <a:rPr lang="en-US" sz="2400" i="1" smtClean="0">
                <a:solidFill>
                  <a:srgbClr val="FFFF00"/>
                </a:solidFill>
              </a:rPr>
              <a:t>n</a:t>
            </a:r>
            <a:r>
              <a:rPr lang="en-US" sz="2400" smtClean="0">
                <a:solidFill>
                  <a:srgbClr val="FFFFFF"/>
                </a:solidFill>
              </a:rPr>
              <a:t> </a:t>
            </a:r>
            <a:r>
              <a:rPr lang="ru-RU" sz="2400" smtClean="0">
                <a:solidFill>
                  <a:srgbClr val="FFFFFF"/>
                </a:solidFill>
              </a:rPr>
              <a:t>  аддитивных операций </a:t>
            </a:r>
            <a:r>
              <a:rPr lang="en-US" sz="2400" smtClean="0">
                <a:solidFill>
                  <a:srgbClr val="FFFFFF"/>
                </a:solidFill>
              </a:rPr>
              <a:t>  </a:t>
            </a:r>
          </a:p>
          <a:p>
            <a:pPr marL="53975" eaLnBrk="1" hangingPunct="1"/>
            <a:r>
              <a:rPr lang="en-US" sz="2400" i="1" smtClean="0">
                <a:solidFill>
                  <a:srgbClr val="FFFF00"/>
                </a:solidFill>
              </a:rPr>
              <a:t>n</a:t>
            </a:r>
            <a:r>
              <a:rPr lang="en-US" sz="2400" smtClean="0">
                <a:solidFill>
                  <a:srgbClr val="FFFF00"/>
                </a:solidFill>
              </a:rPr>
              <a:t>/2+</a:t>
            </a:r>
            <a:r>
              <a:rPr lang="en-US" sz="2400" i="1" smtClean="0">
                <a:solidFill>
                  <a:srgbClr val="FFFF00"/>
                </a:solidFill>
              </a:rPr>
              <a:t>O</a:t>
            </a:r>
            <a:r>
              <a:rPr lang="en-US" sz="2400" smtClean="0">
                <a:solidFill>
                  <a:srgbClr val="FFFF00"/>
                </a:solidFill>
              </a:rPr>
              <a:t>(1)</a:t>
            </a:r>
            <a:r>
              <a:rPr lang="en-US" sz="2400" smtClean="0">
                <a:solidFill>
                  <a:srgbClr val="FFFFFF"/>
                </a:solidFill>
              </a:rPr>
              <a:t> </a:t>
            </a:r>
            <a:r>
              <a:rPr lang="ru-RU" sz="2400" smtClean="0">
                <a:solidFill>
                  <a:srgbClr val="FFFFFF"/>
                </a:solidFill>
              </a:rPr>
              <a:t>  умножений</a:t>
            </a:r>
          </a:p>
          <a:p>
            <a:pPr marL="53975" eaLnBrk="1" hangingPunct="1"/>
            <a:r>
              <a:rPr lang="ru-RU" sz="2400" i="1" smtClean="0">
                <a:solidFill>
                  <a:srgbClr val="FFFF00"/>
                </a:solidFill>
              </a:rPr>
              <a:t>Ω</a:t>
            </a:r>
            <a:r>
              <a:rPr lang="ru-RU" sz="2400" smtClean="0">
                <a:solidFill>
                  <a:srgbClr val="FFFF00"/>
                </a:solidFill>
              </a:rPr>
              <a:t>(</a:t>
            </a:r>
            <a:r>
              <a:rPr lang="en-US" sz="2400" i="1" smtClean="0">
                <a:solidFill>
                  <a:srgbClr val="FFFF00"/>
                </a:solidFill>
              </a:rPr>
              <a:t>n</a:t>
            </a:r>
            <a:r>
              <a:rPr lang="en-US" sz="2400" baseline="30000" smtClean="0">
                <a:solidFill>
                  <a:srgbClr val="FFFF00"/>
                </a:solidFill>
              </a:rPr>
              <a:t>1/2</a:t>
            </a:r>
            <a:r>
              <a:rPr lang="ru-RU" sz="2400" smtClean="0">
                <a:solidFill>
                  <a:srgbClr val="FFFF00"/>
                </a:solidFill>
              </a:rPr>
              <a:t>)  </a:t>
            </a:r>
            <a:r>
              <a:rPr lang="en-US" sz="2400" smtClean="0">
                <a:solidFill>
                  <a:srgbClr val="FFFF00"/>
                </a:solidFill>
              </a:rPr>
              <a:t> </a:t>
            </a:r>
            <a:r>
              <a:rPr lang="ru-RU" sz="2400" smtClean="0">
                <a:solidFill>
                  <a:srgbClr val="FFFFFF"/>
                </a:solidFill>
              </a:rPr>
              <a:t>нескалярных операций</a:t>
            </a:r>
          </a:p>
          <a:p>
            <a:pPr marL="53975" eaLnBrk="1" hangingPunct="1"/>
            <a:endParaRPr lang="en-US" sz="2400" smtClean="0">
              <a:solidFill>
                <a:srgbClr val="FFFFFF"/>
              </a:solidFill>
            </a:endParaRPr>
          </a:p>
          <a:p>
            <a:pPr marL="53975" eaLnBrk="1" hangingPunct="1"/>
            <a:r>
              <a:rPr lang="ru-RU" sz="2400" smtClean="0">
                <a:solidFill>
                  <a:srgbClr val="FFFFFF"/>
                </a:solidFill>
              </a:rPr>
              <a:t>Эти оценки неулучшаемы (</a:t>
            </a:r>
            <a:r>
              <a:rPr lang="en-US" sz="2400" smtClean="0">
                <a:solidFill>
                  <a:srgbClr val="FFFFFF"/>
                </a:solidFill>
              </a:rPr>
              <a:t>Motzkin</a:t>
            </a:r>
            <a:r>
              <a:rPr lang="ru-RU" sz="2400" smtClean="0">
                <a:solidFill>
                  <a:srgbClr val="FFFFFF"/>
                </a:solidFill>
              </a:rPr>
              <a:t>, Пан, Белага 1950-е гг.</a:t>
            </a:r>
          </a:p>
          <a:p>
            <a:pPr marL="53975" eaLnBrk="1" hangingPunct="1"/>
            <a:r>
              <a:rPr lang="en-US" sz="2400" smtClean="0">
                <a:solidFill>
                  <a:srgbClr val="FFFFFF"/>
                </a:solidFill>
              </a:rPr>
              <a:t>Paterson</a:t>
            </a:r>
            <a:r>
              <a:rPr lang="ru-RU" sz="2400" smtClean="0">
                <a:solidFill>
                  <a:srgbClr val="FFFFFF"/>
                </a:solidFill>
              </a:rPr>
              <a:t>,</a:t>
            </a:r>
            <a:r>
              <a:rPr lang="en-US" sz="2400" smtClean="0">
                <a:solidFill>
                  <a:srgbClr val="FFFFFF"/>
                </a:solidFill>
              </a:rPr>
              <a:t> Stockmeyer</a:t>
            </a:r>
            <a:r>
              <a:rPr lang="ru-RU" sz="2400" smtClean="0">
                <a:solidFill>
                  <a:srgbClr val="FFFFFF"/>
                </a:solidFill>
              </a:rPr>
              <a:t> 1973)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81000" y="271464"/>
            <a:ext cx="7239000" cy="1362075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IV. </a:t>
            </a:r>
            <a:r>
              <a:rPr lang="ru-RU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МОНОТОННАЯ</a:t>
            </a:r>
            <a:r>
              <a:rPr lang="en-US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 </a:t>
            </a:r>
            <a:r>
              <a:rPr lang="ru-RU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И НЕМОНОТОННАЯ СЛОЖНОСТЬ</a:t>
            </a:r>
            <a:endParaRPr lang="ru-RU" sz="3600" b="1" dirty="0">
              <a:solidFill>
                <a:schemeClr val="accent1">
                  <a:tint val="83000"/>
                  <a:satMod val="150000"/>
                </a:schemeClr>
              </a:solidFill>
              <a:cs typeface="Calibri" pitchFamily="34" charset="0"/>
            </a:endParaRPr>
          </a:p>
        </p:txBody>
      </p:sp>
      <p:sp>
        <p:nvSpPr>
          <p:cNvPr id="12291" name="Текст 2"/>
          <p:cNvSpPr>
            <a:spLocks noGrp="1"/>
          </p:cNvSpPr>
          <p:nvPr>
            <p:ph type="body" idx="4294967295"/>
          </p:nvPr>
        </p:nvSpPr>
        <p:spPr>
          <a:xfrm>
            <a:off x="285750" y="1571625"/>
            <a:ext cx="8786813" cy="5286375"/>
          </a:xfrm>
        </p:spPr>
        <p:txBody>
          <a:bodyPr/>
          <a:lstStyle/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rgbClr val="FF5698"/>
                </a:solidFill>
              </a:rPr>
              <a:t>iv.3</a:t>
            </a:r>
            <a:r>
              <a:rPr lang="ru-RU" sz="2400" b="1" dirty="0" smtClean="0">
                <a:solidFill>
                  <a:srgbClr val="FF5698"/>
                </a:solidFill>
              </a:rPr>
              <a:t> </a:t>
            </a:r>
            <a:r>
              <a:rPr lang="ru-RU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СЛЕДСТВИЕ (о расхождении между монотонной и немонотонной сложностью)</a:t>
            </a:r>
          </a:p>
          <a:p>
            <a:pPr marL="53975" indent="0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Пусть </a:t>
            </a:r>
            <a:r>
              <a:rPr lang="en-US" sz="2400" i="1" dirty="0" smtClean="0">
                <a:solidFill>
                  <a:srgbClr val="FFFF00"/>
                </a:solidFill>
              </a:rPr>
              <a:t>m</a:t>
            </a:r>
            <a:r>
              <a:rPr lang="ru-RU" sz="2400" i="1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≥ </a:t>
            </a:r>
            <a:r>
              <a:rPr lang="ru-RU" sz="2400" dirty="0" smtClean="0">
                <a:solidFill>
                  <a:srgbClr val="FFFF00"/>
                </a:solidFill>
              </a:rPr>
              <a:t>2 </a:t>
            </a:r>
            <a:r>
              <a:rPr lang="ru-RU" sz="2400" dirty="0" smtClean="0"/>
              <a:t>и </a:t>
            </a:r>
            <a:r>
              <a:rPr lang="en-US" sz="2400" i="1" dirty="0" smtClean="0">
                <a:solidFill>
                  <a:srgbClr val="FFFF00"/>
                </a:solidFill>
              </a:rPr>
              <a:t>n </a:t>
            </a:r>
            <a:r>
              <a:rPr lang="en-US" sz="2400" dirty="0" smtClean="0">
                <a:solidFill>
                  <a:srgbClr val="FFFF00"/>
                </a:solidFill>
              </a:rPr>
              <a:t>≥ </a:t>
            </a:r>
            <a:r>
              <a:rPr lang="ru-RU" sz="2400" dirty="0" smtClean="0">
                <a:solidFill>
                  <a:srgbClr val="FFFF00"/>
                </a:solidFill>
              </a:rPr>
              <a:t>1</a:t>
            </a:r>
            <a:r>
              <a:rPr lang="ru-RU" sz="2400" dirty="0" smtClean="0"/>
              <a:t>. Можно эффективно указать многочлен 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/>
              <a:t> </a:t>
            </a:r>
            <a:r>
              <a:rPr lang="ru-RU" sz="2400" dirty="0" smtClean="0"/>
              <a:t>от </a:t>
            </a:r>
            <a:r>
              <a:rPr lang="en-US" sz="2400" i="1" dirty="0" smtClean="0">
                <a:solidFill>
                  <a:srgbClr val="FFFF00"/>
                </a:solidFill>
              </a:rPr>
              <a:t>n</a:t>
            </a:r>
            <a:r>
              <a:rPr lang="en-US" sz="2400" dirty="0" smtClean="0"/>
              <a:t> </a:t>
            </a:r>
            <a:r>
              <a:rPr lang="ru-RU" sz="2400" dirty="0" smtClean="0"/>
              <a:t>переменных степени не выше </a:t>
            </a:r>
            <a:r>
              <a:rPr lang="en-US" sz="2400" i="1" dirty="0" smtClean="0">
                <a:solidFill>
                  <a:srgbClr val="FFFF00"/>
                </a:solidFill>
              </a:rPr>
              <a:t>m</a:t>
            </a:r>
            <a:r>
              <a:rPr lang="en-US" sz="2400" dirty="0" smtClean="0">
                <a:solidFill>
                  <a:srgbClr val="FFFF00"/>
                </a:solidFill>
              </a:rPr>
              <a:t> – 1</a:t>
            </a:r>
            <a:r>
              <a:rPr lang="en-US" sz="2400" dirty="0" smtClean="0"/>
              <a:t> </a:t>
            </a:r>
            <a:r>
              <a:rPr lang="ru-RU" sz="2400" dirty="0" smtClean="0"/>
              <a:t>по каждой переменной, такой</a:t>
            </a:r>
            <a:r>
              <a:rPr lang="en-US" sz="2400" dirty="0" smtClean="0"/>
              <a:t>,</a:t>
            </a:r>
            <a:r>
              <a:rPr lang="ru-RU" sz="2400" dirty="0" smtClean="0"/>
              <a:t> что при  </a:t>
            </a:r>
            <a:r>
              <a:rPr lang="en-US" sz="2400" i="1" dirty="0" err="1" smtClean="0">
                <a:solidFill>
                  <a:srgbClr val="FFFF00"/>
                </a:solidFill>
              </a:rPr>
              <a:t>m</a:t>
            </a:r>
            <a:r>
              <a:rPr lang="en-US" sz="2400" i="1" baseline="30000" dirty="0" err="1" smtClean="0">
                <a:solidFill>
                  <a:srgbClr val="FFFF00"/>
                </a:solidFill>
              </a:rPr>
              <a:t>n</a:t>
            </a:r>
            <a:r>
              <a:rPr lang="ru-RU" sz="2400" i="1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→</a:t>
            </a:r>
            <a:r>
              <a:rPr lang="ru-RU" sz="2400" dirty="0" smtClean="0">
                <a:solidFill>
                  <a:srgbClr val="FFFF00"/>
                </a:solidFill>
              </a:rPr>
              <a:t> ∞</a:t>
            </a:r>
            <a:endParaRPr lang="ru-RU" sz="2400" dirty="0" smtClean="0"/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M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) /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) ≥</a:t>
            </a:r>
            <a:r>
              <a:rPr lang="en-US" sz="2400" dirty="0" smtClean="0"/>
              <a:t> </a:t>
            </a:r>
            <a:r>
              <a:rPr lang="en-US" sz="2400" i="1" dirty="0" smtClean="0">
                <a:solidFill>
                  <a:srgbClr val="FFFF00"/>
                </a:solidFill>
              </a:rPr>
              <a:t>m 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n </a:t>
            </a:r>
            <a:r>
              <a:rPr lang="ru-RU" sz="2400" baseline="30000" dirty="0" smtClean="0">
                <a:solidFill>
                  <a:srgbClr val="FFFF00"/>
                </a:solidFill>
              </a:rPr>
              <a:t>(1</a:t>
            </a:r>
            <a:r>
              <a:rPr lang="en-US" sz="2400" baseline="30000" dirty="0" smtClean="0">
                <a:solidFill>
                  <a:srgbClr val="FFFF00"/>
                </a:solidFill>
              </a:rPr>
              <a:t>/2 </a:t>
            </a:r>
            <a:r>
              <a:rPr lang="ru-RU" sz="2400" baseline="30000" dirty="0" smtClean="0">
                <a:solidFill>
                  <a:srgbClr val="FFFF00"/>
                </a:solidFill>
              </a:rPr>
              <a:t>-</a:t>
            </a:r>
            <a:r>
              <a:rPr lang="en-US" sz="2400" baseline="30000" dirty="0" smtClean="0">
                <a:solidFill>
                  <a:srgbClr val="FFFF00"/>
                </a:solidFill>
              </a:rPr>
              <a:t> 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o</a:t>
            </a:r>
            <a:r>
              <a:rPr lang="en-US" sz="2400" baseline="30000" dirty="0" smtClean="0">
                <a:solidFill>
                  <a:srgbClr val="FFFF00"/>
                </a:solidFill>
              </a:rPr>
              <a:t>(1)</a:t>
            </a:r>
            <a:r>
              <a:rPr lang="ru-RU" sz="2400" baseline="30000" dirty="0" smtClean="0">
                <a:solidFill>
                  <a:srgbClr val="FFFF00"/>
                </a:solidFill>
              </a:rPr>
              <a:t>)</a:t>
            </a:r>
            <a:endParaRPr lang="en-US" sz="2400" baseline="30000" dirty="0" smtClean="0">
              <a:solidFill>
                <a:srgbClr val="FFFF00"/>
              </a:solidFill>
            </a:endParaRP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rgbClr val="FF5698"/>
                </a:solidFill>
              </a:rPr>
              <a:t>iv.</a:t>
            </a:r>
            <a:r>
              <a:rPr lang="ru-RU" sz="2800" b="1" dirty="0" smtClean="0">
                <a:solidFill>
                  <a:srgbClr val="FF5698"/>
                </a:solidFill>
              </a:rPr>
              <a:t>4</a:t>
            </a:r>
            <a:r>
              <a:rPr lang="ru-RU" sz="2400" b="1" dirty="0" smtClean="0">
                <a:solidFill>
                  <a:srgbClr val="FF5698"/>
                </a:solidFill>
              </a:rPr>
              <a:t> </a:t>
            </a:r>
            <a:r>
              <a:rPr lang="ru-RU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Пример многочлена степени </a:t>
            </a:r>
            <a:r>
              <a:rPr lang="ru-RU" sz="2400" dirty="0" smtClean="0">
                <a:solidFill>
                  <a:srgbClr val="FFFF00"/>
                </a:solidFill>
              </a:rPr>
              <a:t>2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Пусть 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l-GR" sz="2400" i="1" dirty="0" smtClean="0">
                <a:solidFill>
                  <a:srgbClr val="FFFF00"/>
                </a:solidFill>
              </a:rPr>
              <a:t>μ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i</a:t>
            </a:r>
            <a:r>
              <a:rPr lang="en-US" sz="2400" baseline="-25000" dirty="0" smtClean="0">
                <a:solidFill>
                  <a:srgbClr val="FFFF00"/>
                </a:solidFill>
              </a:rPr>
              <a:t>, 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j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en-US" sz="2400" dirty="0" smtClean="0"/>
              <a:t> –</a:t>
            </a:r>
            <a:r>
              <a:rPr lang="ru-RU" sz="2400" dirty="0" smtClean="0"/>
              <a:t> </a:t>
            </a:r>
            <a:r>
              <a:rPr lang="en-US" sz="2400" i="1" dirty="0" smtClean="0">
                <a:solidFill>
                  <a:srgbClr val="FFFF00"/>
                </a:solidFill>
              </a:rPr>
              <a:t>n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o</a:t>
            </a:r>
            <a:r>
              <a:rPr lang="en-US" sz="2400" baseline="30000" dirty="0" smtClean="0">
                <a:solidFill>
                  <a:srgbClr val="FFFF00"/>
                </a:solidFill>
              </a:rPr>
              <a:t>(1)</a:t>
            </a:r>
            <a:r>
              <a:rPr lang="en-US" sz="2400" dirty="0" smtClean="0"/>
              <a:t>-</a:t>
            </a:r>
            <a:r>
              <a:rPr lang="ru-RU" sz="2400" dirty="0" smtClean="0"/>
              <a:t>редкая </a:t>
            </a:r>
            <a:r>
              <a:rPr lang="ru-RU" sz="2400" dirty="0" err="1" smtClean="0"/>
              <a:t>циркулянтная</a:t>
            </a:r>
            <a:r>
              <a:rPr lang="ru-RU" sz="2400" dirty="0" smtClean="0"/>
              <a:t> матрица порядка </a:t>
            </a:r>
            <a:r>
              <a:rPr lang="en-US" sz="2400" i="1" dirty="0" smtClean="0">
                <a:solidFill>
                  <a:srgbClr val="FFFF00"/>
                </a:solidFill>
              </a:rPr>
              <a:t>n </a:t>
            </a:r>
            <a:r>
              <a:rPr lang="ru-RU" sz="2400" dirty="0" smtClean="0"/>
              <a:t>и веса </a:t>
            </a:r>
            <a:r>
              <a:rPr lang="en-US" sz="2400" i="1" dirty="0" smtClean="0">
                <a:solidFill>
                  <a:srgbClr val="FFFF00"/>
                </a:solidFill>
              </a:rPr>
              <a:t>n</a:t>
            </a:r>
            <a:r>
              <a:rPr lang="ru-RU" sz="2400" baseline="30000" dirty="0" smtClean="0">
                <a:solidFill>
                  <a:srgbClr val="FFFF00"/>
                </a:solidFill>
              </a:rPr>
              <a:t>2</a:t>
            </a:r>
            <a:r>
              <a:rPr lang="ru-RU" sz="2400" i="1" baseline="30000" dirty="0" smtClean="0">
                <a:solidFill>
                  <a:srgbClr val="FFFF00"/>
                </a:solidFill>
              </a:rPr>
              <a:t>-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o</a:t>
            </a:r>
            <a:r>
              <a:rPr lang="en-US" sz="2400" baseline="30000" dirty="0" smtClean="0">
                <a:solidFill>
                  <a:srgbClr val="FFFF00"/>
                </a:solidFill>
              </a:rPr>
              <a:t>(1)</a:t>
            </a:r>
            <a:r>
              <a:rPr lang="ru-RU" sz="2400" dirty="0" smtClean="0"/>
              <a:t>. Определим </a:t>
            </a:r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 =      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el-GR" sz="3600" dirty="0" smtClean="0">
                <a:solidFill>
                  <a:srgbClr val="FFFF00"/>
                </a:solidFill>
              </a:rPr>
              <a:t>Σ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     </a:t>
            </a:r>
            <a:r>
              <a:rPr lang="el-GR" sz="2400" i="1" dirty="0" smtClean="0">
                <a:solidFill>
                  <a:srgbClr val="FFFF00"/>
                </a:solidFill>
              </a:rPr>
              <a:t>μ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i</a:t>
            </a:r>
            <a:r>
              <a:rPr lang="en-US" sz="2400" baseline="-25000" dirty="0" smtClean="0">
                <a:solidFill>
                  <a:srgbClr val="FFFF00"/>
                </a:solidFill>
              </a:rPr>
              <a:t>, 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j</a:t>
            </a:r>
            <a:r>
              <a:rPr lang="ru-RU" sz="2400" dirty="0" smtClean="0">
                <a:solidFill>
                  <a:srgbClr val="FFFF00"/>
                </a:solidFill>
              </a:rPr>
              <a:t>  </a:t>
            </a:r>
            <a:r>
              <a:rPr lang="en-US" sz="2400" dirty="0" smtClean="0">
                <a:solidFill>
                  <a:srgbClr val="FFFF00"/>
                </a:solidFill>
              </a:rPr>
              <a:t>x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 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i</a:t>
            </a:r>
            <a:r>
              <a:rPr lang="en-US" sz="2400" dirty="0" smtClean="0">
                <a:solidFill>
                  <a:srgbClr val="FFFF00"/>
                </a:solidFill>
              </a:rPr>
              <a:t> y</a:t>
            </a:r>
            <a:r>
              <a:rPr lang="en-US" sz="2400" baseline="-25000" dirty="0" smtClean="0">
                <a:solidFill>
                  <a:srgbClr val="FFFF00"/>
                </a:solidFill>
              </a:rPr>
              <a:t> 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j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</a:p>
          <a:p>
            <a:pPr marL="53975" indent="0" eaLnBrk="1" hangingPunct="1">
              <a:buFont typeface="Wingdings 2" pitchFamily="18" charset="2"/>
              <a:buNone/>
              <a:defRPr/>
            </a:pPr>
            <a:r>
              <a:rPr lang="en-US" sz="1600" dirty="0" smtClean="0">
                <a:solidFill>
                  <a:srgbClr val="FFFF00"/>
                </a:solidFill>
              </a:rPr>
              <a:t>                                                                              1 ≤ </a:t>
            </a:r>
            <a:r>
              <a:rPr lang="en-US" sz="1600" i="1" dirty="0" err="1" smtClean="0">
                <a:solidFill>
                  <a:srgbClr val="FFFF00"/>
                </a:solidFill>
              </a:rPr>
              <a:t>i</a:t>
            </a:r>
            <a:r>
              <a:rPr lang="en-US" sz="1600" dirty="0" smtClean="0">
                <a:solidFill>
                  <a:srgbClr val="FFFF00"/>
                </a:solidFill>
              </a:rPr>
              <a:t> &lt; </a:t>
            </a:r>
            <a:r>
              <a:rPr lang="en-US" sz="1600" i="1" dirty="0" smtClean="0">
                <a:solidFill>
                  <a:srgbClr val="FFFF00"/>
                </a:solidFill>
              </a:rPr>
              <a:t>j</a:t>
            </a:r>
            <a:r>
              <a:rPr lang="en-US" sz="1600" dirty="0" smtClean="0">
                <a:solidFill>
                  <a:srgbClr val="FFFF00"/>
                </a:solidFill>
              </a:rPr>
              <a:t> ≤ </a:t>
            </a:r>
            <a:r>
              <a:rPr lang="en-US" sz="1600" i="1" dirty="0" smtClean="0">
                <a:solidFill>
                  <a:srgbClr val="FFFF00"/>
                </a:solidFill>
              </a:rPr>
              <a:t>n</a:t>
            </a:r>
          </a:p>
          <a:p>
            <a:pPr marL="53975" indent="0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Тогда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M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) /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) = </a:t>
            </a:r>
            <a:r>
              <a:rPr lang="en-US" sz="2400" i="1" dirty="0" smtClean="0">
                <a:solidFill>
                  <a:srgbClr val="FFFF00"/>
                </a:solidFill>
              </a:rPr>
              <a:t>n</a:t>
            </a:r>
            <a:r>
              <a:rPr lang="en-US" sz="2400" baseline="30000" dirty="0" smtClean="0">
                <a:solidFill>
                  <a:srgbClr val="FFFF00"/>
                </a:solidFill>
              </a:rPr>
              <a:t>1</a:t>
            </a:r>
            <a:r>
              <a:rPr lang="ru-RU" sz="2400" baseline="30000" dirty="0" smtClean="0">
                <a:solidFill>
                  <a:srgbClr val="FFFF00"/>
                </a:solidFill>
              </a:rPr>
              <a:t>-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o</a:t>
            </a:r>
            <a:r>
              <a:rPr lang="en-US" sz="2400" baseline="30000" dirty="0" smtClean="0">
                <a:solidFill>
                  <a:srgbClr val="FFFF00"/>
                </a:solidFill>
              </a:rPr>
              <a:t>(1)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71612"/>
            <a:ext cx="7772400" cy="2428892"/>
          </a:xfrm>
        </p:spPr>
        <p:txBody>
          <a:bodyPr>
            <a:no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СЛОЖНОСТЬ</a:t>
            </a:r>
            <a:b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ВЫЧИСЛЕНИЯ</a:t>
            </a:r>
            <a:b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МНОГОЧЛЕНОВ</a:t>
            </a:r>
            <a:endParaRPr lang="ru-RU" sz="4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3929066"/>
            <a:ext cx="7858180" cy="2286016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С. Б. ГАШКОВ,  И. С. СЕРГЕЕВ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МГУ им. М.В. Ломоносова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I. </a:t>
            </a: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КЛАССИЧЕСКИЕ РЕЗУЛЬТАТЫ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  <a:cs typeface="Calibri" pitchFamily="34" charset="0"/>
            </a:endParaRPr>
          </a:p>
        </p:txBody>
      </p:sp>
      <p:sp>
        <p:nvSpPr>
          <p:cNvPr id="10243" name="Текст 2"/>
          <p:cNvSpPr>
            <a:spLocks noGrp="1"/>
          </p:cNvSpPr>
          <p:nvPr>
            <p:ph type="body" idx="1"/>
          </p:nvPr>
        </p:nvSpPr>
        <p:spPr>
          <a:xfrm>
            <a:off x="214313" y="1357313"/>
            <a:ext cx="8715375" cy="5214937"/>
          </a:xfrm>
        </p:spPr>
        <p:txBody>
          <a:bodyPr/>
          <a:lstStyle/>
          <a:p>
            <a:pPr marL="53975" eaLnBrk="1" hangingPunct="1"/>
            <a:r>
              <a:rPr lang="en-US" sz="2800" b="1" smtClean="0">
                <a:solidFill>
                  <a:srgbClr val="FF5698"/>
                </a:solidFill>
              </a:rPr>
              <a:t>i.</a:t>
            </a:r>
            <a:r>
              <a:rPr lang="ru-RU" sz="2800" b="1" smtClean="0">
                <a:solidFill>
                  <a:srgbClr val="FF5698"/>
                </a:solidFill>
              </a:rPr>
              <a:t>2</a:t>
            </a:r>
            <a:r>
              <a:rPr lang="ru-RU" sz="2800" smtClean="0">
                <a:solidFill>
                  <a:srgbClr val="FFFFFF"/>
                </a:solidFill>
              </a:rPr>
              <a:t> </a:t>
            </a:r>
            <a:r>
              <a:rPr lang="ru-RU" sz="2400" smtClean="0">
                <a:solidFill>
                  <a:srgbClr val="B9D0FF"/>
                </a:solidFill>
              </a:rPr>
              <a:t>Способ вычисления многочлена за</a:t>
            </a:r>
            <a:r>
              <a:rPr lang="ru-RU" sz="2400" smtClean="0">
                <a:solidFill>
                  <a:srgbClr val="FFFFFF"/>
                </a:solidFill>
              </a:rPr>
              <a:t> </a:t>
            </a:r>
            <a:r>
              <a:rPr lang="en-US" sz="2400" i="1" smtClean="0">
                <a:solidFill>
                  <a:srgbClr val="FFFF00"/>
                </a:solidFill>
              </a:rPr>
              <a:t>n</a:t>
            </a:r>
            <a:r>
              <a:rPr lang="en-US" sz="2400" smtClean="0">
                <a:solidFill>
                  <a:srgbClr val="FFFF00"/>
                </a:solidFill>
              </a:rPr>
              <a:t>/2+</a:t>
            </a:r>
            <a:r>
              <a:rPr lang="en-US" sz="2400" i="1" smtClean="0">
                <a:solidFill>
                  <a:srgbClr val="FFFF00"/>
                </a:solidFill>
              </a:rPr>
              <a:t>O</a:t>
            </a:r>
            <a:r>
              <a:rPr lang="en-US" sz="2400" smtClean="0">
                <a:solidFill>
                  <a:srgbClr val="FFFF00"/>
                </a:solidFill>
              </a:rPr>
              <a:t>(log </a:t>
            </a:r>
            <a:r>
              <a:rPr lang="en-US" sz="2400" i="1" smtClean="0">
                <a:solidFill>
                  <a:srgbClr val="FFFF00"/>
                </a:solidFill>
              </a:rPr>
              <a:t>n</a:t>
            </a:r>
            <a:r>
              <a:rPr lang="en-US" sz="2400" smtClean="0">
                <a:solidFill>
                  <a:srgbClr val="FFFF00"/>
                </a:solidFill>
              </a:rPr>
              <a:t>) </a:t>
            </a:r>
            <a:r>
              <a:rPr lang="ru-RU" sz="2400" smtClean="0">
                <a:solidFill>
                  <a:srgbClr val="C3DDFF"/>
                </a:solidFill>
              </a:rPr>
              <a:t>умножений (метод Винограда)</a:t>
            </a:r>
            <a:endParaRPr lang="en-US" sz="2400" smtClean="0">
              <a:solidFill>
                <a:srgbClr val="C3DDFF"/>
              </a:solidFill>
            </a:endParaRPr>
          </a:p>
          <a:p>
            <a:pPr marL="53975" eaLnBrk="1" hangingPunct="1"/>
            <a:endParaRPr lang="en-US" sz="2400" smtClean="0">
              <a:solidFill>
                <a:schemeClr val="tx1"/>
              </a:solidFill>
            </a:endParaRPr>
          </a:p>
          <a:p>
            <a:pPr marL="53975" eaLnBrk="1" hangingPunct="1"/>
            <a:r>
              <a:rPr lang="ru-RU" sz="2400" i="1" u="sng" smtClean="0">
                <a:solidFill>
                  <a:srgbClr val="92D050"/>
                </a:solidFill>
              </a:rPr>
              <a:t>Идея</a:t>
            </a:r>
            <a:r>
              <a:rPr lang="ru-RU" sz="2400" smtClean="0">
                <a:solidFill>
                  <a:schemeClr val="tx1"/>
                </a:solidFill>
              </a:rPr>
              <a:t>: пусть </a:t>
            </a:r>
            <a:r>
              <a:rPr lang="en-US" sz="2400" smtClean="0">
                <a:solidFill>
                  <a:schemeClr val="tx1"/>
                </a:solidFill>
              </a:rPr>
              <a:t> </a:t>
            </a:r>
            <a:r>
              <a:rPr lang="en-US" sz="2400" i="1" smtClean="0">
                <a:solidFill>
                  <a:srgbClr val="FFFF00"/>
                </a:solidFill>
              </a:rPr>
              <a:t>f</a:t>
            </a:r>
            <a:r>
              <a:rPr lang="ru-RU" sz="2400" smtClean="0">
                <a:solidFill>
                  <a:srgbClr val="FFFF00"/>
                </a:solidFill>
              </a:rPr>
              <a:t>(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ru-RU" sz="2400" smtClean="0">
                <a:solidFill>
                  <a:srgbClr val="FFFF00"/>
                </a:solidFill>
              </a:rPr>
              <a:t>)</a:t>
            </a:r>
            <a:r>
              <a:rPr lang="en-US" sz="2400" smtClean="0">
                <a:solidFill>
                  <a:schemeClr val="tx1"/>
                </a:solidFill>
              </a:rPr>
              <a:t> – </a:t>
            </a:r>
            <a:r>
              <a:rPr lang="ru-RU" sz="2400" smtClean="0">
                <a:solidFill>
                  <a:schemeClr val="tx1"/>
                </a:solidFill>
              </a:rPr>
              <a:t>нормированный многочлен степени</a:t>
            </a:r>
            <a:r>
              <a:rPr lang="en-US" sz="2400" smtClean="0">
                <a:solidFill>
                  <a:schemeClr val="tx1"/>
                </a:solidFill>
              </a:rPr>
              <a:t> </a:t>
            </a:r>
            <a:r>
              <a:rPr lang="ru-RU" sz="2400" smtClean="0">
                <a:solidFill>
                  <a:srgbClr val="FFFF00"/>
                </a:solidFill>
              </a:rPr>
              <a:t>2</a:t>
            </a:r>
            <a:r>
              <a:rPr lang="en-US" sz="2400" i="1" baseline="30000" smtClean="0">
                <a:solidFill>
                  <a:srgbClr val="FFFF00"/>
                </a:solidFill>
              </a:rPr>
              <a:t>k</a:t>
            </a:r>
            <a:r>
              <a:rPr lang="ru-RU" sz="2400" baseline="30000" smtClean="0">
                <a:solidFill>
                  <a:srgbClr val="FFFF00"/>
                </a:solidFill>
              </a:rPr>
              <a:t>+1</a:t>
            </a:r>
            <a:r>
              <a:rPr lang="en-US" sz="2400" smtClean="0">
                <a:solidFill>
                  <a:srgbClr val="FFFF00"/>
                </a:solidFill>
              </a:rPr>
              <a:t>– </a:t>
            </a:r>
            <a:r>
              <a:rPr lang="ru-RU" sz="2400" smtClean="0">
                <a:solidFill>
                  <a:srgbClr val="FFFF00"/>
                </a:solidFill>
              </a:rPr>
              <a:t>1</a:t>
            </a:r>
            <a:endParaRPr lang="en-US" sz="2400" smtClean="0">
              <a:solidFill>
                <a:srgbClr val="FFFF00"/>
              </a:solidFill>
            </a:endParaRPr>
          </a:p>
          <a:p>
            <a:pPr marL="53975" eaLnBrk="1" hangingPunct="1"/>
            <a:r>
              <a:rPr lang="ru-RU" sz="2400" smtClean="0">
                <a:solidFill>
                  <a:schemeClr val="tx1"/>
                </a:solidFill>
              </a:rPr>
              <a:t>Тогда </a:t>
            </a:r>
            <a:r>
              <a:rPr lang="en-US" sz="2400" smtClean="0">
                <a:solidFill>
                  <a:schemeClr val="tx1"/>
                </a:solidFill>
              </a:rPr>
              <a:t>              </a:t>
            </a:r>
            <a:r>
              <a:rPr lang="ru-RU" sz="2400" smtClean="0">
                <a:solidFill>
                  <a:schemeClr val="tx1"/>
                </a:solidFill>
              </a:rPr>
              <a:t> </a:t>
            </a:r>
            <a:r>
              <a:rPr lang="en-US" sz="2400" i="1" smtClean="0">
                <a:solidFill>
                  <a:srgbClr val="FFFF00"/>
                </a:solidFill>
              </a:rPr>
              <a:t>f</a:t>
            </a:r>
            <a:r>
              <a:rPr lang="en-US" sz="2400" smtClean="0">
                <a:solidFill>
                  <a:srgbClr val="FFFF00"/>
                </a:solidFill>
              </a:rPr>
              <a:t>(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en-US" sz="2400" smtClean="0">
                <a:solidFill>
                  <a:srgbClr val="FFFF00"/>
                </a:solidFill>
              </a:rPr>
              <a:t>) = (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ru-RU" sz="2400" baseline="30000" smtClean="0">
                <a:solidFill>
                  <a:srgbClr val="FFFF00"/>
                </a:solidFill>
              </a:rPr>
              <a:t>2</a:t>
            </a:r>
            <a:r>
              <a:rPr lang="en-US" sz="2400" i="1" baseline="60000" smtClean="0">
                <a:solidFill>
                  <a:srgbClr val="FFFF00"/>
                </a:solidFill>
              </a:rPr>
              <a:t>k</a:t>
            </a:r>
            <a:r>
              <a:rPr lang="en-US" sz="2400" baseline="30000" smtClean="0">
                <a:solidFill>
                  <a:srgbClr val="FFFF00"/>
                </a:solidFill>
              </a:rPr>
              <a:t> </a:t>
            </a:r>
            <a:r>
              <a:rPr lang="en-US" sz="2400" smtClean="0">
                <a:solidFill>
                  <a:srgbClr val="FFFF00"/>
                </a:solidFill>
              </a:rPr>
              <a:t>+ </a:t>
            </a:r>
            <a:r>
              <a:rPr lang="en-US" sz="2400" i="1" smtClean="0">
                <a:solidFill>
                  <a:srgbClr val="FFFF00"/>
                </a:solidFill>
              </a:rPr>
              <a:t>a</a:t>
            </a:r>
            <a:r>
              <a:rPr lang="en-US" sz="2400" smtClean="0">
                <a:solidFill>
                  <a:srgbClr val="FFFF00"/>
                </a:solidFill>
              </a:rPr>
              <a:t>) </a:t>
            </a:r>
            <a:r>
              <a:rPr lang="en-US" sz="2400" i="1" smtClean="0">
                <a:solidFill>
                  <a:srgbClr val="FFFF00"/>
                </a:solidFill>
              </a:rPr>
              <a:t>f</a:t>
            </a:r>
            <a:r>
              <a:rPr lang="en-US" sz="2400" baseline="-25000" smtClean="0">
                <a:solidFill>
                  <a:srgbClr val="FFFF00"/>
                </a:solidFill>
              </a:rPr>
              <a:t>0</a:t>
            </a:r>
            <a:r>
              <a:rPr lang="en-US" sz="2400" smtClean="0">
                <a:solidFill>
                  <a:srgbClr val="FFFF00"/>
                </a:solidFill>
              </a:rPr>
              <a:t>(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en-US" sz="2400" smtClean="0">
                <a:solidFill>
                  <a:srgbClr val="FFFF00"/>
                </a:solidFill>
              </a:rPr>
              <a:t>) + </a:t>
            </a:r>
            <a:r>
              <a:rPr lang="en-US" sz="2400" i="1" smtClean="0">
                <a:solidFill>
                  <a:srgbClr val="FFFF00"/>
                </a:solidFill>
              </a:rPr>
              <a:t>f</a:t>
            </a:r>
            <a:r>
              <a:rPr lang="en-US" sz="2400" baseline="-25000" smtClean="0">
                <a:solidFill>
                  <a:srgbClr val="FFFF00"/>
                </a:solidFill>
              </a:rPr>
              <a:t>1</a:t>
            </a:r>
            <a:r>
              <a:rPr lang="en-US" sz="2400" smtClean="0">
                <a:solidFill>
                  <a:srgbClr val="FFFF00"/>
                </a:solidFill>
              </a:rPr>
              <a:t>(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en-US" sz="2400" smtClean="0">
                <a:solidFill>
                  <a:srgbClr val="FFFF00"/>
                </a:solidFill>
              </a:rPr>
              <a:t>)</a:t>
            </a:r>
            <a:r>
              <a:rPr lang="ru-RU" sz="2400" smtClean="0">
                <a:solidFill>
                  <a:schemeClr val="tx1"/>
                </a:solidFill>
              </a:rPr>
              <a:t>, </a:t>
            </a:r>
            <a:r>
              <a:rPr lang="en-US" sz="2400" smtClean="0">
                <a:solidFill>
                  <a:schemeClr val="tx1"/>
                </a:solidFill>
              </a:rPr>
              <a:t>                      (1)</a:t>
            </a:r>
          </a:p>
          <a:p>
            <a:pPr marL="53975" eaLnBrk="1" hangingPunct="1"/>
            <a:r>
              <a:rPr lang="ru-RU" sz="2400" smtClean="0">
                <a:solidFill>
                  <a:schemeClr val="tx1"/>
                </a:solidFill>
              </a:rPr>
              <a:t>где</a:t>
            </a:r>
            <a:r>
              <a:rPr lang="en-US" sz="2400" smtClean="0">
                <a:solidFill>
                  <a:schemeClr val="tx1"/>
                </a:solidFill>
              </a:rPr>
              <a:t> </a:t>
            </a:r>
            <a:r>
              <a:rPr lang="en-US" sz="2400" i="1" smtClean="0">
                <a:solidFill>
                  <a:srgbClr val="FFFF00"/>
                </a:solidFill>
              </a:rPr>
              <a:t>f</a:t>
            </a:r>
            <a:r>
              <a:rPr lang="en-US" sz="2400" baseline="-25000" smtClean="0">
                <a:solidFill>
                  <a:srgbClr val="FFFF00"/>
                </a:solidFill>
              </a:rPr>
              <a:t>0</a:t>
            </a:r>
            <a:r>
              <a:rPr lang="en-US" sz="2400" smtClean="0">
                <a:solidFill>
                  <a:srgbClr val="FFFF00"/>
                </a:solidFill>
              </a:rPr>
              <a:t>(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en-US" sz="2400" smtClean="0">
                <a:solidFill>
                  <a:srgbClr val="FFFF00"/>
                </a:solidFill>
              </a:rPr>
              <a:t>)</a:t>
            </a:r>
            <a:r>
              <a:rPr lang="ru-RU" sz="2400" smtClean="0">
                <a:solidFill>
                  <a:schemeClr val="tx1"/>
                </a:solidFill>
              </a:rPr>
              <a:t>, </a:t>
            </a:r>
            <a:r>
              <a:rPr lang="en-US" sz="2400" i="1" smtClean="0">
                <a:solidFill>
                  <a:srgbClr val="FFFF00"/>
                </a:solidFill>
              </a:rPr>
              <a:t>f</a:t>
            </a:r>
            <a:r>
              <a:rPr lang="en-US" sz="2400" baseline="-25000" smtClean="0">
                <a:solidFill>
                  <a:srgbClr val="FFFF00"/>
                </a:solidFill>
              </a:rPr>
              <a:t>1</a:t>
            </a:r>
            <a:r>
              <a:rPr lang="en-US" sz="2400" smtClean="0">
                <a:solidFill>
                  <a:srgbClr val="FFFF00"/>
                </a:solidFill>
              </a:rPr>
              <a:t>(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en-US" sz="2400" smtClean="0">
                <a:solidFill>
                  <a:srgbClr val="FFFF00"/>
                </a:solidFill>
              </a:rPr>
              <a:t>)</a:t>
            </a:r>
            <a:r>
              <a:rPr lang="en-US" sz="2400" smtClean="0">
                <a:solidFill>
                  <a:schemeClr val="tx1"/>
                </a:solidFill>
              </a:rPr>
              <a:t> </a:t>
            </a:r>
            <a:r>
              <a:rPr lang="ru-RU" sz="2400" smtClean="0">
                <a:solidFill>
                  <a:schemeClr val="tx1"/>
                </a:solidFill>
              </a:rPr>
              <a:t>– нормированные многочлены степени </a:t>
            </a:r>
            <a:r>
              <a:rPr lang="ru-RU" sz="2400" smtClean="0">
                <a:solidFill>
                  <a:srgbClr val="FFFF00"/>
                </a:solidFill>
              </a:rPr>
              <a:t>2</a:t>
            </a:r>
            <a:r>
              <a:rPr lang="en-US" sz="2400" i="1" baseline="30000" smtClean="0">
                <a:solidFill>
                  <a:srgbClr val="FFFF00"/>
                </a:solidFill>
              </a:rPr>
              <a:t>k</a:t>
            </a:r>
            <a:r>
              <a:rPr lang="en-US" sz="2400" smtClean="0">
                <a:solidFill>
                  <a:srgbClr val="FFFF00"/>
                </a:solidFill>
              </a:rPr>
              <a:t> – </a:t>
            </a:r>
            <a:r>
              <a:rPr lang="ru-RU" sz="2400" smtClean="0">
                <a:solidFill>
                  <a:srgbClr val="FFFF00"/>
                </a:solidFill>
              </a:rPr>
              <a:t>1</a:t>
            </a:r>
            <a:endParaRPr lang="en-US" sz="2400" smtClean="0">
              <a:solidFill>
                <a:srgbClr val="FFFF00"/>
              </a:solidFill>
            </a:endParaRPr>
          </a:p>
          <a:p>
            <a:pPr marL="53975" eaLnBrk="1" hangingPunct="1"/>
            <a:r>
              <a:rPr lang="ru-RU" sz="2400" smtClean="0">
                <a:solidFill>
                  <a:schemeClr val="tx1"/>
                </a:solidFill>
              </a:rPr>
              <a:t>Разложение (1) применим к </a:t>
            </a:r>
            <a:r>
              <a:rPr lang="en-US" sz="2400" i="1" smtClean="0">
                <a:solidFill>
                  <a:srgbClr val="FFFF00"/>
                </a:solidFill>
              </a:rPr>
              <a:t>f</a:t>
            </a:r>
            <a:r>
              <a:rPr lang="en-US" sz="2400" baseline="-25000" smtClean="0">
                <a:solidFill>
                  <a:srgbClr val="FFFF00"/>
                </a:solidFill>
              </a:rPr>
              <a:t>0</a:t>
            </a:r>
            <a:r>
              <a:rPr lang="en-US" sz="2400" smtClean="0">
                <a:solidFill>
                  <a:srgbClr val="FFFF00"/>
                </a:solidFill>
              </a:rPr>
              <a:t>(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en-US" sz="2400" smtClean="0">
                <a:solidFill>
                  <a:srgbClr val="FFFF00"/>
                </a:solidFill>
              </a:rPr>
              <a:t>)</a:t>
            </a:r>
            <a:r>
              <a:rPr lang="ru-RU" sz="2400" smtClean="0">
                <a:solidFill>
                  <a:schemeClr val="tx1"/>
                </a:solidFill>
              </a:rPr>
              <a:t>, </a:t>
            </a:r>
            <a:r>
              <a:rPr lang="en-US" sz="2400" i="1" smtClean="0">
                <a:solidFill>
                  <a:srgbClr val="FFFF00"/>
                </a:solidFill>
              </a:rPr>
              <a:t>f</a:t>
            </a:r>
            <a:r>
              <a:rPr lang="en-US" sz="2400" baseline="-25000" smtClean="0">
                <a:solidFill>
                  <a:srgbClr val="FFFF00"/>
                </a:solidFill>
              </a:rPr>
              <a:t>1</a:t>
            </a:r>
            <a:r>
              <a:rPr lang="en-US" sz="2400" smtClean="0">
                <a:solidFill>
                  <a:srgbClr val="FFFF00"/>
                </a:solidFill>
              </a:rPr>
              <a:t>(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en-US" sz="2400" smtClean="0">
                <a:solidFill>
                  <a:srgbClr val="FFFF00"/>
                </a:solidFill>
              </a:rPr>
              <a:t>)</a:t>
            </a:r>
            <a:r>
              <a:rPr lang="ru-RU" sz="2400" smtClean="0">
                <a:solidFill>
                  <a:schemeClr val="tx1"/>
                </a:solidFill>
              </a:rPr>
              <a:t> и т.д.</a:t>
            </a:r>
          </a:p>
          <a:p>
            <a:pPr marL="53975" eaLnBrk="1" hangingPunct="1"/>
            <a:r>
              <a:rPr lang="ru-RU" sz="2400" smtClean="0">
                <a:solidFill>
                  <a:schemeClr val="tx1"/>
                </a:solidFill>
              </a:rPr>
              <a:t>Проверить: (а) необходимые степени 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ru-RU" sz="2400" baseline="30000" smtClean="0">
                <a:solidFill>
                  <a:srgbClr val="FFFF00"/>
                </a:solidFill>
              </a:rPr>
              <a:t>2</a:t>
            </a:r>
            <a:r>
              <a:rPr lang="en-US" sz="2400" i="1" baseline="60000" smtClean="0">
                <a:solidFill>
                  <a:srgbClr val="FFFF00"/>
                </a:solidFill>
              </a:rPr>
              <a:t>k</a:t>
            </a:r>
            <a:r>
              <a:rPr lang="en-US" sz="2400" baseline="30000" smtClean="0">
                <a:solidFill>
                  <a:srgbClr val="FFFF00"/>
                </a:solidFill>
              </a:rPr>
              <a:t> </a:t>
            </a:r>
            <a:r>
              <a:rPr lang="ru-RU" sz="2400" smtClean="0">
                <a:solidFill>
                  <a:schemeClr val="tx1"/>
                </a:solidFill>
              </a:rPr>
              <a:t>, 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ru-RU" sz="2400" baseline="30000" smtClean="0">
                <a:solidFill>
                  <a:srgbClr val="FFFF00"/>
                </a:solidFill>
              </a:rPr>
              <a:t>2</a:t>
            </a:r>
            <a:r>
              <a:rPr lang="en-US" sz="2400" i="1" baseline="60000" smtClean="0">
                <a:solidFill>
                  <a:srgbClr val="FFFF00"/>
                </a:solidFill>
              </a:rPr>
              <a:t>k</a:t>
            </a:r>
            <a:r>
              <a:rPr lang="ru-RU" sz="2400" baseline="60000" smtClean="0">
                <a:solidFill>
                  <a:srgbClr val="FFFF00"/>
                </a:solidFill>
              </a:rPr>
              <a:t>-1</a:t>
            </a:r>
            <a:r>
              <a:rPr lang="en-US" sz="2400" baseline="30000" smtClean="0">
                <a:solidFill>
                  <a:srgbClr val="FFFF00"/>
                </a:solidFill>
              </a:rPr>
              <a:t> </a:t>
            </a:r>
            <a:r>
              <a:rPr lang="ru-RU" sz="2400" smtClean="0">
                <a:solidFill>
                  <a:schemeClr val="tx1"/>
                </a:solidFill>
              </a:rPr>
              <a:t>, … , 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en-US" sz="2400" baseline="30000" smtClean="0">
                <a:solidFill>
                  <a:srgbClr val="FFFF00"/>
                </a:solidFill>
              </a:rPr>
              <a:t>2</a:t>
            </a:r>
            <a:r>
              <a:rPr lang="en-US" sz="2400" smtClean="0">
                <a:solidFill>
                  <a:schemeClr val="tx1"/>
                </a:solidFill>
              </a:rPr>
              <a:t> </a:t>
            </a:r>
            <a:r>
              <a:rPr lang="ru-RU" sz="2400" smtClean="0">
                <a:solidFill>
                  <a:schemeClr val="tx1"/>
                </a:solidFill>
              </a:rPr>
              <a:t>вычисляются за </a:t>
            </a:r>
            <a:r>
              <a:rPr lang="en-US" sz="2400" i="1" smtClean="0">
                <a:solidFill>
                  <a:srgbClr val="FFFF00"/>
                </a:solidFill>
              </a:rPr>
              <a:t>k</a:t>
            </a:r>
            <a:r>
              <a:rPr lang="en-US" sz="2400" smtClean="0">
                <a:solidFill>
                  <a:schemeClr val="tx1"/>
                </a:solidFill>
              </a:rPr>
              <a:t> </a:t>
            </a:r>
            <a:r>
              <a:rPr lang="ru-RU" sz="2400" smtClean="0">
                <a:solidFill>
                  <a:schemeClr val="tx1"/>
                </a:solidFill>
              </a:rPr>
              <a:t>умножений (аддитивной цепочкой); </a:t>
            </a:r>
          </a:p>
          <a:p>
            <a:pPr marL="53975" eaLnBrk="1" hangingPunct="1"/>
            <a:r>
              <a:rPr lang="ru-RU" sz="2400" smtClean="0">
                <a:solidFill>
                  <a:schemeClr val="tx1"/>
                </a:solidFill>
              </a:rPr>
              <a:t>                    (б) если они вычислены, то любой промежуточный многочлен степени </a:t>
            </a:r>
            <a:r>
              <a:rPr lang="ru-RU" sz="2400" smtClean="0">
                <a:solidFill>
                  <a:srgbClr val="FFFF00"/>
                </a:solidFill>
              </a:rPr>
              <a:t>2</a:t>
            </a:r>
            <a:r>
              <a:rPr lang="en-US" sz="2400" i="1" baseline="30000" smtClean="0">
                <a:solidFill>
                  <a:srgbClr val="FFFF00"/>
                </a:solidFill>
              </a:rPr>
              <a:t>m</a:t>
            </a:r>
            <a:r>
              <a:rPr lang="en-US" sz="2400" smtClean="0">
                <a:solidFill>
                  <a:srgbClr val="FFFF00"/>
                </a:solidFill>
              </a:rPr>
              <a:t> – </a:t>
            </a:r>
            <a:r>
              <a:rPr lang="ru-RU" sz="2400" smtClean="0">
                <a:solidFill>
                  <a:srgbClr val="FFFF00"/>
                </a:solidFill>
              </a:rPr>
              <a:t>1</a:t>
            </a:r>
            <a:r>
              <a:rPr lang="en-US" sz="2400" smtClean="0">
                <a:solidFill>
                  <a:schemeClr val="tx1"/>
                </a:solidFill>
              </a:rPr>
              <a:t> </a:t>
            </a:r>
            <a:r>
              <a:rPr lang="ru-RU" sz="2400" smtClean="0">
                <a:solidFill>
                  <a:schemeClr val="tx1"/>
                </a:solidFill>
              </a:rPr>
              <a:t>вычисляется за </a:t>
            </a:r>
            <a:r>
              <a:rPr lang="ru-RU" sz="2400" smtClean="0">
                <a:solidFill>
                  <a:srgbClr val="FFFF00"/>
                </a:solidFill>
              </a:rPr>
              <a:t>2</a:t>
            </a:r>
            <a:r>
              <a:rPr lang="en-US" sz="2400" i="1" baseline="30000" smtClean="0">
                <a:solidFill>
                  <a:srgbClr val="FFFF00"/>
                </a:solidFill>
              </a:rPr>
              <a:t>m</a:t>
            </a:r>
            <a:r>
              <a:rPr lang="en-US" sz="2400" baseline="30000" smtClean="0">
                <a:solidFill>
                  <a:srgbClr val="FFFF00"/>
                </a:solidFill>
              </a:rPr>
              <a:t>-1</a:t>
            </a:r>
            <a:r>
              <a:rPr lang="en-US" sz="2400" smtClean="0">
                <a:solidFill>
                  <a:srgbClr val="FFFF00"/>
                </a:solidFill>
              </a:rPr>
              <a:t> – </a:t>
            </a:r>
            <a:r>
              <a:rPr lang="ru-RU" sz="2400" smtClean="0">
                <a:solidFill>
                  <a:srgbClr val="FFFF00"/>
                </a:solidFill>
              </a:rPr>
              <a:t>1</a:t>
            </a:r>
            <a:r>
              <a:rPr lang="en-US" sz="2400" smtClean="0">
                <a:solidFill>
                  <a:schemeClr val="tx1"/>
                </a:solidFill>
              </a:rPr>
              <a:t> </a:t>
            </a:r>
            <a:r>
              <a:rPr lang="ru-RU" sz="2400" smtClean="0">
                <a:solidFill>
                  <a:schemeClr val="tx1"/>
                </a:solidFill>
              </a:rPr>
              <a:t>умножений</a:t>
            </a:r>
            <a:r>
              <a:rPr lang="en-US" sz="2400" smtClean="0">
                <a:solidFill>
                  <a:schemeClr val="tx1"/>
                </a:solidFill>
              </a:rPr>
              <a:t> (</a:t>
            </a:r>
            <a:r>
              <a:rPr lang="ru-RU" sz="2400" smtClean="0">
                <a:solidFill>
                  <a:schemeClr val="tx1"/>
                </a:solidFill>
              </a:rPr>
              <a:t>очевидно из (1)</a:t>
            </a:r>
            <a:r>
              <a:rPr lang="en-US" sz="2400" smtClean="0">
                <a:solidFill>
                  <a:schemeClr val="tx1"/>
                </a:solidFill>
              </a:rPr>
              <a:t>)</a:t>
            </a:r>
            <a:endParaRPr lang="ru-RU" sz="24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81000" y="271464"/>
            <a:ext cx="7239000" cy="1362075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I. </a:t>
            </a:r>
            <a:r>
              <a:rPr lang="ru-RU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КЛАССИЧЕСКИЕ РЕЗУЛЬТАТЫ</a:t>
            </a:r>
            <a:endParaRPr lang="ru-RU" sz="3600" b="1" dirty="0">
              <a:solidFill>
                <a:schemeClr val="accent1">
                  <a:tint val="83000"/>
                  <a:satMod val="150000"/>
                </a:schemeClr>
              </a:solidFill>
              <a:cs typeface="Calibri" pitchFamily="34" charset="0"/>
            </a:endParaRPr>
          </a:p>
        </p:txBody>
      </p:sp>
      <p:sp>
        <p:nvSpPr>
          <p:cNvPr id="11267" name="Текст 2"/>
          <p:cNvSpPr>
            <a:spLocks noGrp="1"/>
          </p:cNvSpPr>
          <p:nvPr>
            <p:ph type="body" idx="4294967295"/>
          </p:nvPr>
        </p:nvSpPr>
        <p:spPr>
          <a:xfrm>
            <a:off x="214313" y="1357313"/>
            <a:ext cx="8715375" cy="5214937"/>
          </a:xfrm>
        </p:spPr>
        <p:txBody>
          <a:bodyPr/>
          <a:lstStyle/>
          <a:p>
            <a:pPr marL="53975" indent="0" eaLnBrk="1" hangingPunct="1">
              <a:buFont typeface="Wingdings 2" pitchFamily="18" charset="2"/>
              <a:buNone/>
            </a:pPr>
            <a:r>
              <a:rPr lang="en-US" sz="2800" b="1" smtClean="0">
                <a:solidFill>
                  <a:srgbClr val="FF5698"/>
                </a:solidFill>
              </a:rPr>
              <a:t>i.3</a:t>
            </a:r>
            <a:r>
              <a:rPr lang="ru-RU" sz="2800" smtClean="0">
                <a:solidFill>
                  <a:srgbClr val="FFFFFF"/>
                </a:solidFill>
              </a:rPr>
              <a:t> </a:t>
            </a:r>
            <a:r>
              <a:rPr lang="ru-RU" sz="2400" smtClean="0">
                <a:solidFill>
                  <a:srgbClr val="B9D0FF"/>
                </a:solidFill>
              </a:rPr>
              <a:t>Способ вычисления многочлена за</a:t>
            </a:r>
            <a:r>
              <a:rPr lang="ru-RU" sz="2400" smtClean="0">
                <a:solidFill>
                  <a:srgbClr val="FFFFFF"/>
                </a:solidFill>
              </a:rPr>
              <a:t> </a:t>
            </a:r>
            <a:r>
              <a:rPr lang="en-US" sz="2400" smtClean="0">
                <a:solidFill>
                  <a:srgbClr val="FFFF00"/>
                </a:solidFill>
              </a:rPr>
              <a:t>2</a:t>
            </a:r>
            <a:r>
              <a:rPr lang="en-US" sz="2400" i="1" smtClean="0">
                <a:solidFill>
                  <a:srgbClr val="FFFF00"/>
                </a:solidFill>
              </a:rPr>
              <a:t>n</a:t>
            </a:r>
            <a:r>
              <a:rPr lang="en-US" sz="2400" baseline="30000" smtClean="0">
                <a:solidFill>
                  <a:srgbClr val="FFFF00"/>
                </a:solidFill>
              </a:rPr>
              <a:t>1/2</a:t>
            </a:r>
            <a:r>
              <a:rPr lang="en-US" sz="2400" smtClean="0">
                <a:solidFill>
                  <a:srgbClr val="FFFF00"/>
                </a:solidFill>
              </a:rPr>
              <a:t> </a:t>
            </a:r>
            <a:r>
              <a:rPr lang="ru-RU" sz="2400" smtClean="0">
                <a:solidFill>
                  <a:srgbClr val="C3DDFF"/>
                </a:solidFill>
              </a:rPr>
              <a:t>нескалярных умножений</a:t>
            </a:r>
            <a:endParaRPr lang="en-US" sz="2400" smtClean="0">
              <a:solidFill>
                <a:srgbClr val="C3DDFF"/>
              </a:solidFill>
            </a:endParaRPr>
          </a:p>
          <a:p>
            <a:pPr marL="53975" indent="0" eaLnBrk="1" hangingPunct="1">
              <a:buFont typeface="Wingdings 2" pitchFamily="18" charset="2"/>
              <a:buNone/>
            </a:pPr>
            <a:endParaRPr lang="en-US" sz="2400" smtClean="0"/>
          </a:p>
          <a:p>
            <a:pPr marL="53975" indent="0" eaLnBrk="1" hangingPunct="1">
              <a:buFont typeface="Wingdings 2" pitchFamily="18" charset="2"/>
              <a:buNone/>
            </a:pPr>
            <a:r>
              <a:rPr lang="ru-RU" sz="2400" i="1" u="sng" smtClean="0"/>
              <a:t>Идея</a:t>
            </a:r>
            <a:r>
              <a:rPr lang="ru-RU" sz="2400" smtClean="0"/>
              <a:t>: многочлен </a:t>
            </a:r>
            <a:r>
              <a:rPr lang="en-US" sz="2400" i="1" smtClean="0">
                <a:solidFill>
                  <a:srgbClr val="FFFF00"/>
                </a:solidFill>
              </a:rPr>
              <a:t>f</a:t>
            </a:r>
            <a:r>
              <a:rPr lang="ru-RU" sz="2400" smtClean="0">
                <a:solidFill>
                  <a:srgbClr val="FFFF00"/>
                </a:solidFill>
              </a:rPr>
              <a:t>(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ru-RU" sz="2400" smtClean="0">
                <a:solidFill>
                  <a:srgbClr val="FFFF00"/>
                </a:solidFill>
              </a:rPr>
              <a:t>)</a:t>
            </a:r>
            <a:r>
              <a:rPr lang="en-US" sz="2400" smtClean="0"/>
              <a:t> </a:t>
            </a:r>
            <a:r>
              <a:rPr lang="ru-RU" sz="2400" smtClean="0"/>
              <a:t>степени</a:t>
            </a:r>
            <a:r>
              <a:rPr lang="en-US" sz="2400" smtClean="0"/>
              <a:t> </a:t>
            </a:r>
            <a:r>
              <a:rPr lang="en-US" sz="2400" i="1" smtClean="0">
                <a:solidFill>
                  <a:srgbClr val="FFFF00"/>
                </a:solidFill>
              </a:rPr>
              <a:t>rs</a:t>
            </a:r>
            <a:r>
              <a:rPr lang="en-US" sz="2400" smtClean="0">
                <a:solidFill>
                  <a:srgbClr val="FFFF00"/>
                </a:solidFill>
              </a:rPr>
              <a:t> – </a:t>
            </a:r>
            <a:r>
              <a:rPr lang="ru-RU" sz="2400" smtClean="0">
                <a:solidFill>
                  <a:srgbClr val="FFFF00"/>
                </a:solidFill>
              </a:rPr>
              <a:t>1</a:t>
            </a:r>
            <a:r>
              <a:rPr lang="en-US" sz="2400" smtClean="0">
                <a:solidFill>
                  <a:srgbClr val="FFFF00"/>
                </a:solidFill>
              </a:rPr>
              <a:t> </a:t>
            </a:r>
            <a:r>
              <a:rPr lang="ru-RU" sz="2400" smtClean="0"/>
              <a:t>представляется в виде</a:t>
            </a:r>
            <a:endParaRPr lang="en-US" sz="2400" smtClean="0">
              <a:solidFill>
                <a:srgbClr val="FFFF00"/>
              </a:solidFill>
            </a:endParaRPr>
          </a:p>
          <a:p>
            <a:pPr marL="53975" indent="0" algn="ctr" eaLnBrk="1" hangingPunct="1">
              <a:buFont typeface="Wingdings 2" pitchFamily="18" charset="2"/>
              <a:buNone/>
            </a:pPr>
            <a:r>
              <a:rPr lang="en-US" sz="2400" i="1" smtClean="0">
                <a:solidFill>
                  <a:srgbClr val="FFFF00"/>
                </a:solidFill>
              </a:rPr>
              <a:t>f</a:t>
            </a:r>
            <a:r>
              <a:rPr lang="en-US" sz="2400" smtClean="0">
                <a:solidFill>
                  <a:srgbClr val="FFFF00"/>
                </a:solidFill>
              </a:rPr>
              <a:t>(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en-US" sz="2400" smtClean="0">
                <a:solidFill>
                  <a:srgbClr val="FFFF00"/>
                </a:solidFill>
              </a:rPr>
              <a:t>) = (…((</a:t>
            </a:r>
            <a:r>
              <a:rPr lang="en-US" sz="2400" baseline="30000" smtClean="0">
                <a:solidFill>
                  <a:srgbClr val="FFFF00"/>
                </a:solidFill>
              </a:rPr>
              <a:t> </a:t>
            </a:r>
            <a:r>
              <a:rPr lang="en-US" sz="2400" i="1" smtClean="0">
                <a:solidFill>
                  <a:srgbClr val="FFFF00"/>
                </a:solidFill>
              </a:rPr>
              <a:t>f</a:t>
            </a:r>
            <a:r>
              <a:rPr lang="en-US" sz="2400" baseline="-25000" smtClean="0">
                <a:solidFill>
                  <a:srgbClr val="FFFF00"/>
                </a:solidFill>
              </a:rPr>
              <a:t>0</a:t>
            </a:r>
            <a:r>
              <a:rPr lang="en-US" sz="2400" smtClean="0">
                <a:solidFill>
                  <a:srgbClr val="FFFF00"/>
                </a:solidFill>
              </a:rPr>
              <a:t>(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en-US" sz="2400" smtClean="0">
                <a:solidFill>
                  <a:srgbClr val="FFFF00"/>
                </a:solidFill>
              </a:rPr>
              <a:t>) 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en-US" sz="2400" i="1" baseline="30000" smtClean="0">
                <a:solidFill>
                  <a:srgbClr val="FFFF00"/>
                </a:solidFill>
              </a:rPr>
              <a:t>r </a:t>
            </a:r>
            <a:r>
              <a:rPr lang="en-US" sz="2400" smtClean="0">
                <a:solidFill>
                  <a:srgbClr val="FFFF00"/>
                </a:solidFill>
              </a:rPr>
              <a:t>+ </a:t>
            </a:r>
            <a:r>
              <a:rPr lang="en-US" sz="2400" i="1" smtClean="0">
                <a:solidFill>
                  <a:srgbClr val="FFFF00"/>
                </a:solidFill>
              </a:rPr>
              <a:t>f</a:t>
            </a:r>
            <a:r>
              <a:rPr lang="en-US" sz="2400" baseline="-25000" smtClean="0">
                <a:solidFill>
                  <a:srgbClr val="FFFF00"/>
                </a:solidFill>
              </a:rPr>
              <a:t>1</a:t>
            </a:r>
            <a:r>
              <a:rPr lang="en-US" sz="2400" smtClean="0">
                <a:solidFill>
                  <a:srgbClr val="FFFF00"/>
                </a:solidFill>
              </a:rPr>
              <a:t>(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en-US" sz="2400" smtClean="0">
                <a:solidFill>
                  <a:srgbClr val="FFFF00"/>
                </a:solidFill>
              </a:rPr>
              <a:t>))</a:t>
            </a:r>
            <a:r>
              <a:rPr lang="en-US" sz="2400" i="1" smtClean="0">
                <a:solidFill>
                  <a:srgbClr val="FFFF00"/>
                </a:solidFill>
              </a:rPr>
              <a:t> x</a:t>
            </a:r>
            <a:r>
              <a:rPr lang="en-US" sz="2400" i="1" baseline="30000" smtClean="0">
                <a:solidFill>
                  <a:srgbClr val="FFFF00"/>
                </a:solidFill>
              </a:rPr>
              <a:t>r</a:t>
            </a:r>
            <a:r>
              <a:rPr lang="en-US" sz="2400" smtClean="0"/>
              <a:t> </a:t>
            </a:r>
            <a:r>
              <a:rPr lang="en-US" sz="2400" smtClean="0">
                <a:solidFill>
                  <a:srgbClr val="FFFF00"/>
                </a:solidFill>
              </a:rPr>
              <a:t>+</a:t>
            </a:r>
            <a:r>
              <a:rPr lang="ru-RU" sz="2400" smtClean="0">
                <a:solidFill>
                  <a:srgbClr val="FFFF00"/>
                </a:solidFill>
              </a:rPr>
              <a:t> </a:t>
            </a:r>
            <a:r>
              <a:rPr lang="en-US" sz="2400" smtClean="0">
                <a:solidFill>
                  <a:srgbClr val="FFFF00"/>
                </a:solidFill>
              </a:rPr>
              <a:t>… ) 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en-US" sz="2400" i="1" baseline="30000" smtClean="0">
                <a:solidFill>
                  <a:srgbClr val="FFFF00"/>
                </a:solidFill>
              </a:rPr>
              <a:t>r </a:t>
            </a:r>
            <a:r>
              <a:rPr lang="en-US" sz="2400" smtClean="0">
                <a:solidFill>
                  <a:srgbClr val="FFFF00"/>
                </a:solidFill>
              </a:rPr>
              <a:t>+ </a:t>
            </a:r>
            <a:r>
              <a:rPr lang="en-US" sz="2400" i="1" smtClean="0">
                <a:solidFill>
                  <a:srgbClr val="FFFF00"/>
                </a:solidFill>
              </a:rPr>
              <a:t>f</a:t>
            </a:r>
            <a:r>
              <a:rPr lang="en-US" sz="2400" i="1" baseline="-25000" smtClean="0">
                <a:solidFill>
                  <a:srgbClr val="FFFF00"/>
                </a:solidFill>
              </a:rPr>
              <a:t>s</a:t>
            </a:r>
            <a:r>
              <a:rPr lang="en-US" sz="2400" baseline="-25000" smtClean="0">
                <a:solidFill>
                  <a:srgbClr val="FFFF00"/>
                </a:solidFill>
              </a:rPr>
              <a:t>-1</a:t>
            </a:r>
            <a:r>
              <a:rPr lang="en-US" sz="2400" smtClean="0">
                <a:solidFill>
                  <a:srgbClr val="FFFF00"/>
                </a:solidFill>
              </a:rPr>
              <a:t>(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en-US" sz="2400" smtClean="0">
                <a:solidFill>
                  <a:srgbClr val="FFFF00"/>
                </a:solidFill>
              </a:rPr>
              <a:t>)</a:t>
            </a:r>
            <a:r>
              <a:rPr lang="ru-RU" sz="2400" smtClean="0"/>
              <a:t>,</a:t>
            </a:r>
            <a:r>
              <a:rPr lang="en-US" sz="2400" smtClean="0"/>
              <a:t>                    (2)</a:t>
            </a:r>
          </a:p>
          <a:p>
            <a:pPr marL="53975" indent="0" eaLnBrk="1" hangingPunct="1">
              <a:buFont typeface="Wingdings 2" pitchFamily="18" charset="2"/>
              <a:buNone/>
            </a:pPr>
            <a:r>
              <a:rPr lang="en-US" sz="2400" smtClean="0"/>
              <a:t>(</a:t>
            </a:r>
            <a:r>
              <a:rPr lang="ru-RU" sz="2400" smtClean="0"/>
              <a:t>схема Горнера</a:t>
            </a:r>
            <a:r>
              <a:rPr lang="en-US" sz="2400" smtClean="0"/>
              <a:t>)</a:t>
            </a:r>
            <a:r>
              <a:rPr lang="ru-RU" sz="2400" smtClean="0"/>
              <a:t> где</a:t>
            </a:r>
            <a:r>
              <a:rPr lang="en-US" sz="2400" smtClean="0"/>
              <a:t> </a:t>
            </a:r>
            <a:r>
              <a:rPr lang="en-US" sz="2400" i="1" smtClean="0">
                <a:solidFill>
                  <a:srgbClr val="FFFF00"/>
                </a:solidFill>
              </a:rPr>
              <a:t>f</a:t>
            </a:r>
            <a:r>
              <a:rPr lang="en-US" sz="2400" i="1" baseline="-25000" smtClean="0">
                <a:solidFill>
                  <a:srgbClr val="FFFF00"/>
                </a:solidFill>
              </a:rPr>
              <a:t>k</a:t>
            </a:r>
            <a:r>
              <a:rPr lang="en-US" sz="2400" smtClean="0">
                <a:solidFill>
                  <a:srgbClr val="FFFF00"/>
                </a:solidFill>
              </a:rPr>
              <a:t>(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en-US" sz="2400" smtClean="0">
                <a:solidFill>
                  <a:srgbClr val="FFFF00"/>
                </a:solidFill>
              </a:rPr>
              <a:t>)</a:t>
            </a:r>
            <a:r>
              <a:rPr lang="en-US" sz="2400" smtClean="0"/>
              <a:t> </a:t>
            </a:r>
            <a:r>
              <a:rPr lang="ru-RU" sz="2400" smtClean="0"/>
              <a:t>– многочлены степени </a:t>
            </a:r>
            <a:r>
              <a:rPr lang="en-US" sz="2400" i="1" smtClean="0">
                <a:solidFill>
                  <a:srgbClr val="FFFF00"/>
                </a:solidFill>
              </a:rPr>
              <a:t>r</a:t>
            </a:r>
            <a:r>
              <a:rPr lang="en-US" sz="2400" smtClean="0">
                <a:solidFill>
                  <a:srgbClr val="FFFF00"/>
                </a:solidFill>
              </a:rPr>
              <a:t> – </a:t>
            </a:r>
            <a:r>
              <a:rPr lang="ru-RU" sz="2400" smtClean="0">
                <a:solidFill>
                  <a:srgbClr val="FFFF00"/>
                </a:solidFill>
              </a:rPr>
              <a:t>1</a:t>
            </a:r>
          </a:p>
          <a:p>
            <a:pPr marL="53975" indent="0" eaLnBrk="1" hangingPunct="1">
              <a:buFont typeface="Wingdings 2" pitchFamily="18" charset="2"/>
              <a:buNone/>
            </a:pPr>
            <a:endParaRPr lang="ru-RU" sz="2400" smtClean="0"/>
          </a:p>
          <a:p>
            <a:pPr marL="53975" indent="0" eaLnBrk="1" hangingPunct="1">
              <a:buFont typeface="Wingdings 2" pitchFamily="18" charset="2"/>
              <a:buNone/>
            </a:pPr>
            <a:r>
              <a:rPr lang="ru-RU" sz="2400" smtClean="0"/>
              <a:t>(а) степени 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ru-RU" sz="2400" baseline="30000" smtClean="0">
                <a:solidFill>
                  <a:srgbClr val="FFFF00"/>
                </a:solidFill>
              </a:rPr>
              <a:t>2</a:t>
            </a:r>
            <a:r>
              <a:rPr lang="en-US" sz="2400" baseline="30000" smtClean="0">
                <a:solidFill>
                  <a:srgbClr val="FFFF00"/>
                </a:solidFill>
              </a:rPr>
              <a:t> </a:t>
            </a:r>
            <a:r>
              <a:rPr lang="ru-RU" sz="2400" smtClean="0"/>
              <a:t>, 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en-US" sz="2400" baseline="30000" smtClean="0">
                <a:solidFill>
                  <a:srgbClr val="FFFF00"/>
                </a:solidFill>
              </a:rPr>
              <a:t>3 </a:t>
            </a:r>
            <a:r>
              <a:rPr lang="ru-RU" sz="2400" smtClean="0"/>
              <a:t>, … , 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en-US" sz="2400" i="1" baseline="30000" smtClean="0">
                <a:solidFill>
                  <a:srgbClr val="FFFF00"/>
                </a:solidFill>
              </a:rPr>
              <a:t>r</a:t>
            </a:r>
            <a:r>
              <a:rPr lang="ru-RU" sz="2400" smtClean="0"/>
              <a:t> вычисляются за </a:t>
            </a:r>
            <a:r>
              <a:rPr lang="en-US" sz="2400" i="1" smtClean="0">
                <a:solidFill>
                  <a:srgbClr val="FFFF00"/>
                </a:solidFill>
              </a:rPr>
              <a:t>r</a:t>
            </a:r>
            <a:r>
              <a:rPr lang="en-US" sz="2400" smtClean="0">
                <a:solidFill>
                  <a:srgbClr val="FFFF00"/>
                </a:solidFill>
              </a:rPr>
              <a:t> – 1</a:t>
            </a:r>
            <a:r>
              <a:rPr lang="en-US" sz="2400" smtClean="0"/>
              <a:t> </a:t>
            </a:r>
            <a:r>
              <a:rPr lang="ru-RU" sz="2400" smtClean="0"/>
              <a:t>нескалярных умножений; многочлены </a:t>
            </a:r>
            <a:r>
              <a:rPr lang="en-US" sz="2400" i="1" smtClean="0">
                <a:solidFill>
                  <a:srgbClr val="FFFF00"/>
                </a:solidFill>
              </a:rPr>
              <a:t>f</a:t>
            </a:r>
            <a:r>
              <a:rPr lang="en-US" sz="2400" i="1" baseline="-25000" smtClean="0">
                <a:solidFill>
                  <a:srgbClr val="FFFF00"/>
                </a:solidFill>
              </a:rPr>
              <a:t>k</a:t>
            </a:r>
            <a:r>
              <a:rPr lang="en-US" sz="2400" smtClean="0">
                <a:solidFill>
                  <a:srgbClr val="FFFF00"/>
                </a:solidFill>
              </a:rPr>
              <a:t>(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en-US" sz="2400" smtClean="0">
                <a:solidFill>
                  <a:srgbClr val="FFFF00"/>
                </a:solidFill>
              </a:rPr>
              <a:t>)</a:t>
            </a:r>
            <a:r>
              <a:rPr lang="ru-RU" sz="2400" smtClean="0"/>
              <a:t> получаются как линейные комбинации этих степеней; </a:t>
            </a:r>
          </a:p>
          <a:p>
            <a:pPr marL="53975" indent="0" eaLnBrk="1" hangingPunct="1">
              <a:buFont typeface="Wingdings 2" pitchFamily="18" charset="2"/>
              <a:buNone/>
            </a:pPr>
            <a:r>
              <a:rPr lang="ru-RU" sz="2400" smtClean="0"/>
              <a:t>(б) для завершения вычислений по формуле (2) достаточно выполнить еще </a:t>
            </a:r>
            <a:r>
              <a:rPr lang="en-US" sz="2400" i="1" smtClean="0">
                <a:solidFill>
                  <a:srgbClr val="FFFF00"/>
                </a:solidFill>
              </a:rPr>
              <a:t>s</a:t>
            </a:r>
            <a:r>
              <a:rPr lang="en-US" sz="2400" smtClean="0">
                <a:solidFill>
                  <a:srgbClr val="FFFF00"/>
                </a:solidFill>
              </a:rPr>
              <a:t> – 1 </a:t>
            </a:r>
            <a:r>
              <a:rPr lang="ru-RU" sz="2400" smtClean="0"/>
              <a:t>умножений на 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en-US" sz="2400" i="1" baseline="30000" smtClean="0">
                <a:solidFill>
                  <a:srgbClr val="FFFF00"/>
                </a:solidFill>
              </a:rPr>
              <a:t>r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81000" y="271464"/>
            <a:ext cx="7239000" cy="1362075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I. </a:t>
            </a:r>
            <a:r>
              <a:rPr lang="ru-RU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КЛАССИЧЕСКИЕ РЕЗУЛЬТАТЫ</a:t>
            </a:r>
            <a:endParaRPr lang="ru-RU" sz="3600" b="1" dirty="0">
              <a:solidFill>
                <a:schemeClr val="accent1">
                  <a:tint val="83000"/>
                  <a:satMod val="150000"/>
                </a:schemeClr>
              </a:solidFill>
              <a:cs typeface="Calibri" pitchFamily="34" charset="0"/>
            </a:endParaRPr>
          </a:p>
        </p:txBody>
      </p:sp>
      <p:sp>
        <p:nvSpPr>
          <p:cNvPr id="12291" name="Текст 2"/>
          <p:cNvSpPr>
            <a:spLocks noGrp="1"/>
          </p:cNvSpPr>
          <p:nvPr>
            <p:ph type="body" idx="4294967295"/>
          </p:nvPr>
        </p:nvSpPr>
        <p:spPr>
          <a:xfrm>
            <a:off x="214313" y="1357313"/>
            <a:ext cx="8715375" cy="5214937"/>
          </a:xfrm>
        </p:spPr>
        <p:txBody>
          <a:bodyPr/>
          <a:lstStyle/>
          <a:p>
            <a:pPr marL="53975" indent="0" eaLnBrk="1" hangingPunct="1">
              <a:buFont typeface="Wingdings 2" pitchFamily="18" charset="2"/>
              <a:buNone/>
            </a:pPr>
            <a:r>
              <a:rPr lang="en-US" sz="2800" b="1" smtClean="0">
                <a:solidFill>
                  <a:srgbClr val="FF5698"/>
                </a:solidFill>
              </a:rPr>
              <a:t>i.4</a:t>
            </a:r>
            <a:r>
              <a:rPr lang="ru-RU" sz="2800" smtClean="0">
                <a:solidFill>
                  <a:srgbClr val="FFFFFF"/>
                </a:solidFill>
              </a:rPr>
              <a:t> </a:t>
            </a:r>
            <a:r>
              <a:rPr lang="ru-RU" sz="2400" smtClean="0">
                <a:solidFill>
                  <a:srgbClr val="B9D0FF"/>
                </a:solidFill>
              </a:rPr>
              <a:t>Эффективные нижние оценки</a:t>
            </a:r>
            <a:endParaRPr lang="en-US" sz="2400" smtClean="0">
              <a:solidFill>
                <a:srgbClr val="C3DDFF"/>
              </a:solidFill>
            </a:endParaRPr>
          </a:p>
          <a:p>
            <a:pPr marL="53975" indent="0" eaLnBrk="1" hangingPunct="1">
              <a:buFont typeface="Wingdings 2" pitchFamily="18" charset="2"/>
              <a:buNone/>
            </a:pPr>
            <a:endParaRPr lang="ru-RU" sz="2400" smtClean="0"/>
          </a:p>
          <a:p>
            <a:pPr marL="53975" indent="0" eaLnBrk="1" hangingPunct="1">
              <a:buFont typeface="Wingdings 2" pitchFamily="18" charset="2"/>
              <a:buNone/>
            </a:pPr>
            <a:r>
              <a:rPr lang="ru-RU" sz="2400" smtClean="0"/>
              <a:t>В 70-90-х гг. </a:t>
            </a:r>
            <a:r>
              <a:rPr lang="en-US" sz="2400" smtClean="0"/>
              <a:t>Straßen </a:t>
            </a:r>
            <a:r>
              <a:rPr lang="ru-RU" sz="2400" smtClean="0"/>
              <a:t>и его ученики (</a:t>
            </a:r>
            <a:r>
              <a:rPr lang="en-US" sz="2400" smtClean="0"/>
              <a:t>von zur Gathen, Heintz, Schnorr, Stoß, Baur, Halupczok, </a:t>
            </a:r>
            <a:r>
              <a:rPr lang="ru-RU" sz="2400" smtClean="0"/>
              <a:t>а также </a:t>
            </a:r>
            <a:r>
              <a:rPr lang="en-US" sz="2400" smtClean="0"/>
              <a:t>Sieveking, van de Wiele</a:t>
            </a:r>
            <a:r>
              <a:rPr lang="ru-RU" sz="2400" smtClean="0"/>
              <a:t>) построили примеры конкретных многочленов, имеющих сложность, близкую к максимально возможной. Коэффициенты таких многочленов, как правило, алгебраически независимые вещественные или быстро растущие рациональные числа. Примеры сложных многочленов:</a:t>
            </a:r>
          </a:p>
          <a:p>
            <a:pPr marL="53975" indent="0" algn="ctr" eaLnBrk="1" hangingPunct="1">
              <a:buFont typeface="Wingdings 2" pitchFamily="18" charset="2"/>
              <a:buNone/>
            </a:pPr>
            <a:r>
              <a:rPr lang="el-GR" sz="3200" smtClean="0">
                <a:solidFill>
                  <a:srgbClr val="FFFF00"/>
                </a:solidFill>
              </a:rPr>
              <a:t>Σ</a:t>
            </a:r>
            <a:r>
              <a:rPr lang="ru-RU" sz="2400" i="1" smtClean="0">
                <a:solidFill>
                  <a:srgbClr val="FFFF00"/>
                </a:solidFill>
              </a:rPr>
              <a:t> </a:t>
            </a:r>
            <a:r>
              <a:rPr lang="en-US" sz="2400" i="1" smtClean="0">
                <a:solidFill>
                  <a:srgbClr val="FFFF00"/>
                </a:solidFill>
              </a:rPr>
              <a:t>p</a:t>
            </a:r>
            <a:r>
              <a:rPr lang="en-US" sz="2400" i="1" baseline="-25000" smtClean="0">
                <a:solidFill>
                  <a:srgbClr val="FFFF00"/>
                </a:solidFill>
              </a:rPr>
              <a:t>i</a:t>
            </a:r>
            <a:r>
              <a:rPr lang="en-US" sz="2400" baseline="30000" smtClean="0">
                <a:solidFill>
                  <a:srgbClr val="FFFF00"/>
                </a:solidFill>
              </a:rPr>
              <a:t>1/2</a:t>
            </a:r>
            <a:r>
              <a:rPr lang="en-US" sz="2400" smtClean="0">
                <a:solidFill>
                  <a:srgbClr val="FFFF00"/>
                </a:solidFill>
              </a:rPr>
              <a:t> 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en-US" sz="2400" i="1" baseline="30000" smtClean="0">
                <a:solidFill>
                  <a:srgbClr val="FFFF00"/>
                </a:solidFill>
              </a:rPr>
              <a:t>i</a:t>
            </a:r>
            <a:r>
              <a:rPr lang="en-US" sz="2400" smtClean="0">
                <a:solidFill>
                  <a:srgbClr val="FFFF00"/>
                </a:solidFill>
              </a:rPr>
              <a:t>             </a:t>
            </a:r>
            <a:r>
              <a:rPr lang="el-GR" sz="3200" smtClean="0">
                <a:solidFill>
                  <a:srgbClr val="FFFF00"/>
                </a:solidFill>
              </a:rPr>
              <a:t>Σ</a:t>
            </a:r>
            <a:r>
              <a:rPr lang="ru-RU" sz="2400" smtClean="0">
                <a:solidFill>
                  <a:srgbClr val="FFFF00"/>
                </a:solidFill>
              </a:rPr>
              <a:t> </a:t>
            </a:r>
            <a:r>
              <a:rPr lang="en-US" sz="2400" smtClean="0">
                <a:solidFill>
                  <a:srgbClr val="FFFF00"/>
                </a:solidFill>
              </a:rPr>
              <a:t>2</a:t>
            </a:r>
            <a:r>
              <a:rPr lang="en-US" sz="2400" baseline="30000" smtClean="0">
                <a:solidFill>
                  <a:srgbClr val="FFFF00"/>
                </a:solidFill>
              </a:rPr>
              <a:t>2</a:t>
            </a:r>
            <a:r>
              <a:rPr lang="en-US" sz="2400" i="1" baseline="52000" smtClean="0">
                <a:solidFill>
                  <a:srgbClr val="FFFF00"/>
                </a:solidFill>
              </a:rPr>
              <a:t>i</a:t>
            </a:r>
            <a:r>
              <a:rPr lang="en-US" sz="2400" smtClean="0">
                <a:solidFill>
                  <a:srgbClr val="FFFF00"/>
                </a:solidFill>
              </a:rPr>
              <a:t> </a:t>
            </a:r>
            <a:r>
              <a:rPr lang="en-US" sz="2400" i="1" smtClean="0">
                <a:solidFill>
                  <a:srgbClr val="FFFF00"/>
                </a:solidFill>
              </a:rPr>
              <a:t>x</a:t>
            </a:r>
            <a:r>
              <a:rPr lang="en-US" sz="2400" i="1" baseline="30000" smtClean="0">
                <a:solidFill>
                  <a:srgbClr val="FFFF00"/>
                </a:solidFill>
              </a:rPr>
              <a:t>i</a:t>
            </a:r>
            <a:r>
              <a:rPr lang="en-US" sz="2400" smtClean="0">
                <a:solidFill>
                  <a:srgbClr val="FFFF00"/>
                </a:solidFill>
              </a:rPr>
              <a:t>            </a:t>
            </a:r>
            <a:r>
              <a:rPr lang="el-GR" sz="3200" smtClean="0">
                <a:solidFill>
                  <a:srgbClr val="FFFF00"/>
                </a:solidFill>
              </a:rPr>
              <a:t>Σ</a:t>
            </a:r>
            <a:r>
              <a:rPr lang="ru-RU" sz="2400" smtClean="0">
                <a:solidFill>
                  <a:srgbClr val="FFFF00"/>
                </a:solidFill>
              </a:rPr>
              <a:t> </a:t>
            </a:r>
            <a:r>
              <a:rPr lang="en-US" sz="2400" i="1" smtClean="0">
                <a:solidFill>
                  <a:srgbClr val="FFFF00"/>
                </a:solidFill>
              </a:rPr>
              <a:t>i</a:t>
            </a:r>
            <a:r>
              <a:rPr lang="en-US" sz="2400" i="1" baseline="30000" smtClean="0">
                <a:solidFill>
                  <a:srgbClr val="FFFF00"/>
                </a:solidFill>
              </a:rPr>
              <a:t>r</a:t>
            </a:r>
            <a:r>
              <a:rPr lang="en-US" sz="2400" i="1" smtClean="0">
                <a:solidFill>
                  <a:srgbClr val="FFFF00"/>
                </a:solidFill>
              </a:rPr>
              <a:t> x</a:t>
            </a:r>
            <a:r>
              <a:rPr lang="en-US" sz="2400" i="1" baseline="30000" smtClean="0">
                <a:solidFill>
                  <a:srgbClr val="FFFF00"/>
                </a:solidFill>
              </a:rPr>
              <a:t>i</a:t>
            </a:r>
            <a:endParaRPr lang="ru-RU" sz="2400" i="1" baseline="30000" smtClean="0">
              <a:solidFill>
                <a:srgbClr val="FFFF00"/>
              </a:solidFill>
            </a:endParaRPr>
          </a:p>
          <a:p>
            <a:pPr marL="53975" indent="0" eaLnBrk="1" hangingPunct="1">
              <a:buFont typeface="Wingdings 2" pitchFamily="18" charset="2"/>
              <a:buNone/>
            </a:pPr>
            <a:r>
              <a:rPr lang="ru-RU" sz="2400" smtClean="0"/>
              <a:t>Здесь:    </a:t>
            </a:r>
            <a:r>
              <a:rPr lang="en-US" sz="2400" i="1" smtClean="0">
                <a:solidFill>
                  <a:srgbClr val="FFFF00"/>
                </a:solidFill>
              </a:rPr>
              <a:t>p</a:t>
            </a:r>
            <a:r>
              <a:rPr lang="en-US" sz="2400" i="1" baseline="-25000" smtClean="0">
                <a:solidFill>
                  <a:srgbClr val="FFFF00"/>
                </a:solidFill>
              </a:rPr>
              <a:t>i</a:t>
            </a:r>
            <a:r>
              <a:rPr lang="ru-RU" sz="2400" smtClean="0"/>
              <a:t> </a:t>
            </a:r>
            <a:r>
              <a:rPr lang="en-US" sz="2400" smtClean="0">
                <a:solidFill>
                  <a:srgbClr val="FFFF00"/>
                </a:solidFill>
              </a:rPr>
              <a:t>∊ </a:t>
            </a:r>
            <a:r>
              <a:rPr lang="en-US" sz="2400" b="1" i="1" smtClean="0">
                <a:solidFill>
                  <a:srgbClr val="FFFF00"/>
                </a:solidFill>
              </a:rPr>
              <a:t>P</a:t>
            </a:r>
            <a:r>
              <a:rPr lang="ru-RU" sz="2400" smtClean="0"/>
              <a:t>,   </a:t>
            </a:r>
            <a:r>
              <a:rPr lang="en-US" sz="2400" i="1" smtClean="0">
                <a:solidFill>
                  <a:srgbClr val="FFFF00"/>
                </a:solidFill>
              </a:rPr>
              <a:t>r</a:t>
            </a:r>
            <a:r>
              <a:rPr lang="en-US" sz="2400" smtClean="0">
                <a:solidFill>
                  <a:srgbClr val="FFFF00"/>
                </a:solidFill>
              </a:rPr>
              <a:t> ∊</a:t>
            </a:r>
            <a:r>
              <a:rPr lang="ru-RU" sz="2400" smtClean="0">
                <a:solidFill>
                  <a:srgbClr val="FFFF00"/>
                </a:solidFill>
              </a:rPr>
              <a:t> </a:t>
            </a:r>
            <a:r>
              <a:rPr lang="en-US" sz="2400" b="1" i="1" smtClean="0">
                <a:solidFill>
                  <a:srgbClr val="FFFF00"/>
                </a:solidFill>
              </a:rPr>
              <a:t>Q</a:t>
            </a:r>
            <a:r>
              <a:rPr lang="en-US" sz="2400" smtClean="0">
                <a:solidFill>
                  <a:srgbClr val="FFFF00"/>
                </a:solidFill>
              </a:rPr>
              <a:t> / </a:t>
            </a:r>
            <a:r>
              <a:rPr lang="en-US" sz="2400" b="1" i="1" smtClean="0">
                <a:solidFill>
                  <a:srgbClr val="FFFF00"/>
                </a:solidFill>
              </a:rPr>
              <a:t>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81000" y="271464"/>
            <a:ext cx="7239000" cy="1362075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I. </a:t>
            </a:r>
            <a:r>
              <a:rPr lang="ru-RU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КЛАССИЧЕСКИЕ РЕЗУЛЬТАТЫ</a:t>
            </a:r>
            <a:endParaRPr lang="ru-RU" sz="3600" b="1" dirty="0">
              <a:solidFill>
                <a:schemeClr val="accent1">
                  <a:tint val="83000"/>
                  <a:satMod val="150000"/>
                </a:schemeClr>
              </a:solidFill>
              <a:cs typeface="Calibri" pitchFamily="34" charset="0"/>
            </a:endParaRPr>
          </a:p>
        </p:txBody>
      </p:sp>
      <p:sp>
        <p:nvSpPr>
          <p:cNvPr id="13315" name="Текст 2"/>
          <p:cNvSpPr>
            <a:spLocks noGrp="1"/>
          </p:cNvSpPr>
          <p:nvPr>
            <p:ph type="body" idx="4294967295"/>
          </p:nvPr>
        </p:nvSpPr>
        <p:spPr>
          <a:xfrm>
            <a:off x="214313" y="1357313"/>
            <a:ext cx="8715375" cy="5214937"/>
          </a:xfrm>
        </p:spPr>
        <p:txBody>
          <a:bodyPr/>
          <a:lstStyle/>
          <a:p>
            <a:pPr marL="53975" indent="0" algn="just" eaLnBrk="1" hangingPunct="1">
              <a:buFont typeface="Wingdings 2" pitchFamily="18" charset="2"/>
              <a:buNone/>
              <a:defRPr/>
            </a:pPr>
            <a:endParaRPr lang="en-US" sz="2400" dirty="0" smtClean="0"/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en-US" sz="2800" b="1" dirty="0" err="1" smtClean="0">
                <a:solidFill>
                  <a:srgbClr val="FF5698"/>
                </a:solidFill>
                <a:latin typeface="+mj-lt"/>
              </a:rPr>
              <a:t>i</a:t>
            </a:r>
            <a:r>
              <a:rPr lang="en-US" sz="2800" b="1" dirty="0" smtClean="0">
                <a:solidFill>
                  <a:srgbClr val="FF5698"/>
                </a:solidFill>
                <a:latin typeface="+mj-lt"/>
              </a:rPr>
              <a:t>.</a:t>
            </a:r>
            <a:r>
              <a:rPr lang="ru-RU" sz="2800" b="1" dirty="0" smtClean="0">
                <a:solidFill>
                  <a:srgbClr val="FF5698"/>
                </a:solidFill>
                <a:latin typeface="+mj-lt"/>
              </a:rPr>
              <a:t>5</a:t>
            </a:r>
            <a:r>
              <a:rPr lang="en-US" sz="2400" b="1" dirty="0" smtClean="0">
                <a:solidFill>
                  <a:srgbClr val="FF5698"/>
                </a:solidFill>
              </a:rPr>
              <a:t> </a:t>
            </a:r>
            <a:r>
              <a:rPr lang="ru-RU" sz="2400" i="1" dirty="0" smtClean="0">
                <a:solidFill>
                  <a:srgbClr val="92D050"/>
                </a:solidFill>
              </a:rPr>
              <a:t>Подстановка Кронекера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en-US" sz="2400" i="1" dirty="0" smtClean="0">
                <a:solidFill>
                  <a:srgbClr val="FFFF00"/>
                </a:solidFill>
              </a:rPr>
              <a:t>                                                   x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i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  </a:t>
            </a:r>
            <a:r>
              <a:rPr lang="en-US" sz="2400" dirty="0" smtClean="0">
                <a:solidFill>
                  <a:srgbClr val="FFFF00"/>
                </a:solidFill>
              </a:rPr>
              <a:t>= </a:t>
            </a:r>
            <a:r>
              <a:rPr lang="en-US" sz="2400" i="1" dirty="0" smtClean="0">
                <a:solidFill>
                  <a:srgbClr val="FFFF00"/>
                </a:solidFill>
              </a:rPr>
              <a:t>x</a:t>
            </a:r>
            <a:r>
              <a:rPr lang="en-US" sz="2400" baseline="30000" dirty="0" smtClean="0">
                <a:solidFill>
                  <a:srgbClr val="FFFF00"/>
                </a:solidFill>
              </a:rPr>
              <a:t>2</a:t>
            </a:r>
            <a:r>
              <a:rPr lang="en-US" sz="2400" i="1" baseline="52000" dirty="0" smtClean="0">
                <a:solidFill>
                  <a:srgbClr val="FFFF00"/>
                </a:solidFill>
              </a:rPr>
              <a:t>i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endParaRPr lang="ru-RU" sz="2400" dirty="0" smtClean="0"/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устанавливает взаимно однозначное соответствие между многочленами одной переменной степени </a:t>
            </a:r>
            <a:r>
              <a:rPr lang="en-US" sz="2400" dirty="0" smtClean="0">
                <a:solidFill>
                  <a:srgbClr val="FFFF00"/>
                </a:solidFill>
              </a:rPr>
              <a:t>2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n</a:t>
            </a:r>
            <a:r>
              <a:rPr lang="en-US" sz="2400" dirty="0" smtClean="0">
                <a:solidFill>
                  <a:srgbClr val="FFFF00"/>
                </a:solidFill>
              </a:rPr>
              <a:t>–1</a:t>
            </a:r>
            <a:r>
              <a:rPr lang="en-US" sz="2400" dirty="0" smtClean="0"/>
              <a:t> </a:t>
            </a:r>
            <a:r>
              <a:rPr lang="ru-RU" sz="2400" dirty="0" smtClean="0"/>
              <a:t>и </a:t>
            </a:r>
            <a:r>
              <a:rPr lang="ru-RU" sz="2400" i="1" dirty="0" err="1" smtClean="0">
                <a:solidFill>
                  <a:srgbClr val="92D050"/>
                </a:solidFill>
              </a:rPr>
              <a:t>мультилинейными</a:t>
            </a:r>
            <a:r>
              <a:rPr lang="ru-RU" sz="2400" dirty="0" smtClean="0"/>
              <a:t> (линейными по каждой переменной) многочленами </a:t>
            </a:r>
            <a:r>
              <a:rPr lang="en-US" sz="2400" i="1" dirty="0" smtClean="0">
                <a:solidFill>
                  <a:srgbClr val="FFFF00"/>
                </a:solidFill>
              </a:rPr>
              <a:t>n</a:t>
            </a:r>
            <a:r>
              <a:rPr lang="en-US" sz="2400" dirty="0" smtClean="0"/>
              <a:t> </a:t>
            </a:r>
            <a:r>
              <a:rPr lang="ru-RU" sz="2400" dirty="0" smtClean="0"/>
              <a:t>переменных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Поэтому если</a:t>
            </a:r>
            <a:r>
              <a:rPr lang="en-US" sz="2400" dirty="0" smtClean="0"/>
              <a:t> </a:t>
            </a:r>
            <a:r>
              <a:rPr lang="ru-RU" sz="2400" dirty="0" smtClean="0"/>
              <a:t> 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x</a:t>
            </a:r>
            <a:r>
              <a:rPr lang="en-US" sz="2400" dirty="0" smtClean="0">
                <a:solidFill>
                  <a:srgbClr val="FFFF00"/>
                </a:solidFill>
              </a:rPr>
              <a:t>) </a:t>
            </a:r>
            <a:r>
              <a:rPr lang="ru-RU" sz="2400" dirty="0" smtClean="0"/>
              <a:t>соответствует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i="1" dirty="0" smtClean="0">
                <a:solidFill>
                  <a:srgbClr val="FFFF00"/>
                </a:solidFill>
              </a:rPr>
              <a:t>g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x</a:t>
            </a:r>
            <a:r>
              <a:rPr lang="ru-RU" sz="2400" baseline="-25000" dirty="0" smtClean="0">
                <a:solidFill>
                  <a:srgbClr val="FFFF00"/>
                </a:solidFill>
              </a:rPr>
              <a:t>0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 </a:t>
            </a:r>
            <a:r>
              <a:rPr lang="ru-RU" sz="2400" i="1" dirty="0" smtClean="0">
                <a:solidFill>
                  <a:srgbClr val="FFFF00"/>
                </a:solidFill>
              </a:rPr>
              <a:t>, … , </a:t>
            </a:r>
            <a:r>
              <a:rPr lang="en-US" sz="2400" i="1" dirty="0" err="1" smtClean="0">
                <a:solidFill>
                  <a:srgbClr val="FFFF00"/>
                </a:solidFill>
              </a:rPr>
              <a:t>x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n</a:t>
            </a:r>
            <a:r>
              <a:rPr lang="ru-RU" sz="2400" i="1" baseline="-25000" dirty="0" smtClean="0">
                <a:solidFill>
                  <a:srgbClr val="FFFF00"/>
                </a:solidFill>
              </a:rPr>
              <a:t>-</a:t>
            </a:r>
            <a:r>
              <a:rPr lang="ru-RU" sz="2400" baseline="-25000" dirty="0" smtClean="0">
                <a:solidFill>
                  <a:srgbClr val="FFFF00"/>
                </a:solidFill>
              </a:rPr>
              <a:t>1</a:t>
            </a:r>
            <a:r>
              <a:rPr lang="en-US" sz="2400" dirty="0" smtClean="0">
                <a:solidFill>
                  <a:srgbClr val="FFFF00"/>
                </a:solidFill>
              </a:rPr>
              <a:t>) </a:t>
            </a:r>
            <a:r>
              <a:rPr lang="ru-RU" sz="2400" dirty="0" smtClean="0"/>
              <a:t>, то</a:t>
            </a:r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       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) ≤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g</a:t>
            </a:r>
            <a:r>
              <a:rPr lang="en-US" sz="2400" dirty="0" smtClean="0">
                <a:solidFill>
                  <a:srgbClr val="FFFF00"/>
                </a:solidFill>
              </a:rPr>
              <a:t>) + </a:t>
            </a:r>
            <a:r>
              <a:rPr lang="en-US" sz="2400" i="1" dirty="0" smtClean="0">
                <a:solidFill>
                  <a:srgbClr val="FFFF00"/>
                </a:solidFill>
              </a:rPr>
              <a:t>n </a:t>
            </a:r>
            <a:r>
              <a:rPr lang="en-US" sz="2400" dirty="0" smtClean="0">
                <a:solidFill>
                  <a:srgbClr val="FFFF00"/>
                </a:solidFill>
              </a:rPr>
              <a:t>– 1</a:t>
            </a:r>
            <a:r>
              <a:rPr lang="en-US" sz="2400" dirty="0" smtClean="0"/>
              <a:t> </a:t>
            </a:r>
            <a:endParaRPr lang="ru-RU" sz="2400" dirty="0" smtClean="0"/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81000" y="271464"/>
            <a:ext cx="7239000" cy="1362075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II. </a:t>
            </a:r>
            <a:r>
              <a:rPr lang="ru-RU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МОНОТОННАЯ СЛОЖНОСТЬ</a:t>
            </a:r>
            <a:endParaRPr lang="ru-RU" sz="3600" b="1" dirty="0">
              <a:solidFill>
                <a:schemeClr val="accent1">
                  <a:tint val="83000"/>
                  <a:satMod val="150000"/>
                </a:schemeClr>
              </a:solidFill>
              <a:cs typeface="Calibri" pitchFamily="34" charset="0"/>
            </a:endParaRPr>
          </a:p>
        </p:txBody>
      </p:sp>
      <p:sp>
        <p:nvSpPr>
          <p:cNvPr id="12291" name="Текст 2"/>
          <p:cNvSpPr>
            <a:spLocks noGrp="1"/>
          </p:cNvSpPr>
          <p:nvPr>
            <p:ph type="body" idx="4294967295"/>
          </p:nvPr>
        </p:nvSpPr>
        <p:spPr>
          <a:xfrm>
            <a:off x="214313" y="1357313"/>
            <a:ext cx="8715375" cy="5357812"/>
          </a:xfrm>
        </p:spPr>
        <p:txBody>
          <a:bodyPr/>
          <a:lstStyle/>
          <a:p>
            <a:pPr marL="53975" indent="0" algn="just" eaLnBrk="1" hangingPunct="1">
              <a:buFont typeface="Wingdings 2" pitchFamily="18" charset="2"/>
              <a:buNone/>
              <a:defRPr/>
            </a:pPr>
            <a:endParaRPr lang="en-US" sz="2400" b="1" dirty="0" smtClean="0">
              <a:solidFill>
                <a:srgbClr val="FF5698"/>
              </a:solidFill>
            </a:endParaRP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rgbClr val="FF5698"/>
                </a:solidFill>
              </a:rPr>
              <a:t>ii.1</a:t>
            </a:r>
            <a:r>
              <a:rPr lang="en-US" sz="2400" b="1" dirty="0" smtClean="0">
                <a:solidFill>
                  <a:srgbClr val="FF5698"/>
                </a:solidFill>
              </a:rPr>
              <a:t> </a:t>
            </a:r>
            <a:r>
              <a:rPr lang="ru-RU" sz="2400" dirty="0" smtClean="0"/>
              <a:t>Рассматриваются монотонные многочлены, т.е. с неотрицательными вещественными коэффициентами, и  сложность их реализации над монотонным арифметическим базисом</a:t>
            </a:r>
            <a:r>
              <a:rPr lang="en-US" sz="2400" dirty="0" smtClean="0"/>
              <a:t> </a:t>
            </a:r>
            <a:r>
              <a:rPr lang="en-US" sz="2400" i="1" dirty="0" smtClean="0">
                <a:solidFill>
                  <a:srgbClr val="FFFF00"/>
                </a:solidFill>
              </a:rPr>
              <a:t>A</a:t>
            </a:r>
            <a:r>
              <a:rPr lang="en-US" sz="2400" baseline="-25000" dirty="0" smtClean="0">
                <a:solidFill>
                  <a:srgbClr val="FFFF00"/>
                </a:solidFill>
              </a:rPr>
              <a:t>+</a:t>
            </a:r>
            <a:r>
              <a:rPr lang="en-US" sz="2400" dirty="0" smtClean="0">
                <a:solidFill>
                  <a:srgbClr val="FFFF00"/>
                </a:solidFill>
              </a:rPr>
              <a:t> = {+,×,</a:t>
            </a:r>
            <a:r>
              <a:rPr lang="en-US" sz="2400" b="1" i="1" dirty="0" smtClean="0">
                <a:solidFill>
                  <a:srgbClr val="FFFF00"/>
                </a:solidFill>
              </a:rPr>
              <a:t>R</a:t>
            </a:r>
            <a:r>
              <a:rPr lang="en-US" sz="2400" baseline="-25000" dirty="0" smtClean="0">
                <a:solidFill>
                  <a:srgbClr val="FFFF00"/>
                </a:solidFill>
              </a:rPr>
              <a:t>+</a:t>
            </a:r>
            <a:r>
              <a:rPr lang="en-US" sz="2400" dirty="0" smtClean="0">
                <a:solidFill>
                  <a:srgbClr val="FFFF00"/>
                </a:solidFill>
              </a:rPr>
              <a:t>}</a:t>
            </a:r>
            <a:r>
              <a:rPr lang="en-US" sz="2400" dirty="0" smtClean="0"/>
              <a:t>. </a:t>
            </a:r>
            <a:r>
              <a:rPr lang="ru-RU" sz="2400" dirty="0" smtClean="0"/>
              <a:t>Содержательной является задача построения сложных многочленов с коэффициентами </a:t>
            </a:r>
            <a:r>
              <a:rPr lang="ru-RU" sz="2400" dirty="0" smtClean="0">
                <a:solidFill>
                  <a:srgbClr val="FFFF00"/>
                </a:solidFill>
              </a:rPr>
              <a:t>0</a:t>
            </a:r>
            <a:r>
              <a:rPr lang="ru-RU" sz="2400" dirty="0" smtClean="0"/>
              <a:t> и </a:t>
            </a:r>
            <a:r>
              <a:rPr lang="ru-RU" sz="2400" dirty="0" smtClean="0">
                <a:solidFill>
                  <a:srgbClr val="FFFF00"/>
                </a:solidFill>
              </a:rPr>
              <a:t>1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rgbClr val="FF5698"/>
                </a:solidFill>
              </a:rPr>
              <a:t>ii.</a:t>
            </a:r>
            <a:r>
              <a:rPr lang="ru-RU" sz="2800" b="1" dirty="0" smtClean="0">
                <a:solidFill>
                  <a:srgbClr val="FF5698"/>
                </a:solidFill>
              </a:rPr>
              <a:t>2</a:t>
            </a:r>
            <a:r>
              <a:rPr lang="en-US" sz="2400" b="1" dirty="0" smtClean="0">
                <a:solidFill>
                  <a:srgbClr val="FF5698"/>
                </a:solidFill>
              </a:rPr>
              <a:t> </a:t>
            </a:r>
            <a:r>
              <a:rPr lang="ru-RU" sz="24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Субкспоненциальные</a:t>
            </a:r>
            <a:r>
              <a:rPr lang="ru-RU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нижние оценки</a:t>
            </a:r>
            <a:endParaRPr lang="ru-RU" sz="2400" dirty="0" smtClean="0"/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Первая </a:t>
            </a:r>
            <a:r>
              <a:rPr lang="ru-RU" sz="2400" dirty="0" err="1" smtClean="0"/>
              <a:t>сверхполиномиальная</a:t>
            </a:r>
            <a:r>
              <a:rPr lang="ru-RU" sz="2400" dirty="0" smtClean="0"/>
              <a:t> нижняя оценка получена для характеристического многочлена наличия </a:t>
            </a:r>
            <a:r>
              <a:rPr lang="en-US" sz="2400" i="1" dirty="0" smtClean="0">
                <a:solidFill>
                  <a:srgbClr val="FFFF00"/>
                </a:solidFill>
              </a:rPr>
              <a:t>k</a:t>
            </a:r>
            <a:r>
              <a:rPr lang="en-US" sz="2400" dirty="0" smtClean="0"/>
              <a:t>-</a:t>
            </a:r>
            <a:r>
              <a:rPr lang="ru-RU" sz="2400" dirty="0" smtClean="0"/>
              <a:t>клики в графе:</a:t>
            </a:r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r>
              <a:rPr lang="en-US" sz="2400" i="1" dirty="0" err="1" smtClean="0">
                <a:solidFill>
                  <a:srgbClr val="FFFF00"/>
                </a:solidFill>
              </a:rPr>
              <a:t>CL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n,k</a:t>
            </a:r>
            <a:r>
              <a:rPr lang="en-US" sz="2400" dirty="0" smtClean="0">
                <a:solidFill>
                  <a:srgbClr val="FFFF00"/>
                </a:solidFill>
              </a:rPr>
              <a:t> =</a:t>
            </a:r>
            <a:r>
              <a:rPr lang="en-US" sz="2400" dirty="0" smtClean="0"/>
              <a:t>              </a:t>
            </a:r>
            <a:r>
              <a:rPr lang="el-GR" sz="3200" dirty="0" smtClean="0">
                <a:solidFill>
                  <a:srgbClr val="FFFF00"/>
                </a:solidFill>
              </a:rPr>
              <a:t>Σ</a:t>
            </a:r>
            <a:r>
              <a:rPr lang="en-US" sz="2400" dirty="0" smtClean="0">
                <a:solidFill>
                  <a:srgbClr val="FFFF00"/>
                </a:solidFill>
              </a:rPr>
              <a:t>               </a:t>
            </a:r>
            <a:r>
              <a:rPr lang="el-GR" sz="3200" dirty="0" smtClean="0">
                <a:solidFill>
                  <a:srgbClr val="FFFF00"/>
                </a:solidFill>
              </a:rPr>
              <a:t>Π</a:t>
            </a:r>
            <a:r>
              <a:rPr lang="en-US" sz="2400" dirty="0" smtClean="0">
                <a:solidFill>
                  <a:srgbClr val="FFFF00"/>
                </a:solidFill>
              </a:rPr>
              <a:t>        </a:t>
            </a:r>
            <a:r>
              <a:rPr lang="en-US" sz="2400" i="1" dirty="0" err="1" smtClean="0">
                <a:solidFill>
                  <a:srgbClr val="FFFF00"/>
                </a:solidFill>
              </a:rPr>
              <a:t>x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i</a:t>
            </a:r>
            <a:r>
              <a:rPr lang="en-US" sz="2400" i="1" baseline="-50000" dirty="0" err="1" smtClean="0">
                <a:solidFill>
                  <a:srgbClr val="FFFF00"/>
                </a:solidFill>
              </a:rPr>
              <a:t>s</a:t>
            </a:r>
            <a:r>
              <a:rPr lang="en-US" sz="2400" baseline="-25000" dirty="0" smtClean="0">
                <a:solidFill>
                  <a:srgbClr val="FFFF00"/>
                </a:solidFill>
              </a:rPr>
              <a:t>, 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i</a:t>
            </a:r>
            <a:r>
              <a:rPr lang="en-US" sz="2400" i="1" baseline="-50000" dirty="0" smtClean="0">
                <a:solidFill>
                  <a:srgbClr val="FFFF00"/>
                </a:solidFill>
              </a:rPr>
              <a:t>t</a:t>
            </a:r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r>
              <a:rPr lang="en-US" sz="1600" i="1" dirty="0" smtClean="0">
                <a:solidFill>
                  <a:srgbClr val="FFFF00"/>
                </a:solidFill>
              </a:rPr>
              <a:t>          </a:t>
            </a:r>
            <a:r>
              <a:rPr lang="en-US" sz="1600" dirty="0" smtClean="0">
                <a:solidFill>
                  <a:srgbClr val="FFFF00"/>
                </a:solidFill>
              </a:rPr>
              <a:t>1 ≤ </a:t>
            </a:r>
            <a:r>
              <a:rPr lang="en-US" sz="1600" i="1" dirty="0" smtClean="0">
                <a:solidFill>
                  <a:srgbClr val="FFFF00"/>
                </a:solidFill>
              </a:rPr>
              <a:t>i</a:t>
            </a:r>
            <a:r>
              <a:rPr lang="en-US" sz="1600" baseline="-25000" dirty="0" smtClean="0">
                <a:solidFill>
                  <a:srgbClr val="FFFF00"/>
                </a:solidFill>
              </a:rPr>
              <a:t>1</a:t>
            </a:r>
            <a:r>
              <a:rPr lang="en-US" sz="1600" dirty="0" smtClean="0">
                <a:solidFill>
                  <a:srgbClr val="FFFF00"/>
                </a:solidFill>
              </a:rPr>
              <a:t> &lt; … &lt; </a:t>
            </a:r>
            <a:r>
              <a:rPr lang="en-US" sz="1600" i="1" dirty="0" err="1" smtClean="0">
                <a:solidFill>
                  <a:srgbClr val="FFFF00"/>
                </a:solidFill>
              </a:rPr>
              <a:t>i</a:t>
            </a:r>
            <a:r>
              <a:rPr lang="en-US" sz="1600" i="1" baseline="-25000" dirty="0" err="1" smtClean="0">
                <a:solidFill>
                  <a:srgbClr val="FFFF00"/>
                </a:solidFill>
              </a:rPr>
              <a:t>k</a:t>
            </a:r>
            <a:r>
              <a:rPr lang="en-US" sz="1600" dirty="0" smtClean="0">
                <a:solidFill>
                  <a:srgbClr val="FFFF00"/>
                </a:solidFill>
              </a:rPr>
              <a:t> ≤ </a:t>
            </a:r>
            <a:r>
              <a:rPr lang="en-US" sz="1600" i="1" dirty="0" smtClean="0">
                <a:solidFill>
                  <a:srgbClr val="FFFF00"/>
                </a:solidFill>
              </a:rPr>
              <a:t>n</a:t>
            </a:r>
            <a:r>
              <a:rPr lang="en-US" sz="1600" dirty="0" smtClean="0">
                <a:solidFill>
                  <a:srgbClr val="FFFF00"/>
                </a:solidFill>
              </a:rPr>
              <a:t>      </a:t>
            </a:r>
            <a:r>
              <a:rPr lang="en-US" sz="1600" i="1" dirty="0" smtClean="0">
                <a:solidFill>
                  <a:srgbClr val="FFFF00"/>
                </a:solidFill>
              </a:rPr>
              <a:t> </a:t>
            </a:r>
            <a:r>
              <a:rPr lang="en-US" sz="1600" dirty="0" smtClean="0">
                <a:solidFill>
                  <a:srgbClr val="FFFF00"/>
                </a:solidFill>
              </a:rPr>
              <a:t>1 ≤ </a:t>
            </a:r>
            <a:r>
              <a:rPr lang="en-US" sz="1600" i="1" dirty="0" smtClean="0">
                <a:solidFill>
                  <a:srgbClr val="FFFF00"/>
                </a:solidFill>
              </a:rPr>
              <a:t>s</a:t>
            </a:r>
            <a:r>
              <a:rPr lang="en-US" sz="1600" dirty="0" smtClean="0">
                <a:solidFill>
                  <a:srgbClr val="FFFF00"/>
                </a:solidFill>
              </a:rPr>
              <a:t> &lt; </a:t>
            </a:r>
            <a:r>
              <a:rPr lang="en-US" sz="1600" i="1" dirty="0" smtClean="0">
                <a:solidFill>
                  <a:srgbClr val="FFFF00"/>
                </a:solidFill>
              </a:rPr>
              <a:t>t</a:t>
            </a:r>
            <a:r>
              <a:rPr lang="en-US" sz="1600" dirty="0" smtClean="0">
                <a:solidFill>
                  <a:srgbClr val="FFFF00"/>
                </a:solidFill>
              </a:rPr>
              <a:t> ≤ </a:t>
            </a:r>
            <a:r>
              <a:rPr lang="en-US" sz="1600" i="1" dirty="0" smtClean="0">
                <a:solidFill>
                  <a:srgbClr val="FFFF00"/>
                </a:solidFill>
              </a:rPr>
              <a:t>k</a:t>
            </a:r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baseline="-25000" dirty="0" smtClean="0">
                <a:solidFill>
                  <a:srgbClr val="FFFF00"/>
                </a:solidFill>
              </a:rPr>
              <a:t>+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err="1" smtClean="0">
                <a:solidFill>
                  <a:srgbClr val="FFFF00"/>
                </a:solidFill>
              </a:rPr>
              <a:t>CL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n,k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en-US" sz="2400" i="1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≥</a:t>
            </a:r>
            <a:r>
              <a:rPr lang="en-US" sz="2400" i="1" dirty="0" smtClean="0">
                <a:solidFill>
                  <a:srgbClr val="FFFF00"/>
                </a:solidFill>
              </a:rPr>
              <a:t> </a:t>
            </a:r>
            <a:r>
              <a:rPr lang="en-US" sz="2400" i="1" dirty="0" err="1" smtClean="0">
                <a:solidFill>
                  <a:srgbClr val="FFFF00"/>
                </a:solidFill>
              </a:rPr>
              <a:t>C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n</a:t>
            </a:r>
            <a:r>
              <a:rPr lang="en-US" sz="2400" i="1" baseline="30000" dirty="0" err="1" smtClean="0">
                <a:solidFill>
                  <a:srgbClr val="FFFF00"/>
                </a:solidFill>
              </a:rPr>
              <a:t>k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– 1</a:t>
            </a:r>
            <a:r>
              <a:rPr lang="en-US" sz="2400" i="1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/>
              <a:t>,   </a:t>
            </a:r>
            <a:r>
              <a:rPr lang="en-US" sz="2400" dirty="0" smtClean="0"/>
              <a:t> </a:t>
            </a:r>
            <a:r>
              <a:rPr lang="ru-RU" sz="2400" dirty="0" smtClean="0"/>
              <a:t>в частности,</a:t>
            </a:r>
            <a:r>
              <a:rPr lang="ru-RU" sz="2400" i="1" dirty="0" smtClean="0">
                <a:solidFill>
                  <a:srgbClr val="FFFF00"/>
                </a:solidFill>
              </a:rPr>
              <a:t>  </a:t>
            </a:r>
            <a:r>
              <a:rPr lang="en-US" sz="2400" i="1" dirty="0" smtClean="0">
                <a:solidFill>
                  <a:srgbClr val="FFFF00"/>
                </a:solidFill>
              </a:rPr>
              <a:t>   </a:t>
            </a:r>
            <a:r>
              <a:rPr lang="ru-RU" sz="2400" i="1" dirty="0" smtClean="0">
                <a:solidFill>
                  <a:srgbClr val="FFFF00"/>
                </a:solidFill>
              </a:rPr>
              <a:t>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baseline="-25000" dirty="0" smtClean="0">
                <a:solidFill>
                  <a:srgbClr val="FFFF00"/>
                </a:solidFill>
              </a:rPr>
              <a:t>+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err="1" smtClean="0">
                <a:solidFill>
                  <a:srgbClr val="FFFF00"/>
                </a:solidFill>
              </a:rPr>
              <a:t>CL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n,n</a:t>
            </a:r>
            <a:r>
              <a:rPr lang="en-US" sz="2400" baseline="-25000" dirty="0" smtClean="0">
                <a:solidFill>
                  <a:srgbClr val="FFFF00"/>
                </a:solidFill>
              </a:rPr>
              <a:t>/2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en-US" sz="2400" i="1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≥</a:t>
            </a:r>
            <a:r>
              <a:rPr lang="en-US" sz="2400" i="1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2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n</a:t>
            </a:r>
            <a:r>
              <a:rPr lang="en-US" sz="2400" baseline="30000" dirty="0" smtClean="0">
                <a:solidFill>
                  <a:srgbClr val="FFFF00"/>
                </a:solidFill>
              </a:rPr>
              <a:t>-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o</a:t>
            </a:r>
            <a:r>
              <a:rPr lang="en-US" sz="2400" baseline="30000" dirty="0" smtClean="0">
                <a:solidFill>
                  <a:srgbClr val="FFFF00"/>
                </a:solidFill>
              </a:rPr>
              <a:t>(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n</a:t>
            </a:r>
            <a:r>
              <a:rPr lang="en-US" sz="2400" baseline="30000" dirty="0" smtClean="0">
                <a:solidFill>
                  <a:srgbClr val="FFFF00"/>
                </a:solidFill>
              </a:rPr>
              <a:t>)</a:t>
            </a:r>
          </a:p>
          <a:p>
            <a:pPr marL="53975" indent="0" algn="r" eaLnBrk="1" hangingPunct="1">
              <a:buFont typeface="Wingdings 2" pitchFamily="18" charset="2"/>
              <a:buNone/>
              <a:defRPr/>
            </a:pPr>
            <a:r>
              <a:rPr lang="en-US" sz="2400" dirty="0" err="1" smtClean="0"/>
              <a:t>Schnorr</a:t>
            </a:r>
            <a:r>
              <a:rPr lang="en-US" sz="2400" dirty="0" smtClean="0"/>
              <a:t> 1976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81000" y="271464"/>
            <a:ext cx="7239000" cy="1362075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II. </a:t>
            </a:r>
            <a:r>
              <a:rPr lang="ru-RU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МОНОТОННАЯ СЛОЖНОСТЬ</a:t>
            </a:r>
            <a:endParaRPr lang="ru-RU" sz="3600" b="1" dirty="0">
              <a:solidFill>
                <a:schemeClr val="accent1">
                  <a:tint val="83000"/>
                  <a:satMod val="150000"/>
                </a:schemeClr>
              </a:solidFill>
              <a:cs typeface="Calibri" pitchFamily="34" charset="0"/>
            </a:endParaRPr>
          </a:p>
        </p:txBody>
      </p:sp>
      <p:sp>
        <p:nvSpPr>
          <p:cNvPr id="12291" name="Текст 2"/>
          <p:cNvSpPr>
            <a:spLocks noGrp="1"/>
          </p:cNvSpPr>
          <p:nvPr>
            <p:ph type="body" idx="4294967295"/>
          </p:nvPr>
        </p:nvSpPr>
        <p:spPr>
          <a:xfrm>
            <a:off x="214313" y="1357313"/>
            <a:ext cx="8715375" cy="5357812"/>
          </a:xfrm>
        </p:spPr>
        <p:txBody>
          <a:bodyPr/>
          <a:lstStyle/>
          <a:p>
            <a:pPr marL="53975" indent="0" algn="just" eaLnBrk="1" hangingPunct="1">
              <a:buFont typeface="Wingdings 2" pitchFamily="18" charset="2"/>
              <a:buNone/>
              <a:defRPr/>
            </a:pPr>
            <a:endParaRPr lang="en-US" sz="2400" dirty="0" smtClean="0"/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Помимо </a:t>
            </a:r>
            <a:r>
              <a:rPr lang="ru-RU" sz="2400" dirty="0" err="1" smtClean="0"/>
              <a:t>Шнорра</a:t>
            </a:r>
            <a:r>
              <a:rPr lang="ru-RU" sz="2400" dirty="0" smtClean="0"/>
              <a:t> нижние оценки вида </a:t>
            </a:r>
            <a:r>
              <a:rPr lang="en-US" sz="2400" dirty="0" smtClean="0">
                <a:solidFill>
                  <a:srgbClr val="FFFF00"/>
                </a:solidFill>
              </a:rPr>
              <a:t>2</a:t>
            </a:r>
            <a:r>
              <a:rPr lang="el-GR" sz="2400" i="1" baseline="30000" dirty="0" smtClean="0">
                <a:solidFill>
                  <a:srgbClr val="FFFF00"/>
                </a:solidFill>
              </a:rPr>
              <a:t>Ω</a:t>
            </a:r>
            <a:r>
              <a:rPr lang="en-US" sz="2400" baseline="30000" dirty="0" smtClean="0">
                <a:solidFill>
                  <a:srgbClr val="FFFF00"/>
                </a:solidFill>
              </a:rPr>
              <a:t>(√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n</a:t>
            </a:r>
            <a:r>
              <a:rPr lang="en-US" sz="2400" baseline="30000" dirty="0" smtClean="0">
                <a:solidFill>
                  <a:srgbClr val="FFFF00"/>
                </a:solidFill>
              </a:rPr>
              <a:t>)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/>
              <a:t>для </a:t>
            </a:r>
            <a:r>
              <a:rPr lang="ru-RU" sz="2400" dirty="0" err="1" smtClean="0"/>
              <a:t>мультилинейных</a:t>
            </a:r>
            <a:r>
              <a:rPr lang="ru-RU" sz="2400" dirty="0" smtClean="0"/>
              <a:t> многочленов </a:t>
            </a:r>
            <a:r>
              <a:rPr lang="en-US" sz="2400" i="1" dirty="0" smtClean="0">
                <a:solidFill>
                  <a:srgbClr val="FFFF00"/>
                </a:solidFill>
              </a:rPr>
              <a:t>n</a:t>
            </a:r>
            <a:r>
              <a:rPr lang="en-US" sz="2400" dirty="0" smtClean="0"/>
              <a:t> </a:t>
            </a:r>
            <a:r>
              <a:rPr lang="ru-RU" sz="2400" dirty="0" smtClean="0"/>
              <a:t>переменных в начале 80-х гг. получали </a:t>
            </a:r>
            <a:r>
              <a:rPr lang="en-US" sz="2400" dirty="0" smtClean="0"/>
              <a:t>Valiant, </a:t>
            </a:r>
            <a:r>
              <a:rPr lang="en-US" sz="2400" dirty="0" err="1" smtClean="0"/>
              <a:t>Jerrum</a:t>
            </a:r>
            <a:r>
              <a:rPr lang="en-US" sz="2400" dirty="0" smtClean="0"/>
              <a:t>, </a:t>
            </a:r>
            <a:r>
              <a:rPr lang="en-US" sz="2400" dirty="0" err="1" smtClean="0"/>
              <a:t>Snir</a:t>
            </a:r>
            <a:endParaRPr lang="en-US" sz="2400" dirty="0" smtClean="0"/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endParaRPr lang="en-US" sz="2400" b="1" dirty="0" smtClean="0">
              <a:solidFill>
                <a:srgbClr val="FF5698"/>
              </a:solidFill>
            </a:endParaRP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rgbClr val="FF5698"/>
                </a:solidFill>
              </a:rPr>
              <a:t>ii.</a:t>
            </a:r>
            <a:r>
              <a:rPr lang="ru-RU" sz="2800" b="1" dirty="0" smtClean="0">
                <a:solidFill>
                  <a:srgbClr val="FF5698"/>
                </a:solidFill>
              </a:rPr>
              <a:t>3</a:t>
            </a:r>
            <a:r>
              <a:rPr lang="en-US" sz="2400" b="1" dirty="0" smtClean="0">
                <a:solidFill>
                  <a:srgbClr val="FF5698"/>
                </a:solidFill>
              </a:rPr>
              <a:t> </a:t>
            </a:r>
            <a:r>
              <a:rPr lang="ru-RU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Экспоненциальные нижние оценки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endParaRPr lang="ru-RU" sz="2400" dirty="0" smtClean="0">
              <a:solidFill>
                <a:srgbClr val="FFFF00"/>
              </a:solidFill>
            </a:endParaRPr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2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n</a:t>
            </a:r>
            <a:r>
              <a:rPr lang="en-US" sz="2400" baseline="30000" dirty="0" smtClean="0">
                <a:solidFill>
                  <a:srgbClr val="FFFF00"/>
                </a:solidFill>
              </a:rPr>
              <a:t>/2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– 1</a:t>
            </a:r>
            <a:r>
              <a:rPr lang="ru-RU" sz="2400" dirty="0" smtClean="0"/>
              <a:t>                    </a:t>
            </a:r>
            <a:r>
              <a:rPr lang="ru-RU" sz="2400" dirty="0" err="1" smtClean="0"/>
              <a:t>Касим-Заде</a:t>
            </a:r>
            <a:r>
              <a:rPr lang="ru-RU" sz="2400" dirty="0" smtClean="0"/>
              <a:t> 1983</a:t>
            </a:r>
            <a:endParaRPr lang="ru-RU" sz="2400" dirty="0" smtClean="0">
              <a:solidFill>
                <a:srgbClr val="FFFF00"/>
              </a:solidFill>
            </a:endParaRPr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r>
              <a:rPr lang="el-GR" sz="2400" i="1" dirty="0" smtClean="0">
                <a:solidFill>
                  <a:srgbClr val="FFFF00"/>
                </a:solidFill>
              </a:rPr>
              <a:t>Ω</a:t>
            </a:r>
            <a:r>
              <a:rPr lang="en-US" sz="2400" dirty="0" smtClean="0">
                <a:solidFill>
                  <a:srgbClr val="FFFF00"/>
                </a:solidFill>
              </a:rPr>
              <a:t>(2</a:t>
            </a:r>
            <a:r>
              <a:rPr lang="en-US" sz="2400" baseline="30000" dirty="0" smtClean="0">
                <a:solidFill>
                  <a:srgbClr val="FFFF00"/>
                </a:solidFill>
              </a:rPr>
              <a:t>2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n</a:t>
            </a:r>
            <a:r>
              <a:rPr lang="en-US" sz="2400" baseline="30000" dirty="0" smtClean="0">
                <a:solidFill>
                  <a:srgbClr val="FFFF00"/>
                </a:solidFill>
              </a:rPr>
              <a:t>/3</a:t>
            </a:r>
            <a:r>
              <a:rPr lang="en-US" sz="2400" dirty="0" smtClean="0">
                <a:solidFill>
                  <a:srgbClr val="FFFF00"/>
                </a:solidFill>
              </a:rPr>
              <a:t>)         </a:t>
            </a:r>
            <a:r>
              <a:rPr lang="ru-RU" sz="2400" dirty="0" smtClean="0">
                <a:solidFill>
                  <a:srgbClr val="FFFF00"/>
                </a:solidFill>
              </a:rPr>
              <a:t>        </a:t>
            </a:r>
            <a:r>
              <a:rPr lang="en-US" sz="2400" dirty="0" smtClean="0">
                <a:solidFill>
                  <a:srgbClr val="FFFF00"/>
                </a:solidFill>
              </a:rPr>
              <a:t>     </a:t>
            </a:r>
            <a:r>
              <a:rPr lang="en-US" sz="2400" dirty="0" smtClean="0"/>
              <a:t>     </a:t>
            </a:r>
            <a:r>
              <a:rPr lang="ru-RU" sz="2400" dirty="0" smtClean="0"/>
              <a:t>Гашков 1987</a:t>
            </a:r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r>
              <a:rPr lang="en-US" sz="2400" dirty="0" smtClean="0">
                <a:solidFill>
                  <a:srgbClr val="FFFF00"/>
                </a:solidFill>
              </a:rPr>
              <a:t>2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n</a:t>
            </a:r>
            <a:r>
              <a:rPr lang="ru-RU" sz="2400" i="1" baseline="30000" dirty="0" smtClean="0">
                <a:solidFill>
                  <a:srgbClr val="FFFF00"/>
                </a:solidFill>
              </a:rPr>
              <a:t>-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o</a:t>
            </a:r>
            <a:r>
              <a:rPr lang="en-US" sz="2400" baseline="30000" dirty="0" smtClean="0">
                <a:solidFill>
                  <a:srgbClr val="FFFF00"/>
                </a:solidFill>
              </a:rPr>
              <a:t>(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n</a:t>
            </a:r>
            <a:r>
              <a:rPr lang="en-US" sz="2400" baseline="30000" dirty="0" smtClean="0">
                <a:solidFill>
                  <a:srgbClr val="FFFF00"/>
                </a:solidFill>
              </a:rPr>
              <a:t>)</a:t>
            </a:r>
            <a:r>
              <a:rPr lang="en-US" sz="2400" dirty="0" smtClean="0">
                <a:solidFill>
                  <a:srgbClr val="FFFF00"/>
                </a:solidFill>
              </a:rPr>
              <a:t>         </a:t>
            </a:r>
            <a:r>
              <a:rPr lang="ru-RU" sz="2400" dirty="0" smtClean="0">
                <a:solidFill>
                  <a:srgbClr val="FFFF00"/>
                </a:solidFill>
              </a:rPr>
              <a:t>   </a:t>
            </a:r>
            <a:r>
              <a:rPr lang="ru-RU" sz="2400" dirty="0" smtClean="0"/>
              <a:t>Гашков, Сергеев 2010</a:t>
            </a:r>
            <a:endParaRPr lang="en-US" sz="2400" dirty="0" smtClean="0"/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endParaRPr lang="en-US" sz="2400" dirty="0" smtClean="0"/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r>
              <a:rPr lang="en-US" sz="2400" dirty="0" smtClean="0"/>
              <a:t>(</a:t>
            </a:r>
            <a:r>
              <a:rPr lang="ru-RU" sz="2400" dirty="0" smtClean="0"/>
              <a:t>далее подробно</a:t>
            </a:r>
            <a:r>
              <a:rPr lang="en-US" sz="2400" dirty="0" smtClean="0"/>
              <a:t>)</a:t>
            </a:r>
            <a:endParaRPr lang="ru-RU" sz="2400" dirty="0" smtClean="0"/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endParaRPr lang="ru-RU" sz="2400" dirty="0" smtClean="0"/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81000" y="271464"/>
            <a:ext cx="7239000" cy="1362075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III. </a:t>
            </a:r>
            <a:r>
              <a:rPr lang="ru-RU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Calibri" pitchFamily="34" charset="0"/>
              </a:rPr>
              <a:t>МЕТОД РЕДКИХ МНОЖЕСТВ</a:t>
            </a:r>
            <a:endParaRPr lang="ru-RU" sz="3600" b="1" dirty="0">
              <a:solidFill>
                <a:schemeClr val="accent1">
                  <a:tint val="83000"/>
                  <a:satMod val="150000"/>
                </a:schemeClr>
              </a:solidFill>
              <a:cs typeface="Calibri" pitchFamily="34" charset="0"/>
            </a:endParaRPr>
          </a:p>
        </p:txBody>
      </p:sp>
      <p:sp>
        <p:nvSpPr>
          <p:cNvPr id="12291" name="Текст 2"/>
          <p:cNvSpPr>
            <a:spLocks noGrp="1"/>
          </p:cNvSpPr>
          <p:nvPr>
            <p:ph type="body" idx="4294967295"/>
          </p:nvPr>
        </p:nvSpPr>
        <p:spPr>
          <a:xfrm>
            <a:off x="142875" y="1357313"/>
            <a:ext cx="8858250" cy="5357812"/>
          </a:xfrm>
        </p:spPr>
        <p:txBody>
          <a:bodyPr/>
          <a:lstStyle/>
          <a:p>
            <a:pPr marL="53975" indent="0" algn="just" eaLnBrk="1" hangingPunct="1">
              <a:buFont typeface="Wingdings 2" pitchFamily="18" charset="2"/>
              <a:buNone/>
              <a:defRPr/>
            </a:pPr>
            <a:endParaRPr lang="en-US" sz="2400" dirty="0" smtClean="0"/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rgbClr val="FF5698"/>
                </a:solidFill>
              </a:rPr>
              <a:t>iii.1</a:t>
            </a:r>
            <a:r>
              <a:rPr lang="en-US" sz="2400" b="1" dirty="0" smtClean="0">
                <a:solidFill>
                  <a:srgbClr val="FF5698"/>
                </a:solidFill>
              </a:rPr>
              <a:t> </a:t>
            </a:r>
            <a:r>
              <a:rPr lang="ru-RU" sz="2400" i="1" u="sng" dirty="0" smtClean="0">
                <a:solidFill>
                  <a:srgbClr val="92D050"/>
                </a:solidFill>
              </a:rPr>
              <a:t>ОПР</a:t>
            </a:r>
            <a:r>
              <a:rPr lang="ru-RU" sz="2400" dirty="0" smtClean="0"/>
              <a:t>. Подмножество </a:t>
            </a:r>
            <a:r>
              <a:rPr lang="en-US" sz="2400" i="1" dirty="0" smtClean="0">
                <a:solidFill>
                  <a:srgbClr val="FFFF00"/>
                </a:solidFill>
              </a:rPr>
              <a:t>M</a:t>
            </a:r>
            <a:r>
              <a:rPr lang="ru-RU" sz="2400" dirty="0" smtClean="0"/>
              <a:t> коммутативной</a:t>
            </a:r>
            <a:r>
              <a:rPr lang="en-US" sz="2400" dirty="0" smtClean="0"/>
              <a:t> </a:t>
            </a:r>
            <a:r>
              <a:rPr lang="ru-RU" sz="2400" dirty="0" smtClean="0"/>
              <a:t>полугруппы </a:t>
            </a:r>
            <a:r>
              <a:rPr lang="ru-RU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G</a:t>
            </a:r>
            <a:r>
              <a:rPr lang="en-US" sz="2400" dirty="0" smtClean="0">
                <a:solidFill>
                  <a:srgbClr val="FFFF00"/>
                </a:solidFill>
              </a:rPr>
              <a:t>, +</a:t>
            </a:r>
            <a:r>
              <a:rPr lang="ru-RU" sz="2400" dirty="0" smtClean="0">
                <a:solidFill>
                  <a:srgbClr val="FFFF00"/>
                </a:solidFill>
              </a:rPr>
              <a:t>)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/>
              <a:t>называется 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k</a:t>
            </a:r>
            <a:r>
              <a:rPr lang="en-US" sz="2400" dirty="0" smtClean="0">
                <a:solidFill>
                  <a:srgbClr val="FFFF00"/>
                </a:solidFill>
              </a:rPr>
              <a:t>, 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en-US" sz="2400" dirty="0" smtClean="0">
                <a:solidFill>
                  <a:srgbClr val="92D050"/>
                </a:solidFill>
              </a:rPr>
              <a:t>-</a:t>
            </a:r>
            <a:r>
              <a:rPr lang="ru-RU" sz="2400" dirty="0" smtClean="0">
                <a:solidFill>
                  <a:srgbClr val="92D050"/>
                </a:solidFill>
              </a:rPr>
              <a:t>редким</a:t>
            </a:r>
            <a:r>
              <a:rPr lang="ru-RU" sz="2400" dirty="0" smtClean="0"/>
              <a:t>, где </a:t>
            </a:r>
            <a:r>
              <a:rPr lang="en-US" sz="2400" i="1" dirty="0" err="1" smtClean="0">
                <a:solidFill>
                  <a:srgbClr val="FFFF00"/>
                </a:solidFill>
              </a:rPr>
              <a:t>k</a:t>
            </a:r>
            <a:r>
              <a:rPr lang="en-US" sz="2400" dirty="0" err="1" smtClean="0">
                <a:solidFill>
                  <a:srgbClr val="FFFF00"/>
                </a:solidFill>
              </a:rPr>
              <a:t>≤</a:t>
            </a:r>
            <a:r>
              <a:rPr lang="en-US" sz="2400" i="1" dirty="0" err="1" smtClean="0">
                <a:solidFill>
                  <a:srgbClr val="FFFF00"/>
                </a:solidFill>
              </a:rPr>
              <a:t>l</a:t>
            </a:r>
            <a:r>
              <a:rPr lang="ru-RU" sz="2400" dirty="0" smtClean="0"/>
              <a:t>, если</a:t>
            </a:r>
            <a:r>
              <a:rPr lang="en-US" sz="2400" dirty="0" smtClean="0"/>
              <a:t> </a:t>
            </a:r>
            <a:r>
              <a:rPr lang="ru-RU" sz="2400" dirty="0" smtClean="0"/>
              <a:t>для любых подмножеств </a:t>
            </a:r>
            <a:r>
              <a:rPr lang="en-US" sz="2400" i="1" dirty="0" smtClean="0">
                <a:solidFill>
                  <a:srgbClr val="FFFF00"/>
                </a:solidFill>
              </a:rPr>
              <a:t>A</a:t>
            </a:r>
            <a:r>
              <a:rPr lang="en-US" sz="2400" dirty="0" smtClean="0">
                <a:solidFill>
                  <a:srgbClr val="FFFF00"/>
                </a:solidFill>
              </a:rPr>
              <a:t>, </a:t>
            </a:r>
            <a:r>
              <a:rPr lang="en-US" sz="2400" i="1" dirty="0" smtClean="0">
                <a:solidFill>
                  <a:srgbClr val="FFFF00"/>
                </a:solidFill>
              </a:rPr>
              <a:t>B</a:t>
            </a:r>
            <a:r>
              <a:rPr lang="en-US" sz="2400" dirty="0" smtClean="0">
                <a:solidFill>
                  <a:srgbClr val="FFFF00"/>
                </a:solidFill>
              </a:rPr>
              <a:t> ⊂ </a:t>
            </a:r>
            <a:r>
              <a:rPr lang="en-US" sz="2400" i="1" dirty="0" smtClean="0">
                <a:solidFill>
                  <a:srgbClr val="FFFF00"/>
                </a:solidFill>
              </a:rPr>
              <a:t>G</a:t>
            </a:r>
            <a:r>
              <a:rPr lang="ru-RU" sz="2400" dirty="0" smtClean="0"/>
              <a:t>, таких, что </a:t>
            </a:r>
            <a:r>
              <a:rPr lang="en-US" sz="2400" dirty="0" smtClean="0">
                <a:solidFill>
                  <a:srgbClr val="FFFF00"/>
                </a:solidFill>
              </a:rPr>
              <a:t>|</a:t>
            </a:r>
            <a:r>
              <a:rPr lang="en-US" sz="2400" i="1" dirty="0" smtClean="0">
                <a:solidFill>
                  <a:srgbClr val="FFFF00"/>
                </a:solidFill>
              </a:rPr>
              <a:t>A</a:t>
            </a:r>
            <a:r>
              <a:rPr lang="en-US" sz="2400" dirty="0" smtClean="0">
                <a:solidFill>
                  <a:srgbClr val="FFFF00"/>
                </a:solidFill>
              </a:rPr>
              <a:t>|=</a:t>
            </a:r>
            <a:r>
              <a:rPr lang="en-US" sz="2400" i="1" dirty="0" smtClean="0">
                <a:solidFill>
                  <a:srgbClr val="FFFF00"/>
                </a:solidFill>
              </a:rPr>
              <a:t>k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/>
              <a:t>и </a:t>
            </a:r>
            <a:r>
              <a:rPr lang="en-US" sz="2400" dirty="0" smtClean="0">
                <a:solidFill>
                  <a:srgbClr val="FFFF00"/>
                </a:solidFill>
              </a:rPr>
              <a:t>|</a:t>
            </a:r>
            <a:r>
              <a:rPr lang="en-US" sz="2400" i="1" dirty="0" smtClean="0">
                <a:solidFill>
                  <a:srgbClr val="FFFF00"/>
                </a:solidFill>
              </a:rPr>
              <a:t>B</a:t>
            </a:r>
            <a:r>
              <a:rPr lang="en-US" sz="2400" dirty="0" smtClean="0">
                <a:solidFill>
                  <a:srgbClr val="FFFF00"/>
                </a:solidFill>
              </a:rPr>
              <a:t>|=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/>
              <a:t>выполнено</a:t>
            </a:r>
            <a:r>
              <a:rPr lang="ru-RU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endParaRPr lang="en-US" sz="24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r>
              <a:rPr lang="en-US" sz="2400" i="1" dirty="0" smtClean="0">
                <a:solidFill>
                  <a:srgbClr val="FFFF00"/>
                </a:solidFill>
              </a:rPr>
              <a:t>A</a:t>
            </a:r>
            <a:r>
              <a:rPr lang="en-US" sz="2400" dirty="0" smtClean="0">
                <a:solidFill>
                  <a:srgbClr val="FFFF00"/>
                </a:solidFill>
              </a:rPr>
              <a:t> × </a:t>
            </a:r>
            <a:r>
              <a:rPr lang="en-US" sz="2400" i="1" dirty="0" smtClean="0">
                <a:solidFill>
                  <a:srgbClr val="FFFF00"/>
                </a:solidFill>
              </a:rPr>
              <a:t>B</a:t>
            </a:r>
            <a:r>
              <a:rPr lang="en-US" sz="2400" dirty="0" smtClean="0">
                <a:solidFill>
                  <a:srgbClr val="FFFF00"/>
                </a:solidFill>
              </a:rPr>
              <a:t> = { </a:t>
            </a:r>
            <a:r>
              <a:rPr lang="en-US" sz="2400" i="1" dirty="0" err="1" smtClean="0">
                <a:solidFill>
                  <a:srgbClr val="FFFF00"/>
                </a:solidFill>
              </a:rPr>
              <a:t>a</a:t>
            </a:r>
            <a:r>
              <a:rPr lang="en-US" sz="2400" dirty="0" err="1" smtClean="0">
                <a:solidFill>
                  <a:srgbClr val="FFFF00"/>
                </a:solidFill>
              </a:rPr>
              <a:t>+</a:t>
            </a:r>
            <a:r>
              <a:rPr lang="en-US" sz="2400" i="1" dirty="0" err="1" smtClean="0">
                <a:solidFill>
                  <a:srgbClr val="FFFF00"/>
                </a:solidFill>
              </a:rPr>
              <a:t>b</a:t>
            </a:r>
            <a:r>
              <a:rPr lang="en-US" sz="2400" dirty="0" smtClean="0">
                <a:solidFill>
                  <a:srgbClr val="FFFF00"/>
                </a:solidFill>
              </a:rPr>
              <a:t> | </a:t>
            </a:r>
            <a:r>
              <a:rPr lang="en-US" sz="2400" i="1" dirty="0" smtClean="0">
                <a:solidFill>
                  <a:srgbClr val="FFFF00"/>
                </a:solidFill>
              </a:rPr>
              <a:t>a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l-GR" sz="2400" dirty="0" smtClean="0">
                <a:solidFill>
                  <a:srgbClr val="FFFF00"/>
                </a:solidFill>
              </a:rPr>
              <a:t>ϵ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i="1" dirty="0" smtClean="0">
                <a:solidFill>
                  <a:srgbClr val="FFFF00"/>
                </a:solidFill>
              </a:rPr>
              <a:t>A</a:t>
            </a:r>
            <a:r>
              <a:rPr lang="en-US" sz="2400" dirty="0" smtClean="0">
                <a:solidFill>
                  <a:srgbClr val="FFFF00"/>
                </a:solidFill>
              </a:rPr>
              <a:t>, </a:t>
            </a:r>
            <a:r>
              <a:rPr lang="en-US" sz="2400" i="1" dirty="0" smtClean="0">
                <a:solidFill>
                  <a:srgbClr val="FFFF00"/>
                </a:solidFill>
              </a:rPr>
              <a:t>b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l-GR" sz="2400" dirty="0" smtClean="0">
                <a:solidFill>
                  <a:srgbClr val="FFFF00"/>
                </a:solidFill>
              </a:rPr>
              <a:t>ϵ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i="1" dirty="0" smtClean="0">
                <a:solidFill>
                  <a:srgbClr val="FFFF00"/>
                </a:solidFill>
              </a:rPr>
              <a:t>B</a:t>
            </a:r>
            <a:r>
              <a:rPr lang="en-US" sz="2400" dirty="0" smtClean="0">
                <a:solidFill>
                  <a:srgbClr val="FFFF00"/>
                </a:solidFill>
              </a:rPr>
              <a:t> }   ⊄   </a:t>
            </a:r>
            <a:r>
              <a:rPr lang="en-US" sz="2400" i="1" dirty="0" smtClean="0">
                <a:solidFill>
                  <a:srgbClr val="FFFF00"/>
                </a:solidFill>
              </a:rPr>
              <a:t>M</a:t>
            </a:r>
            <a:endParaRPr lang="ru-RU" sz="2400" i="1" dirty="0" smtClean="0">
              <a:solidFill>
                <a:srgbClr val="FFFF00"/>
              </a:solidFill>
            </a:endParaRPr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При </a:t>
            </a:r>
            <a:r>
              <a:rPr lang="en-US" sz="2400" i="1" dirty="0" smtClean="0">
                <a:solidFill>
                  <a:srgbClr val="FFFF00"/>
                </a:solidFill>
              </a:rPr>
              <a:t>k</a:t>
            </a:r>
            <a:r>
              <a:rPr lang="en-US" sz="2400" dirty="0" smtClean="0">
                <a:solidFill>
                  <a:srgbClr val="FFFF00"/>
                </a:solidFill>
              </a:rPr>
              <a:t>=</a:t>
            </a:r>
            <a:r>
              <a:rPr lang="en-US" sz="2400" i="1" dirty="0" smtClean="0">
                <a:solidFill>
                  <a:srgbClr val="FFFF00"/>
                </a:solidFill>
              </a:rPr>
              <a:t>l</a:t>
            </a:r>
            <a:r>
              <a:rPr lang="en-US" sz="2400" dirty="0" smtClean="0"/>
              <a:t> </a:t>
            </a:r>
            <a:r>
              <a:rPr lang="ru-RU" sz="2400" dirty="0" smtClean="0"/>
              <a:t>используем термин </a:t>
            </a:r>
            <a:r>
              <a:rPr lang="en-US" sz="2400" i="1" dirty="0" smtClean="0">
                <a:solidFill>
                  <a:srgbClr val="FFFF00"/>
                </a:solidFill>
              </a:rPr>
              <a:t>k</a:t>
            </a:r>
            <a:r>
              <a:rPr lang="en-US" sz="2400" dirty="0" smtClean="0"/>
              <a:t>-</a:t>
            </a:r>
            <a:r>
              <a:rPr lang="ru-RU" sz="2400" dirty="0" smtClean="0">
                <a:solidFill>
                  <a:srgbClr val="92D050"/>
                </a:solidFill>
              </a:rPr>
              <a:t>редкое</a:t>
            </a:r>
            <a:r>
              <a:rPr lang="ru-RU" sz="2400" dirty="0" smtClean="0"/>
              <a:t> подмножество.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endParaRPr lang="ru-RU" sz="2400" dirty="0" smtClean="0"/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Пример</a:t>
            </a:r>
            <a:r>
              <a:rPr lang="ru-RU" sz="2400" dirty="0" smtClean="0"/>
              <a:t>:  Подмножество </a:t>
            </a:r>
            <a:r>
              <a:rPr lang="en-US" sz="2400" dirty="0" smtClean="0">
                <a:solidFill>
                  <a:srgbClr val="FFFF00"/>
                </a:solidFill>
              </a:rPr>
              <a:t>{0, 1, 3}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⊂ (</a:t>
            </a:r>
            <a:r>
              <a:rPr lang="en-US" sz="2400" b="1" i="1" dirty="0" smtClean="0">
                <a:solidFill>
                  <a:srgbClr val="FFFF00"/>
                </a:solidFill>
              </a:rPr>
              <a:t>Z</a:t>
            </a:r>
            <a:r>
              <a:rPr lang="en-US" sz="2400" baseline="-25000" dirty="0" smtClean="0">
                <a:solidFill>
                  <a:srgbClr val="FFFF00"/>
                </a:solidFill>
              </a:rPr>
              <a:t>7</a:t>
            </a:r>
            <a:r>
              <a:rPr lang="en-US" sz="2400" dirty="0" smtClean="0">
                <a:solidFill>
                  <a:srgbClr val="FFFF00"/>
                </a:solidFill>
              </a:rPr>
              <a:t>, +) </a:t>
            </a:r>
            <a:r>
              <a:rPr lang="ru-RU" sz="2400" dirty="0" smtClean="0"/>
              <a:t>является </a:t>
            </a:r>
            <a:r>
              <a:rPr lang="ru-RU" sz="2400" dirty="0" smtClean="0">
                <a:solidFill>
                  <a:srgbClr val="FFFF00"/>
                </a:solidFill>
              </a:rPr>
              <a:t>2</a:t>
            </a:r>
            <a:r>
              <a:rPr lang="ru-RU" sz="2400" dirty="0" smtClean="0"/>
              <a:t>-редким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endParaRPr lang="ru-RU" sz="2400" dirty="0" smtClean="0"/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ru-RU" sz="2400" i="1" u="sng" dirty="0" smtClean="0">
                <a:solidFill>
                  <a:srgbClr val="92D050"/>
                </a:solidFill>
              </a:rPr>
              <a:t>ОПР</a:t>
            </a:r>
            <a:r>
              <a:rPr lang="ru-RU" sz="2400" dirty="0" smtClean="0"/>
              <a:t>. Пусть 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/>
              <a:t> – </a:t>
            </a:r>
            <a:r>
              <a:rPr lang="ru-RU" sz="2400" dirty="0" smtClean="0"/>
              <a:t>многочлен </a:t>
            </a:r>
            <a:r>
              <a:rPr lang="en-US" sz="2400" i="1" dirty="0" smtClean="0">
                <a:solidFill>
                  <a:srgbClr val="FFFF00"/>
                </a:solidFill>
              </a:rPr>
              <a:t>n</a:t>
            </a:r>
            <a:r>
              <a:rPr lang="en-US" sz="2400" dirty="0" smtClean="0"/>
              <a:t> </a:t>
            </a:r>
            <a:r>
              <a:rPr lang="ru-RU" sz="2400" dirty="0" smtClean="0"/>
              <a:t>переменных. Тогда 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r>
              <a:rPr lang="en-US" sz="2400" dirty="0" err="1" smtClean="0">
                <a:solidFill>
                  <a:srgbClr val="FFFF00"/>
                </a:solidFill>
              </a:rPr>
              <a:t>mon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⊂ (</a:t>
            </a:r>
            <a:r>
              <a:rPr lang="en-US" sz="2400" b="1" i="1" dirty="0" smtClean="0">
                <a:solidFill>
                  <a:srgbClr val="FFFF00"/>
                </a:solidFill>
              </a:rPr>
              <a:t>N </a:t>
            </a:r>
            <a:r>
              <a:rPr lang="en-US" sz="2400" dirty="0" smtClean="0">
                <a:solidFill>
                  <a:srgbClr val="FFFF00"/>
                </a:solidFill>
              </a:rPr>
              <a:t>⋃ {0})</a:t>
            </a:r>
            <a:r>
              <a:rPr lang="en-US" sz="2400" i="1" baseline="30000" dirty="0" smtClean="0">
                <a:solidFill>
                  <a:srgbClr val="FFFF00"/>
                </a:solidFill>
              </a:rPr>
              <a:t>n</a:t>
            </a:r>
            <a:r>
              <a:rPr lang="ru-RU" sz="2400" i="1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/>
              <a:t>– множество </a:t>
            </a:r>
            <a:r>
              <a:rPr lang="ru-RU" sz="2400" dirty="0" err="1" smtClean="0"/>
              <a:t>вектор-степеней</a:t>
            </a:r>
            <a:r>
              <a:rPr lang="ru-RU" sz="2400" dirty="0" smtClean="0"/>
              <a:t> его мономов.</a:t>
            </a:r>
          </a:p>
          <a:p>
            <a:pPr marL="53975" indent="0" algn="just" eaLnBrk="1" hangingPunct="1">
              <a:buFont typeface="Wingdings 2" pitchFamily="18" charset="2"/>
              <a:buNone/>
              <a:defRPr/>
            </a:pPr>
            <a:endParaRPr lang="ru-RU" sz="2400" dirty="0" smtClean="0"/>
          </a:p>
          <a:p>
            <a:pPr marL="53975" indent="0" algn="ctr" eaLnBrk="1" hangingPunct="1">
              <a:buFont typeface="Wingdings 2" pitchFamily="18" charset="2"/>
              <a:buNone/>
              <a:defRPr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80"/>
      </a:dk1>
      <a:lt1>
        <a:sysClr val="window" lastClr="FBFE76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Другая 1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2755</TotalTime>
  <Words>2223</Words>
  <Application>Microsoft Office PowerPoint</Application>
  <PresentationFormat>Экран (4:3)</PresentationFormat>
  <Paragraphs>200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Cambria</vt:lpstr>
      <vt:lpstr>Wingdings 2</vt:lpstr>
      <vt:lpstr>Verdana</vt:lpstr>
      <vt:lpstr>Calibri</vt:lpstr>
      <vt:lpstr>Яркая</vt:lpstr>
      <vt:lpstr>СЛОЖНОСТЬ ВЫЧИСЛЕНИЯ МНОГОЧЛЕНОВ</vt:lpstr>
      <vt:lpstr>I. КЛАССИЧЕСКИЕ РЕЗУЛЬТАТЫ</vt:lpstr>
      <vt:lpstr>I. КЛАССИЧЕСКИЕ РЕЗУЛЬТАТЫ</vt:lpstr>
      <vt:lpstr>I. КЛАССИЧЕСКИЕ РЕЗУЛЬТАТЫ</vt:lpstr>
      <vt:lpstr>I. КЛАССИЧЕСКИЕ РЕЗУЛЬТАТЫ</vt:lpstr>
      <vt:lpstr>I. КЛАССИЧЕСКИЕ РЕЗУЛЬТАТЫ</vt:lpstr>
      <vt:lpstr>II. МОНОТОННАЯ СЛОЖНОСТЬ</vt:lpstr>
      <vt:lpstr>II. МОНОТОННАЯ СЛОЖНОСТЬ</vt:lpstr>
      <vt:lpstr>III. МЕТОД РЕДКИХ МНОЖЕСТВ</vt:lpstr>
      <vt:lpstr>III. МЕТОД РЕДКИХ МНОЖЕСТВ</vt:lpstr>
      <vt:lpstr>III. МЕТОД РЕДКИХ МНОЖЕСТВ</vt:lpstr>
      <vt:lpstr>III. МЕТОД РЕДКИХ МНОЖЕСТВ</vt:lpstr>
      <vt:lpstr>III. МЕТОД РЕДКИХ МНОЖЕСТВ</vt:lpstr>
      <vt:lpstr>III. МЕТОД РЕДКИХ МНОЖЕСТВ</vt:lpstr>
      <vt:lpstr>III. МЕТОД РЕДКИХ МНОЖЕСТВ</vt:lpstr>
      <vt:lpstr>III. МЕТОД РЕДКИХ МНОЖЕСТВ</vt:lpstr>
      <vt:lpstr>IV. МОНОТОННАЯ И НЕМОНОТОННАЯ СЛОЖНОСТЬ</vt:lpstr>
      <vt:lpstr>IV. МОНОТОННАЯ И НЕМОНОТОННАЯ СЛОЖНОСТЬ</vt:lpstr>
      <vt:lpstr>IV. МОНОТОННАЯ И НЕМОНОТОННАЯ СЛОЖНОСТЬ</vt:lpstr>
      <vt:lpstr>IV. МОНОТОННАЯ И НЕМОНОТОННАЯ СЛОЖНОСТЬ</vt:lpstr>
      <vt:lpstr>СЛОЖНОСТЬ ВЫЧИСЛЕНИЯ МНОГОЧЛЕНОВ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СЛОЖНОСТЬ ВЫЧИСЛЕНИЯ МНОГОЧЛЕНОВ</dc:title>
  <dc:creator>ISS</dc:creator>
  <cp:lastModifiedBy>ИСС</cp:lastModifiedBy>
  <cp:revision>228</cp:revision>
  <dcterms:created xsi:type="dcterms:W3CDTF">2011-06-10T11:09:46Z</dcterms:created>
  <dcterms:modified xsi:type="dcterms:W3CDTF">2013-03-14T17:58:10Z</dcterms:modified>
</cp:coreProperties>
</file>