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323" r:id="rId3"/>
    <p:sldId id="325" r:id="rId4"/>
    <p:sldId id="327" r:id="rId5"/>
    <p:sldId id="328" r:id="rId6"/>
    <p:sldId id="330" r:id="rId7"/>
    <p:sldId id="333" r:id="rId8"/>
    <p:sldId id="334" r:id="rId9"/>
    <p:sldId id="335" r:id="rId10"/>
    <p:sldId id="336" r:id="rId11"/>
    <p:sldId id="337" r:id="rId12"/>
    <p:sldId id="338" r:id="rId13"/>
    <p:sldId id="340" r:id="rId14"/>
    <p:sldId id="339" r:id="rId15"/>
    <p:sldId id="341" r:id="rId16"/>
    <p:sldId id="342" r:id="rId17"/>
    <p:sldId id="329" r:id="rId18"/>
    <p:sldId id="343" r:id="rId19"/>
    <p:sldId id="344" r:id="rId20"/>
    <p:sldId id="346" r:id="rId21"/>
    <p:sldId id="347" r:id="rId22"/>
    <p:sldId id="34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4343BD"/>
    <a:srgbClr val="000099"/>
    <a:srgbClr val="253A7D"/>
    <a:srgbClr val="4D7EBF"/>
    <a:srgbClr val="69B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949" autoAdjust="0"/>
  </p:normalViewPr>
  <p:slideViewPr>
    <p:cSldViewPr>
      <p:cViewPr varScale="1">
        <p:scale>
          <a:sx n="79" d="100"/>
          <a:sy n="79" d="100"/>
        </p:scale>
        <p:origin x="1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"/>
    </p:cViewPr>
  </p:outlineViewPr>
  <p:notesTextViewPr>
    <p:cViewPr>
      <p:scale>
        <a:sx n="153" d="100"/>
        <a:sy n="15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3B1A9-C842-42D3-93B3-F1D826B564DE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639645-5391-46D6-9C29-A1BC32067566}">
      <dgm:prSet phldrT="[Текст]"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Пьезопереходный эффект на биполярном транзисторе</a:t>
          </a:r>
        </a:p>
      </dgm:t>
    </dgm:pt>
    <dgm:pt modelId="{627582C5-CC61-4B17-ACB0-722936863770}" type="parTrans" cxnId="{EBCBBF53-698B-4A2F-B855-34605FD4412A}">
      <dgm:prSet/>
      <dgm:spPr/>
      <dgm:t>
        <a:bodyPr/>
        <a:lstStyle/>
        <a:p>
          <a:endParaRPr lang="ru-RU" sz="1600"/>
        </a:p>
      </dgm:t>
    </dgm:pt>
    <dgm:pt modelId="{2FCFD68F-3449-4E14-819F-3E35F11B1F4D}" type="sibTrans" cxnId="{EBCBBF53-698B-4A2F-B855-34605FD4412A}">
      <dgm:prSet/>
      <dgm:spPr/>
      <dgm:t>
        <a:bodyPr/>
        <a:lstStyle/>
        <a:p>
          <a:endParaRPr lang="ru-RU" sz="1600"/>
        </a:p>
      </dgm:t>
    </dgm:pt>
    <dgm:pt modelId="{5B6D3202-F85F-4938-8E3F-CB6C9E4D1161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Анизотропия </a:t>
          </a:r>
          <a:r>
            <a:rPr lang="ru-RU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подвижности неосновных </a:t>
          </a:r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носителей заряда в базовой области</a:t>
          </a:r>
        </a:p>
      </dgm:t>
    </dgm:pt>
    <dgm:pt modelId="{A794DBCE-94B1-442A-9798-D84595B5A19E}" type="parTrans" cxnId="{781BE3CF-F6A4-417A-B7BB-DDE1DC958B4B}">
      <dgm:prSet/>
      <dgm:spPr/>
      <dgm:t>
        <a:bodyPr/>
        <a:lstStyle/>
        <a:p>
          <a:endParaRPr lang="ru-RU" sz="1600"/>
        </a:p>
      </dgm:t>
    </dgm:pt>
    <dgm:pt modelId="{AD7C30E4-3F1D-4B90-BB65-FEB7D6583C09}" type="sibTrans" cxnId="{781BE3CF-F6A4-417A-B7BB-DDE1DC958B4B}">
      <dgm:prSet/>
      <dgm:spPr/>
      <dgm:t>
        <a:bodyPr/>
        <a:lstStyle/>
        <a:p>
          <a:endParaRPr lang="ru-RU" sz="1600"/>
        </a:p>
      </dgm:t>
    </dgm:pt>
    <dgm:pt modelId="{85F95F03-32F5-4700-B035-C115017D502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Тензоэффект на сопротивлении базовой области</a:t>
          </a:r>
        </a:p>
      </dgm:t>
    </dgm:pt>
    <dgm:pt modelId="{31A96385-BE7E-482F-A530-2819A8BF49B6}" type="parTrans" cxnId="{8782A8DF-DAC8-4BE3-A343-8086673634C5}">
      <dgm:prSet/>
      <dgm:spPr/>
      <dgm:t>
        <a:bodyPr/>
        <a:lstStyle/>
        <a:p>
          <a:endParaRPr lang="ru-RU" sz="1600"/>
        </a:p>
      </dgm:t>
    </dgm:pt>
    <dgm:pt modelId="{0B4CB1F2-5BDD-4B17-A87B-D318A263C8EC}" type="sibTrans" cxnId="{8782A8DF-DAC8-4BE3-A343-8086673634C5}">
      <dgm:prSet/>
      <dgm:spPr/>
      <dgm:t>
        <a:bodyPr/>
        <a:lstStyle/>
        <a:p>
          <a:endParaRPr lang="ru-RU" sz="1600"/>
        </a:p>
      </dgm:t>
    </dgm:pt>
    <dgm:pt modelId="{6AAF37B6-F855-442E-8512-0AA4932BCBEB}" type="pres">
      <dgm:prSet presAssocID="{C063B1A9-C842-42D3-93B3-F1D826B564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6D2DBF-37DF-4E56-B24C-22EEF5B1C11B}" type="pres">
      <dgm:prSet presAssocID="{AC639645-5391-46D6-9C29-A1BC32067566}" presName="hierRoot1" presStyleCnt="0">
        <dgm:presLayoutVars>
          <dgm:hierBranch val="init"/>
        </dgm:presLayoutVars>
      </dgm:prSet>
      <dgm:spPr/>
    </dgm:pt>
    <dgm:pt modelId="{08474CF0-9A83-4603-B4C8-98490B5BFDE8}" type="pres">
      <dgm:prSet presAssocID="{AC639645-5391-46D6-9C29-A1BC32067566}" presName="rootComposite1" presStyleCnt="0"/>
      <dgm:spPr/>
    </dgm:pt>
    <dgm:pt modelId="{B0F41376-EC4C-4BE4-84F8-BC9AEE983467}" type="pres">
      <dgm:prSet presAssocID="{AC639645-5391-46D6-9C29-A1BC32067566}" presName="rootText1" presStyleLbl="node0" presStyleIdx="0" presStyleCnt="1" custScaleX="315314" custScaleY="48858">
        <dgm:presLayoutVars>
          <dgm:chPref val="3"/>
        </dgm:presLayoutVars>
      </dgm:prSet>
      <dgm:spPr/>
    </dgm:pt>
    <dgm:pt modelId="{CF52DBC9-CFAC-4143-BCB5-92CC27839575}" type="pres">
      <dgm:prSet presAssocID="{AC639645-5391-46D6-9C29-A1BC32067566}" presName="rootConnector1" presStyleLbl="node1" presStyleIdx="0" presStyleCnt="0"/>
      <dgm:spPr/>
    </dgm:pt>
    <dgm:pt modelId="{E5D56C4C-5DBF-456F-981E-D16B97473418}" type="pres">
      <dgm:prSet presAssocID="{AC639645-5391-46D6-9C29-A1BC32067566}" presName="hierChild2" presStyleCnt="0"/>
      <dgm:spPr/>
    </dgm:pt>
    <dgm:pt modelId="{BBD9B77E-04CE-4B29-B8D5-66BADB0808A7}" type="pres">
      <dgm:prSet presAssocID="{A794DBCE-94B1-442A-9798-D84595B5A19E}" presName="Name37" presStyleLbl="parChTrans1D2" presStyleIdx="0" presStyleCnt="2"/>
      <dgm:spPr/>
    </dgm:pt>
    <dgm:pt modelId="{59ED650E-57DF-483B-8E6B-31321AA7980F}" type="pres">
      <dgm:prSet presAssocID="{5B6D3202-F85F-4938-8E3F-CB6C9E4D1161}" presName="hierRoot2" presStyleCnt="0">
        <dgm:presLayoutVars>
          <dgm:hierBranch val="init"/>
        </dgm:presLayoutVars>
      </dgm:prSet>
      <dgm:spPr/>
    </dgm:pt>
    <dgm:pt modelId="{D980494F-0837-4104-882B-F7D428A65FE6}" type="pres">
      <dgm:prSet presAssocID="{5B6D3202-F85F-4938-8E3F-CB6C9E4D1161}" presName="rootComposite" presStyleCnt="0"/>
      <dgm:spPr/>
    </dgm:pt>
    <dgm:pt modelId="{50B6DE5B-1CEE-449B-BE05-9648AAAEF491}" type="pres">
      <dgm:prSet presAssocID="{5B6D3202-F85F-4938-8E3F-CB6C9E4D1161}" presName="rootText" presStyleLbl="node2" presStyleIdx="0" presStyleCnt="2" custScaleX="194717" custScaleY="66380">
        <dgm:presLayoutVars>
          <dgm:chPref val="3"/>
        </dgm:presLayoutVars>
      </dgm:prSet>
      <dgm:spPr/>
    </dgm:pt>
    <dgm:pt modelId="{B4BBF405-7288-4A24-A0CD-35ACA0F6412E}" type="pres">
      <dgm:prSet presAssocID="{5B6D3202-F85F-4938-8E3F-CB6C9E4D1161}" presName="rootConnector" presStyleLbl="node2" presStyleIdx="0" presStyleCnt="2"/>
      <dgm:spPr/>
    </dgm:pt>
    <dgm:pt modelId="{68603587-4E38-43D4-9129-C5D9EA6DA9E4}" type="pres">
      <dgm:prSet presAssocID="{5B6D3202-F85F-4938-8E3F-CB6C9E4D1161}" presName="hierChild4" presStyleCnt="0"/>
      <dgm:spPr/>
    </dgm:pt>
    <dgm:pt modelId="{A79AD552-DE71-4D11-B57D-E169C843BE89}" type="pres">
      <dgm:prSet presAssocID="{5B6D3202-F85F-4938-8E3F-CB6C9E4D1161}" presName="hierChild5" presStyleCnt="0"/>
      <dgm:spPr/>
    </dgm:pt>
    <dgm:pt modelId="{C6DB830D-7247-482F-AB31-BA94A30D14D8}" type="pres">
      <dgm:prSet presAssocID="{31A96385-BE7E-482F-A530-2819A8BF49B6}" presName="Name37" presStyleLbl="parChTrans1D2" presStyleIdx="1" presStyleCnt="2"/>
      <dgm:spPr/>
    </dgm:pt>
    <dgm:pt modelId="{7948C617-4C0F-42C6-8777-C3E6CE03521A}" type="pres">
      <dgm:prSet presAssocID="{85F95F03-32F5-4700-B035-C115017D502B}" presName="hierRoot2" presStyleCnt="0">
        <dgm:presLayoutVars>
          <dgm:hierBranch val="init"/>
        </dgm:presLayoutVars>
      </dgm:prSet>
      <dgm:spPr/>
    </dgm:pt>
    <dgm:pt modelId="{148E63CB-9FB2-44B2-83CA-E087704B5C4D}" type="pres">
      <dgm:prSet presAssocID="{85F95F03-32F5-4700-B035-C115017D502B}" presName="rootComposite" presStyleCnt="0"/>
      <dgm:spPr/>
    </dgm:pt>
    <dgm:pt modelId="{FDC5254F-55BD-4F7A-A245-7C16DAFF4CED}" type="pres">
      <dgm:prSet presAssocID="{85F95F03-32F5-4700-B035-C115017D502B}" presName="rootText" presStyleLbl="node2" presStyleIdx="1" presStyleCnt="2" custScaleX="192126" custScaleY="65976">
        <dgm:presLayoutVars>
          <dgm:chPref val="3"/>
        </dgm:presLayoutVars>
      </dgm:prSet>
      <dgm:spPr/>
    </dgm:pt>
    <dgm:pt modelId="{FAAC76C4-33F6-4C7C-B7AC-73281E718061}" type="pres">
      <dgm:prSet presAssocID="{85F95F03-32F5-4700-B035-C115017D502B}" presName="rootConnector" presStyleLbl="node2" presStyleIdx="1" presStyleCnt="2"/>
      <dgm:spPr/>
    </dgm:pt>
    <dgm:pt modelId="{80016449-9B3D-4B0C-A88E-CB3DBD0C63C2}" type="pres">
      <dgm:prSet presAssocID="{85F95F03-32F5-4700-B035-C115017D502B}" presName="hierChild4" presStyleCnt="0"/>
      <dgm:spPr/>
    </dgm:pt>
    <dgm:pt modelId="{B52E2ADC-A763-4672-B0B6-1AB5BE8CA66A}" type="pres">
      <dgm:prSet presAssocID="{85F95F03-32F5-4700-B035-C115017D502B}" presName="hierChild5" presStyleCnt="0"/>
      <dgm:spPr/>
    </dgm:pt>
    <dgm:pt modelId="{7E5835E5-8FDE-4618-84D9-A1D47A1894D2}" type="pres">
      <dgm:prSet presAssocID="{AC639645-5391-46D6-9C29-A1BC32067566}" presName="hierChild3" presStyleCnt="0"/>
      <dgm:spPr/>
    </dgm:pt>
  </dgm:ptLst>
  <dgm:cxnLst>
    <dgm:cxn modelId="{8FFB0401-634A-4619-8C78-3A3FF61CDCD9}" type="presOf" srcId="{AC639645-5391-46D6-9C29-A1BC32067566}" destId="{CF52DBC9-CFAC-4143-BCB5-92CC27839575}" srcOrd="1" destOrd="0" presId="urn:microsoft.com/office/officeart/2005/8/layout/orgChart1"/>
    <dgm:cxn modelId="{D134C935-72B1-4DF8-9650-C4EA1404E00F}" type="presOf" srcId="{85F95F03-32F5-4700-B035-C115017D502B}" destId="{FAAC76C4-33F6-4C7C-B7AC-73281E718061}" srcOrd="1" destOrd="0" presId="urn:microsoft.com/office/officeart/2005/8/layout/orgChart1"/>
    <dgm:cxn modelId="{E725D760-21FF-4384-B4ED-85CC0453289F}" type="presOf" srcId="{5B6D3202-F85F-4938-8E3F-CB6C9E4D1161}" destId="{B4BBF405-7288-4A24-A0CD-35ACA0F6412E}" srcOrd="1" destOrd="0" presId="urn:microsoft.com/office/officeart/2005/8/layout/orgChart1"/>
    <dgm:cxn modelId="{4D597C63-BDA9-4E13-954B-1104D762CB92}" type="presOf" srcId="{85F95F03-32F5-4700-B035-C115017D502B}" destId="{FDC5254F-55BD-4F7A-A245-7C16DAFF4CED}" srcOrd="0" destOrd="0" presId="urn:microsoft.com/office/officeart/2005/8/layout/orgChart1"/>
    <dgm:cxn modelId="{D3AE2A66-4251-4492-8B08-706FB3294C17}" type="presOf" srcId="{C063B1A9-C842-42D3-93B3-F1D826B564DE}" destId="{6AAF37B6-F855-442E-8512-0AA4932BCBEB}" srcOrd="0" destOrd="0" presId="urn:microsoft.com/office/officeart/2005/8/layout/orgChart1"/>
    <dgm:cxn modelId="{B603A046-0072-4EF6-B0BF-50E02E1ACB73}" type="presOf" srcId="{5B6D3202-F85F-4938-8E3F-CB6C9E4D1161}" destId="{50B6DE5B-1CEE-449B-BE05-9648AAAEF491}" srcOrd="0" destOrd="0" presId="urn:microsoft.com/office/officeart/2005/8/layout/orgChart1"/>
    <dgm:cxn modelId="{EBCBBF53-698B-4A2F-B855-34605FD4412A}" srcId="{C063B1A9-C842-42D3-93B3-F1D826B564DE}" destId="{AC639645-5391-46D6-9C29-A1BC32067566}" srcOrd="0" destOrd="0" parTransId="{627582C5-CC61-4B17-ACB0-722936863770}" sibTransId="{2FCFD68F-3449-4E14-819F-3E35F11B1F4D}"/>
    <dgm:cxn modelId="{37C80D5A-0F4F-45FF-86F7-F179CA85760F}" type="presOf" srcId="{AC639645-5391-46D6-9C29-A1BC32067566}" destId="{B0F41376-EC4C-4BE4-84F8-BC9AEE983467}" srcOrd="0" destOrd="0" presId="urn:microsoft.com/office/officeart/2005/8/layout/orgChart1"/>
    <dgm:cxn modelId="{110334BC-F686-42F7-9C63-E611605593BA}" type="presOf" srcId="{A794DBCE-94B1-442A-9798-D84595B5A19E}" destId="{BBD9B77E-04CE-4B29-B8D5-66BADB0808A7}" srcOrd="0" destOrd="0" presId="urn:microsoft.com/office/officeart/2005/8/layout/orgChart1"/>
    <dgm:cxn modelId="{2CDF9EC8-3308-43B8-8BE7-B22B5B90E439}" type="presOf" srcId="{31A96385-BE7E-482F-A530-2819A8BF49B6}" destId="{C6DB830D-7247-482F-AB31-BA94A30D14D8}" srcOrd="0" destOrd="0" presId="urn:microsoft.com/office/officeart/2005/8/layout/orgChart1"/>
    <dgm:cxn modelId="{781BE3CF-F6A4-417A-B7BB-DDE1DC958B4B}" srcId="{AC639645-5391-46D6-9C29-A1BC32067566}" destId="{5B6D3202-F85F-4938-8E3F-CB6C9E4D1161}" srcOrd="0" destOrd="0" parTransId="{A794DBCE-94B1-442A-9798-D84595B5A19E}" sibTransId="{AD7C30E4-3F1D-4B90-BB65-FEB7D6583C09}"/>
    <dgm:cxn modelId="{8782A8DF-DAC8-4BE3-A343-8086673634C5}" srcId="{AC639645-5391-46D6-9C29-A1BC32067566}" destId="{85F95F03-32F5-4700-B035-C115017D502B}" srcOrd="1" destOrd="0" parTransId="{31A96385-BE7E-482F-A530-2819A8BF49B6}" sibTransId="{0B4CB1F2-5BDD-4B17-A87B-D318A263C8EC}"/>
    <dgm:cxn modelId="{9ABB7B1D-2307-4454-B749-446B953204D5}" type="presParOf" srcId="{6AAF37B6-F855-442E-8512-0AA4932BCBEB}" destId="{846D2DBF-37DF-4E56-B24C-22EEF5B1C11B}" srcOrd="0" destOrd="0" presId="urn:microsoft.com/office/officeart/2005/8/layout/orgChart1"/>
    <dgm:cxn modelId="{8AF1A6AD-4996-40C5-9A83-44639999EEA7}" type="presParOf" srcId="{846D2DBF-37DF-4E56-B24C-22EEF5B1C11B}" destId="{08474CF0-9A83-4603-B4C8-98490B5BFDE8}" srcOrd="0" destOrd="0" presId="urn:microsoft.com/office/officeart/2005/8/layout/orgChart1"/>
    <dgm:cxn modelId="{F77F91D6-6132-4F91-831F-77FC12A7E726}" type="presParOf" srcId="{08474CF0-9A83-4603-B4C8-98490B5BFDE8}" destId="{B0F41376-EC4C-4BE4-84F8-BC9AEE983467}" srcOrd="0" destOrd="0" presId="urn:microsoft.com/office/officeart/2005/8/layout/orgChart1"/>
    <dgm:cxn modelId="{64C4A655-806F-403E-8B4B-D71D609319DB}" type="presParOf" srcId="{08474CF0-9A83-4603-B4C8-98490B5BFDE8}" destId="{CF52DBC9-CFAC-4143-BCB5-92CC27839575}" srcOrd="1" destOrd="0" presId="urn:microsoft.com/office/officeart/2005/8/layout/orgChart1"/>
    <dgm:cxn modelId="{6697DAE0-B98B-4833-8791-1F4623EA2884}" type="presParOf" srcId="{846D2DBF-37DF-4E56-B24C-22EEF5B1C11B}" destId="{E5D56C4C-5DBF-456F-981E-D16B97473418}" srcOrd="1" destOrd="0" presId="urn:microsoft.com/office/officeart/2005/8/layout/orgChart1"/>
    <dgm:cxn modelId="{16ED06A3-0867-408C-BF03-D590503FE174}" type="presParOf" srcId="{E5D56C4C-5DBF-456F-981E-D16B97473418}" destId="{BBD9B77E-04CE-4B29-B8D5-66BADB0808A7}" srcOrd="0" destOrd="0" presId="urn:microsoft.com/office/officeart/2005/8/layout/orgChart1"/>
    <dgm:cxn modelId="{DDFE4CF3-2F16-4DA7-B243-4561B0089587}" type="presParOf" srcId="{E5D56C4C-5DBF-456F-981E-D16B97473418}" destId="{59ED650E-57DF-483B-8E6B-31321AA7980F}" srcOrd="1" destOrd="0" presId="urn:microsoft.com/office/officeart/2005/8/layout/orgChart1"/>
    <dgm:cxn modelId="{C4D0B711-BE8F-4A76-8575-188BFBEFD4DA}" type="presParOf" srcId="{59ED650E-57DF-483B-8E6B-31321AA7980F}" destId="{D980494F-0837-4104-882B-F7D428A65FE6}" srcOrd="0" destOrd="0" presId="urn:microsoft.com/office/officeart/2005/8/layout/orgChart1"/>
    <dgm:cxn modelId="{52E2A1E1-B6B8-4E37-B349-CD686CB485F7}" type="presParOf" srcId="{D980494F-0837-4104-882B-F7D428A65FE6}" destId="{50B6DE5B-1CEE-449B-BE05-9648AAAEF491}" srcOrd="0" destOrd="0" presId="urn:microsoft.com/office/officeart/2005/8/layout/orgChart1"/>
    <dgm:cxn modelId="{6CEC52EC-8645-4F71-9116-78922D3DA1A3}" type="presParOf" srcId="{D980494F-0837-4104-882B-F7D428A65FE6}" destId="{B4BBF405-7288-4A24-A0CD-35ACA0F6412E}" srcOrd="1" destOrd="0" presId="urn:microsoft.com/office/officeart/2005/8/layout/orgChart1"/>
    <dgm:cxn modelId="{05BE6D55-E6F3-4813-8391-B82E7866C472}" type="presParOf" srcId="{59ED650E-57DF-483B-8E6B-31321AA7980F}" destId="{68603587-4E38-43D4-9129-C5D9EA6DA9E4}" srcOrd="1" destOrd="0" presId="urn:microsoft.com/office/officeart/2005/8/layout/orgChart1"/>
    <dgm:cxn modelId="{D1FAE183-2AA6-4B06-9BE2-5C856F57E4C2}" type="presParOf" srcId="{59ED650E-57DF-483B-8E6B-31321AA7980F}" destId="{A79AD552-DE71-4D11-B57D-E169C843BE89}" srcOrd="2" destOrd="0" presId="urn:microsoft.com/office/officeart/2005/8/layout/orgChart1"/>
    <dgm:cxn modelId="{AAD5F135-B51D-4A17-A629-89AEEF69DAFD}" type="presParOf" srcId="{E5D56C4C-5DBF-456F-981E-D16B97473418}" destId="{C6DB830D-7247-482F-AB31-BA94A30D14D8}" srcOrd="2" destOrd="0" presId="urn:microsoft.com/office/officeart/2005/8/layout/orgChart1"/>
    <dgm:cxn modelId="{06720D61-3804-43D6-B693-84B890EA561B}" type="presParOf" srcId="{E5D56C4C-5DBF-456F-981E-D16B97473418}" destId="{7948C617-4C0F-42C6-8777-C3E6CE03521A}" srcOrd="3" destOrd="0" presId="urn:microsoft.com/office/officeart/2005/8/layout/orgChart1"/>
    <dgm:cxn modelId="{A2BFCB4A-97A9-4D6C-B6E4-9D788994DD61}" type="presParOf" srcId="{7948C617-4C0F-42C6-8777-C3E6CE03521A}" destId="{148E63CB-9FB2-44B2-83CA-E087704B5C4D}" srcOrd="0" destOrd="0" presId="urn:microsoft.com/office/officeart/2005/8/layout/orgChart1"/>
    <dgm:cxn modelId="{70C8E036-8B4C-4EF1-8AB4-33FEBCDF1AB5}" type="presParOf" srcId="{148E63CB-9FB2-44B2-83CA-E087704B5C4D}" destId="{FDC5254F-55BD-4F7A-A245-7C16DAFF4CED}" srcOrd="0" destOrd="0" presId="urn:microsoft.com/office/officeart/2005/8/layout/orgChart1"/>
    <dgm:cxn modelId="{32AFB603-BC30-459A-A647-F70A0B824DC1}" type="presParOf" srcId="{148E63CB-9FB2-44B2-83CA-E087704B5C4D}" destId="{FAAC76C4-33F6-4C7C-B7AC-73281E718061}" srcOrd="1" destOrd="0" presId="urn:microsoft.com/office/officeart/2005/8/layout/orgChart1"/>
    <dgm:cxn modelId="{B29304B6-7D36-4A34-83AF-AEA53FB5C4B6}" type="presParOf" srcId="{7948C617-4C0F-42C6-8777-C3E6CE03521A}" destId="{80016449-9B3D-4B0C-A88E-CB3DBD0C63C2}" srcOrd="1" destOrd="0" presId="urn:microsoft.com/office/officeart/2005/8/layout/orgChart1"/>
    <dgm:cxn modelId="{381C2EEB-41AD-4CD7-8230-2D12FE27BDE6}" type="presParOf" srcId="{7948C617-4C0F-42C6-8777-C3E6CE03521A}" destId="{B52E2ADC-A763-4672-B0B6-1AB5BE8CA66A}" srcOrd="2" destOrd="0" presId="urn:microsoft.com/office/officeart/2005/8/layout/orgChart1"/>
    <dgm:cxn modelId="{1C34AB89-9273-4B33-9CDA-8CC6D39FDCB8}" type="presParOf" srcId="{846D2DBF-37DF-4E56-B24C-22EEF5B1C11B}" destId="{7E5835E5-8FDE-4618-84D9-A1D47A1894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B830D-7247-482F-AB31-BA94A30D14D8}">
      <dsp:nvSpPr>
        <dsp:cNvPr id="0" name=""/>
        <dsp:cNvSpPr/>
      </dsp:nvSpPr>
      <dsp:spPr>
        <a:xfrm>
          <a:off x="4114800" y="752220"/>
          <a:ext cx="2175197" cy="423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54"/>
              </a:lnTo>
              <a:lnTo>
                <a:pt x="2175197" y="211754"/>
              </a:lnTo>
              <a:lnTo>
                <a:pt x="2175197" y="42350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9B77E-04CE-4B29-B8D5-66BADB0808A7}">
      <dsp:nvSpPr>
        <dsp:cNvPr id="0" name=""/>
        <dsp:cNvSpPr/>
      </dsp:nvSpPr>
      <dsp:spPr>
        <a:xfrm>
          <a:off x="1965728" y="752220"/>
          <a:ext cx="2149071" cy="423509"/>
        </a:xfrm>
        <a:custGeom>
          <a:avLst/>
          <a:gdLst/>
          <a:ahLst/>
          <a:cxnLst/>
          <a:rect l="0" t="0" r="0" b="0"/>
          <a:pathLst>
            <a:path>
              <a:moveTo>
                <a:pt x="2149071" y="0"/>
              </a:moveTo>
              <a:lnTo>
                <a:pt x="2149071" y="211754"/>
              </a:lnTo>
              <a:lnTo>
                <a:pt x="0" y="211754"/>
              </a:lnTo>
              <a:lnTo>
                <a:pt x="0" y="42350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41376-EC4C-4BE4-84F8-BC9AEE983467}">
      <dsp:nvSpPr>
        <dsp:cNvPr id="0" name=""/>
        <dsp:cNvSpPr/>
      </dsp:nvSpPr>
      <dsp:spPr>
        <a:xfrm>
          <a:off x="935309" y="259557"/>
          <a:ext cx="6358981" cy="492663"/>
        </a:xfrm>
        <a:prstGeom prst="rect">
          <a:avLst/>
        </a:prstGeom>
        <a:solidFill>
          <a:schemeClr val="accent4"/>
        </a:solidFill>
        <a:ln>
          <a:solidFill>
            <a:schemeClr val="tx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Пьезопереходный эффект на биполярном транзисторе</a:t>
          </a:r>
        </a:p>
      </dsp:txBody>
      <dsp:txXfrm>
        <a:off x="935309" y="259557"/>
        <a:ext cx="6358981" cy="492663"/>
      </dsp:txXfrm>
    </dsp:sp>
    <dsp:sp modelId="{50B6DE5B-1CEE-449B-BE05-9648AAAEF491}">
      <dsp:nvSpPr>
        <dsp:cNvPr id="0" name=""/>
        <dsp:cNvSpPr/>
      </dsp:nvSpPr>
      <dsp:spPr>
        <a:xfrm>
          <a:off x="2286" y="1175730"/>
          <a:ext cx="3926885" cy="66934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Анизотропия </a:t>
          </a:r>
          <a:r>
            <a:rPr lang="ru-RU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подвижности неосновных </a:t>
          </a: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носителей заряда в базовой области</a:t>
          </a:r>
        </a:p>
      </dsp:txBody>
      <dsp:txXfrm>
        <a:off x="2286" y="1175730"/>
        <a:ext cx="3926885" cy="669347"/>
      </dsp:txXfrm>
    </dsp:sp>
    <dsp:sp modelId="{FDC5254F-55BD-4F7A-A245-7C16DAFF4CED}">
      <dsp:nvSpPr>
        <dsp:cNvPr id="0" name=""/>
        <dsp:cNvSpPr/>
      </dsp:nvSpPr>
      <dsp:spPr>
        <a:xfrm>
          <a:off x="4352681" y="1175730"/>
          <a:ext cx="3874632" cy="66527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Тензоэффект на сопротивлении базовой области</a:t>
          </a:r>
        </a:p>
      </dsp:txBody>
      <dsp:txXfrm>
        <a:off x="4352681" y="1175730"/>
        <a:ext cx="3874632" cy="66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DDA8A2-0CCE-4511-8A2C-553CE17A93DA}" type="datetimeFigureOut">
              <a:rPr lang="ru-RU"/>
              <a:pPr>
                <a:defRPr/>
              </a:pPr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FDAB79E-8704-4773-AFD1-8BBF80E6C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0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0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46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6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2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1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5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22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1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2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8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3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8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8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3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8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AB79E-8704-4773-AFD1-8BBF80E6C11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9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91FF5C0-CB76-4115-914E-DDBAF751D06F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ED1ADC-083A-47F3-AFD2-1DE933AD2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B687-77D1-402A-BA9A-85C20F0F967B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EBA2-A9D7-4CB3-9473-84340A73E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46BF-37FA-4B6F-805F-A61E6B9152AC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5814-458A-4670-9FB2-ADD1B5998B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8F29-98DC-4DBE-AE7A-32D28102AB77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C463-F2A5-479B-8779-EDE47C19C2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3736E3-D87A-401F-AD2D-C7A33B857899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32E46-9AB7-4ED6-B116-44374D54C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28799-E13D-4C94-9C1E-E482BEF0E0C6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D66387-94FB-4F85-BB0C-7BDD5CB2D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C2AB3A-B226-4942-9F8A-10FCE29788E0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1FC41-9904-455D-AE30-0A17217E93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8AE58C-7EAC-4624-8AFC-9D3489A43985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B682E4-9B2E-47A9-8292-92713FDA3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F1D9-36A5-4D2F-8420-9CDB258A684D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AE41-438F-4E61-A6BE-09C8500C28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CE9D94-5AFF-463E-99B1-8DFAE9C6F70B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40F302-6509-4A91-9C59-289ECB395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C3A336-BE6A-4B3A-9C14-4F2E6E3DAD11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53C368-3A96-4675-8B7D-9DA7BC18D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6BA14F1-AA71-4160-877C-46F04D679E75}" type="datetimeFigureOut">
              <a:rPr lang="ru-RU"/>
              <a:pPr>
                <a:defRPr/>
              </a:pPr>
              <a:t>18.03.2018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D5F7364-9312-4E1F-BADC-384C79D39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08885" y="3429000"/>
            <a:ext cx="756084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Моделирование высокочувствительного элемента датчика давления на основе биполярного тензотранзистора</a:t>
            </a:r>
            <a:br>
              <a:rPr 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589240"/>
            <a:ext cx="4176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Докладчик: Басов М.В.</a:t>
            </a:r>
          </a:p>
          <a:p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соискатель ВНИИА, 4 год обучения</a:t>
            </a:r>
          </a:p>
          <a:p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подр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 522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A8F7EA-4ABB-4304-BA3C-2E9CC4CDC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31" y="3119191"/>
            <a:ext cx="3270328" cy="1864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5F9CB-071B-4CB4-9ADB-9A1CC2A53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35" y="892525"/>
            <a:ext cx="3203057" cy="1962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EB73F9-A0FE-4147-BBBA-56387D37E8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0643"/>
            <a:ext cx="4093864" cy="19599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96C300-8650-4A4F-A3FA-094F0A7FA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980728"/>
            <a:ext cx="4133754" cy="1793138"/>
          </a:xfrm>
          <a:prstGeom prst="rect">
            <a:avLst/>
          </a:prstGeom>
        </p:spPr>
      </p:pic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" name="Заголовок 13">
            <a:extLst>
              <a:ext uri="{FF2B5EF4-FFF2-40B4-BE49-F238E27FC236}">
                <a16:creationId xmlns:a16="http://schemas.microsoft.com/office/drawing/2014/main" id="{099304E9-C2E1-418D-810F-E144D9FC54C9}"/>
              </a:ext>
            </a:extLst>
          </p:cNvPr>
          <p:cNvSpPr txBox="1">
            <a:spLocks/>
          </p:cNvSpPr>
          <p:nvPr/>
        </p:nvSpPr>
        <p:spPr>
          <a:xfrm>
            <a:off x="1298609" y="570193"/>
            <a:ext cx="2098576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Вертикальный БТТ</a:t>
            </a:r>
          </a:p>
        </p:txBody>
      </p:sp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2CB24F50-DB6B-46EF-BF77-C99EE8B9E7D2}"/>
              </a:ext>
            </a:extLst>
          </p:cNvPr>
          <p:cNvSpPr txBox="1">
            <a:spLocks/>
          </p:cNvSpPr>
          <p:nvPr/>
        </p:nvSpPr>
        <p:spPr>
          <a:xfrm>
            <a:off x="1115617" y="2708920"/>
            <a:ext cx="2409296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Горизонтальный БТТ</a:t>
            </a:r>
          </a:p>
        </p:txBody>
      </p:sp>
      <p:sp>
        <p:nvSpPr>
          <p:cNvPr id="56" name="Заголовок 13">
            <a:extLst>
              <a:ext uri="{FF2B5EF4-FFF2-40B4-BE49-F238E27FC236}">
                <a16:creationId xmlns:a16="http://schemas.microsoft.com/office/drawing/2014/main" id="{790560AF-89C6-4074-95BA-00117A099E9C}"/>
              </a:ext>
            </a:extLst>
          </p:cNvPr>
          <p:cNvSpPr txBox="1">
            <a:spLocks/>
          </p:cNvSpPr>
          <p:nvPr/>
        </p:nvSpPr>
        <p:spPr>
          <a:xfrm>
            <a:off x="4571997" y="548061"/>
            <a:ext cx="4288432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активной базы вертикального БТТ</a:t>
            </a:r>
          </a:p>
        </p:txBody>
      </p:sp>
      <p:sp>
        <p:nvSpPr>
          <p:cNvPr id="60" name="Заголовок 13">
            <a:extLst>
              <a:ext uri="{FF2B5EF4-FFF2-40B4-BE49-F238E27FC236}">
                <a16:creationId xmlns:a16="http://schemas.microsoft.com/office/drawing/2014/main" id="{ACCE4057-6EA9-4113-9406-F8792E8DE4A7}"/>
              </a:ext>
            </a:extLst>
          </p:cNvPr>
          <p:cNvSpPr txBox="1">
            <a:spLocks/>
          </p:cNvSpPr>
          <p:nvPr/>
        </p:nvSpPr>
        <p:spPr>
          <a:xfrm>
            <a:off x="4389008" y="2712045"/>
            <a:ext cx="4503471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активной базы горизонтального БТТ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4CC0CC5-056E-4E34-B872-1FE37CD93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79485"/>
              </p:ext>
            </p:extLst>
          </p:nvPr>
        </p:nvGraphicFramePr>
        <p:xfrm>
          <a:off x="1691680" y="5301208"/>
          <a:ext cx="5760639" cy="8936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1025">
                  <a:extLst>
                    <a:ext uri="{9D8B030D-6E8A-4147-A177-3AD203B41FA5}">
                      <a16:colId xmlns:a16="http://schemas.microsoft.com/office/drawing/2014/main" val="2440185067"/>
                    </a:ext>
                  </a:extLst>
                </a:gridCol>
                <a:gridCol w="1359807">
                  <a:extLst>
                    <a:ext uri="{9D8B030D-6E8A-4147-A177-3AD203B41FA5}">
                      <a16:colId xmlns:a16="http://schemas.microsoft.com/office/drawing/2014/main" val="2038601260"/>
                    </a:ext>
                  </a:extLst>
                </a:gridCol>
                <a:gridCol w="1359807">
                  <a:extLst>
                    <a:ext uri="{9D8B030D-6E8A-4147-A177-3AD203B41FA5}">
                      <a16:colId xmlns:a16="http://schemas.microsoft.com/office/drawing/2014/main" val="1756467438"/>
                    </a:ext>
                  </a:extLst>
                </a:gridCol>
              </a:tblGrid>
              <a:tr h="305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БТТ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4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 Б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мкм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14833"/>
                  </a:ext>
                </a:extLst>
              </a:tr>
              <a:tr h="305710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КЭФ1.5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КЭФ4.5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33025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Вертикальный (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V-NPN)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14646"/>
                  </a:ext>
                </a:extLst>
              </a:tr>
            </a:tbl>
          </a:graphicData>
        </a:graphic>
      </p:graphicFrame>
      <p:sp>
        <p:nvSpPr>
          <p:cNvPr id="61" name="Заголовок 13">
            <a:extLst>
              <a:ext uri="{FF2B5EF4-FFF2-40B4-BE49-F238E27FC236}">
                <a16:creationId xmlns:a16="http://schemas.microsoft.com/office/drawing/2014/main" id="{0CA7380D-A990-49D9-ABD9-BDDD2D290D27}"/>
              </a:ext>
            </a:extLst>
          </p:cNvPr>
          <p:cNvSpPr txBox="1">
            <a:spLocks/>
          </p:cNvSpPr>
          <p:nvPr/>
        </p:nvSpPr>
        <p:spPr>
          <a:xfrm>
            <a:off x="2267744" y="4921709"/>
            <a:ext cx="4608512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Толщина активной базы транзисторов</a:t>
            </a:r>
          </a:p>
        </p:txBody>
      </p:sp>
      <p:sp>
        <p:nvSpPr>
          <p:cNvPr id="52" name="Заголовок 13">
            <a:extLst>
              <a:ext uri="{FF2B5EF4-FFF2-40B4-BE49-F238E27FC236}">
                <a16:creationId xmlns:a16="http://schemas.microsoft.com/office/drawing/2014/main" id="{8FA75BA8-4D68-4654-872D-35D0F944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2" y="142919"/>
            <a:ext cx="8363272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Моделирование в 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Sentaurus TCAD. </a:t>
            </a: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Структуры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CD7851F-3090-40A5-92B0-CA6C1EBD2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84827"/>
              </p:ext>
            </p:extLst>
          </p:nvPr>
        </p:nvGraphicFramePr>
        <p:xfrm>
          <a:off x="1691678" y="6194821"/>
          <a:ext cx="5760639" cy="28219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1025">
                  <a:extLst>
                    <a:ext uri="{9D8B030D-6E8A-4147-A177-3AD203B41FA5}">
                      <a16:colId xmlns:a16="http://schemas.microsoft.com/office/drawing/2014/main" val="952559188"/>
                    </a:ext>
                  </a:extLst>
                </a:gridCol>
                <a:gridCol w="1359807">
                  <a:extLst>
                    <a:ext uri="{9D8B030D-6E8A-4147-A177-3AD203B41FA5}">
                      <a16:colId xmlns:a16="http://schemas.microsoft.com/office/drawing/2014/main" val="2478438794"/>
                    </a:ext>
                  </a:extLst>
                </a:gridCol>
                <a:gridCol w="1359807">
                  <a:extLst>
                    <a:ext uri="{9D8B030D-6E8A-4147-A177-3AD203B41FA5}">
                      <a16:colId xmlns:a16="http://schemas.microsoft.com/office/drawing/2014/main" val="1073671320"/>
                    </a:ext>
                  </a:extLst>
                </a:gridCol>
              </a:tblGrid>
              <a:tr h="2821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Горизонтальный (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L-PNP)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79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2328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5A1A7-A0D3-40D3-A1D9-4F209826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701" y="3613134"/>
            <a:ext cx="3547829" cy="25040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8DE539-B4DB-4215-A597-7B5519CA1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55" y="3644986"/>
            <a:ext cx="3602390" cy="24294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24FC77-8CBB-407D-881A-E32235E43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644986"/>
            <a:ext cx="3609276" cy="2404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F13A99-244F-4BD8-9FFF-8D677DC52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3613135"/>
            <a:ext cx="3547828" cy="2504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7716E6-25A8-45DF-BE81-844CAE266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123" y="908976"/>
            <a:ext cx="3696595" cy="246439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19025D-0E9F-46E4-9EBA-ADF408B27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504" y="910535"/>
            <a:ext cx="3670214" cy="24545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82A3A-441B-4EE9-BB54-021D618DB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721" y="902910"/>
            <a:ext cx="3607085" cy="2387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4768CC-F403-4F40-9A77-862A72468A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15" y="908720"/>
            <a:ext cx="3633491" cy="2468556"/>
          </a:xfrm>
          <a:prstGeom prst="rect">
            <a:avLst/>
          </a:prstGeom>
        </p:spPr>
      </p:pic>
      <p:sp>
        <p:nvSpPr>
          <p:cNvPr id="53" name="Заголовок 13">
            <a:extLst>
              <a:ext uri="{FF2B5EF4-FFF2-40B4-BE49-F238E27FC236}">
                <a16:creationId xmlns:a16="http://schemas.microsoft.com/office/drawing/2014/main" id="{857F7DBC-625C-4F2A-AEBB-1CB68CCD2D94}"/>
              </a:ext>
            </a:extLst>
          </p:cNvPr>
          <p:cNvSpPr txBox="1">
            <a:spLocks/>
          </p:cNvSpPr>
          <p:nvPr/>
        </p:nvSpPr>
        <p:spPr>
          <a:xfrm>
            <a:off x="942940" y="3388216"/>
            <a:ext cx="3528392" cy="23153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График зависимости </a:t>
            </a:r>
            <a:r>
              <a:rPr lang="el-G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5" name="Заголовок 13">
            <a:extLst>
              <a:ext uri="{FF2B5EF4-FFF2-40B4-BE49-F238E27FC236}">
                <a16:creationId xmlns:a16="http://schemas.microsoft.com/office/drawing/2014/main" id="{F4DD29CE-D94A-4C23-B2BA-6ED0F60A539D}"/>
              </a:ext>
            </a:extLst>
          </p:cNvPr>
          <p:cNvSpPr txBox="1">
            <a:spLocks/>
          </p:cNvSpPr>
          <p:nvPr/>
        </p:nvSpPr>
        <p:spPr>
          <a:xfrm>
            <a:off x="4810702" y="3389867"/>
            <a:ext cx="3528392" cy="23153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График зависимости </a:t>
            </a:r>
            <a:r>
              <a:rPr lang="el-G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9" name="Заголовок 13">
            <a:extLst>
              <a:ext uri="{FF2B5EF4-FFF2-40B4-BE49-F238E27FC236}">
                <a16:creationId xmlns:a16="http://schemas.microsoft.com/office/drawing/2014/main" id="{6C317644-9674-40B1-B258-28FAA9577B41}"/>
              </a:ext>
            </a:extLst>
          </p:cNvPr>
          <p:cNvSpPr txBox="1">
            <a:spLocks/>
          </p:cNvSpPr>
          <p:nvPr/>
        </p:nvSpPr>
        <p:spPr>
          <a:xfrm>
            <a:off x="1043608" y="6049632"/>
            <a:ext cx="3528392" cy="23153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График зависимости </a:t>
            </a:r>
            <a:r>
              <a:rPr lang="el-G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БЭ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2" name="Заголовок 13">
            <a:extLst>
              <a:ext uri="{FF2B5EF4-FFF2-40B4-BE49-F238E27FC236}">
                <a16:creationId xmlns:a16="http://schemas.microsoft.com/office/drawing/2014/main" id="{63E4AC9D-5CA4-4C14-A678-84E6AACCBF12}"/>
              </a:ext>
            </a:extLst>
          </p:cNvPr>
          <p:cNvSpPr txBox="1">
            <a:spLocks/>
          </p:cNvSpPr>
          <p:nvPr/>
        </p:nvSpPr>
        <p:spPr>
          <a:xfrm>
            <a:off x="4954724" y="6077788"/>
            <a:ext cx="3528392" cy="23153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График зависимости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КЭ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" name="Заголовок 13">
            <a:extLst>
              <a:ext uri="{FF2B5EF4-FFF2-40B4-BE49-F238E27FC236}">
                <a16:creationId xmlns:a16="http://schemas.microsoft.com/office/drawing/2014/main" id="{099304E9-C2E1-418D-810F-E144D9FC54C9}"/>
              </a:ext>
            </a:extLst>
          </p:cNvPr>
          <p:cNvSpPr txBox="1">
            <a:spLocks/>
          </p:cNvSpPr>
          <p:nvPr/>
        </p:nvSpPr>
        <p:spPr>
          <a:xfrm>
            <a:off x="1763688" y="600150"/>
            <a:ext cx="5976663" cy="30857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Вертикальный БТТ 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V-NPN). β = 75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4 мкА,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КЭ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1,65 В)</a:t>
            </a:r>
          </a:p>
        </p:txBody>
      </p:sp>
      <p:sp>
        <p:nvSpPr>
          <p:cNvPr id="68" name="Заголовок 13">
            <a:extLst>
              <a:ext uri="{FF2B5EF4-FFF2-40B4-BE49-F238E27FC236}">
                <a16:creationId xmlns:a16="http://schemas.microsoft.com/office/drawing/2014/main" id="{7091E2B2-B558-4F70-AB36-B8A245BADFFF}"/>
              </a:ext>
            </a:extLst>
          </p:cNvPr>
          <p:cNvSpPr txBox="1">
            <a:spLocks/>
          </p:cNvSpPr>
          <p:nvPr/>
        </p:nvSpPr>
        <p:spPr>
          <a:xfrm>
            <a:off x="1763688" y="600150"/>
            <a:ext cx="6022032" cy="308570"/>
          </a:xfrm>
          <a:prstGeom prst="rect">
            <a:avLst/>
          </a:prstGeom>
          <a:solidFill>
            <a:schemeClr val="bg1"/>
          </a:solidFill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Горизонтальный БТТ 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L-PNP). β = 5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43 мкА,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КЭ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1,65 В)</a:t>
            </a:r>
          </a:p>
        </p:txBody>
      </p:sp>
      <p:sp>
        <p:nvSpPr>
          <p:cNvPr id="56" name="Заголовок 13">
            <a:extLst>
              <a:ext uri="{FF2B5EF4-FFF2-40B4-BE49-F238E27FC236}">
                <a16:creationId xmlns:a16="http://schemas.microsoft.com/office/drawing/2014/main" id="{D8507FD1-8733-426C-B901-CC9D14E5BDD3}"/>
              </a:ext>
            </a:extLst>
          </p:cNvPr>
          <p:cNvSpPr txBox="1">
            <a:spLocks/>
          </p:cNvSpPr>
          <p:nvPr/>
        </p:nvSpPr>
        <p:spPr>
          <a:xfrm>
            <a:off x="390362" y="142919"/>
            <a:ext cx="8363272" cy="36986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Моделирование в 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Sentaurus TCAD. </a:t>
            </a: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ВАХ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9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13">
            <a:extLst>
              <a:ext uri="{FF2B5EF4-FFF2-40B4-BE49-F238E27FC236}">
                <a16:creationId xmlns:a16="http://schemas.microsoft.com/office/drawing/2014/main" id="{F4DD29CE-D94A-4C23-B2BA-6ED0F60A539D}"/>
              </a:ext>
            </a:extLst>
          </p:cNvPr>
          <p:cNvSpPr txBox="1">
            <a:spLocks/>
          </p:cNvSpPr>
          <p:nvPr/>
        </p:nvSpPr>
        <p:spPr>
          <a:xfrm>
            <a:off x="4355976" y="2780928"/>
            <a:ext cx="4824536" cy="51212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График зависимости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(подложка/эмиттер) для БТТ (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L-PNP)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Отношение паразитного тока в подложку к току эмиттера</a:t>
            </a:r>
          </a:p>
        </p:txBody>
      </p:sp>
      <p:sp>
        <p:nvSpPr>
          <p:cNvPr id="53" name="Заголовок 13">
            <a:extLst>
              <a:ext uri="{FF2B5EF4-FFF2-40B4-BE49-F238E27FC236}">
                <a16:creationId xmlns:a16="http://schemas.microsoft.com/office/drawing/2014/main" id="{857F7DBC-625C-4F2A-AEBB-1CB68CCD2D94}"/>
              </a:ext>
            </a:extLst>
          </p:cNvPr>
          <p:cNvSpPr txBox="1">
            <a:spLocks/>
          </p:cNvSpPr>
          <p:nvPr/>
        </p:nvSpPr>
        <p:spPr>
          <a:xfrm>
            <a:off x="179512" y="2638269"/>
            <a:ext cx="4392488" cy="62376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Топологии БТТ (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V-NPN)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кристалла ТДК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технологический транзистор,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тестовый транзистор с гребенчатой структурой</a:t>
            </a:r>
          </a:p>
        </p:txBody>
      </p:sp>
      <p:sp>
        <p:nvSpPr>
          <p:cNvPr id="59" name="Заголовок 13">
            <a:extLst>
              <a:ext uri="{FF2B5EF4-FFF2-40B4-BE49-F238E27FC236}">
                <a16:creationId xmlns:a16="http://schemas.microsoft.com/office/drawing/2014/main" id="{6C317644-9674-40B1-B258-28FAA9577B41}"/>
              </a:ext>
            </a:extLst>
          </p:cNvPr>
          <p:cNvSpPr txBox="1">
            <a:spLocks/>
          </p:cNvSpPr>
          <p:nvPr/>
        </p:nvSpPr>
        <p:spPr>
          <a:xfrm>
            <a:off x="615978" y="6077366"/>
            <a:ext cx="3595981" cy="44797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График зависимости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ru-RU" sz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U</a:t>
            </a:r>
            <a:r>
              <a:rPr lang="ru-RU" sz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КЭ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при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∆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 мкА для БТТ 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V-NPN)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 №1</a:t>
            </a:r>
          </a:p>
        </p:txBody>
      </p:sp>
      <p:sp>
        <p:nvSpPr>
          <p:cNvPr id="62" name="Заголовок 13">
            <a:extLst>
              <a:ext uri="{FF2B5EF4-FFF2-40B4-BE49-F238E27FC236}">
                <a16:creationId xmlns:a16="http://schemas.microsoft.com/office/drawing/2014/main" id="{63E4AC9D-5CA4-4C14-A678-84E6AACCBF12}"/>
              </a:ext>
            </a:extLst>
          </p:cNvPr>
          <p:cNvSpPr txBox="1">
            <a:spLocks/>
          </p:cNvSpPr>
          <p:nvPr/>
        </p:nvSpPr>
        <p:spPr>
          <a:xfrm>
            <a:off x="5134717" y="6101729"/>
            <a:ext cx="3528392" cy="44797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График зависимости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КЭ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БТТ (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V-NPN)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91A8BE0-778A-49B1-AD61-2A69E7768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4" y="3499110"/>
            <a:ext cx="3301639" cy="2476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1F8AF-7C55-43F3-9F48-869CBA7DD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99110"/>
            <a:ext cx="3288879" cy="24762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8EACD9-CE46-4009-B2B5-7FE026874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532" y="6318845"/>
            <a:ext cx="114397" cy="178745"/>
          </a:xfrm>
          <a:prstGeom prst="rect">
            <a:avLst/>
          </a:prstGeom>
        </p:spPr>
      </p:pic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DE6B464C-E161-4F88-AC8B-D0334FD6D09C}"/>
              </a:ext>
            </a:extLst>
          </p:cNvPr>
          <p:cNvSpPr txBox="1">
            <a:spLocks/>
          </p:cNvSpPr>
          <p:nvPr/>
        </p:nvSpPr>
        <p:spPr>
          <a:xfrm>
            <a:off x="390362" y="142919"/>
            <a:ext cx="8363272" cy="36986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Моделирование в 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Sentaurus TCAD. </a:t>
            </a: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ВАХ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74E147-120F-4C47-A2D8-A659F3EBF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706" y="3462272"/>
            <a:ext cx="3902537" cy="26926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77296-28F0-4EC1-B1C9-3F74919E6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559" y="503172"/>
            <a:ext cx="3646569" cy="23720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210A59-11AC-4062-B1DE-355134978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554127"/>
            <a:ext cx="3489289" cy="21174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939EAD-E4DE-412A-9F58-6EDD5193C6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554125"/>
            <a:ext cx="3489290" cy="21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A2733-ED12-423B-A960-F5F9DA6A9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83" y="804139"/>
            <a:ext cx="3120117" cy="2285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5F5B46-CBFC-4EE7-A538-26E634768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7" y="804503"/>
            <a:ext cx="3023814" cy="2281559"/>
          </a:xfrm>
          <a:prstGeom prst="rect">
            <a:avLst/>
          </a:prstGeom>
        </p:spPr>
      </p:pic>
      <p:sp>
        <p:nvSpPr>
          <p:cNvPr id="53" name="Заголовок 13">
            <a:extLst>
              <a:ext uri="{FF2B5EF4-FFF2-40B4-BE49-F238E27FC236}">
                <a16:creationId xmlns:a16="http://schemas.microsoft.com/office/drawing/2014/main" id="{857F7DBC-625C-4F2A-AEBB-1CB68CCD2D94}"/>
              </a:ext>
            </a:extLst>
          </p:cNvPr>
          <p:cNvSpPr txBox="1">
            <a:spLocks/>
          </p:cNvSpPr>
          <p:nvPr/>
        </p:nvSpPr>
        <p:spPr>
          <a:xfrm>
            <a:off x="107504" y="404664"/>
            <a:ext cx="4464496" cy="50405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с ООС (</a:t>
            </a:r>
            <a:r>
              <a:rPr lang="en-US" sz="1600" u="sng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V-NPN)</a:t>
            </a:r>
            <a:endParaRPr lang="ru-RU" sz="1600" u="sng" spc="-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" name="Заголовок 13">
            <a:extLst>
              <a:ext uri="{FF2B5EF4-FFF2-40B4-BE49-F238E27FC236}">
                <a16:creationId xmlns:a16="http://schemas.microsoft.com/office/drawing/2014/main" id="{2298E377-891F-49A9-B2E2-60EC9788B030}"/>
              </a:ext>
            </a:extLst>
          </p:cNvPr>
          <p:cNvSpPr txBox="1">
            <a:spLocks/>
          </p:cNvSpPr>
          <p:nvPr/>
        </p:nvSpPr>
        <p:spPr>
          <a:xfrm>
            <a:off x="251520" y="3068960"/>
            <a:ext cx="4250218" cy="50405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ТКН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0,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2 %/ºC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*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 ниже, чем на кристалле ТДК)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Заголовок 13">
            <a:extLst>
              <a:ext uri="{FF2B5EF4-FFF2-40B4-BE49-F238E27FC236}">
                <a16:creationId xmlns:a16="http://schemas.microsoft.com/office/drawing/2014/main" id="{2220B7D6-5E4D-4587-91E5-D7A1228FCA42}"/>
              </a:ext>
            </a:extLst>
          </p:cNvPr>
          <p:cNvSpPr txBox="1">
            <a:spLocks/>
          </p:cNvSpPr>
          <p:nvPr/>
        </p:nvSpPr>
        <p:spPr>
          <a:xfrm>
            <a:off x="4566480" y="404664"/>
            <a:ext cx="4398008" cy="50405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с ООС (</a:t>
            </a:r>
            <a:r>
              <a:rPr lang="en-US" sz="1600" u="sng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L-PNP)</a:t>
            </a:r>
            <a:endParaRPr lang="ru-RU" sz="1600" u="sng" spc="-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Заголовок 13">
            <a:extLst>
              <a:ext uri="{FF2B5EF4-FFF2-40B4-BE49-F238E27FC236}">
                <a16:creationId xmlns:a16="http://schemas.microsoft.com/office/drawing/2014/main" id="{0F120987-231B-4220-AC6A-F3F453DF2A77}"/>
              </a:ext>
            </a:extLst>
          </p:cNvPr>
          <p:cNvSpPr txBox="1">
            <a:spLocks/>
          </p:cNvSpPr>
          <p:nvPr/>
        </p:nvSpPr>
        <p:spPr>
          <a:xfrm>
            <a:off x="4496218" y="3068960"/>
            <a:ext cx="4114800" cy="50405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ТКН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0,56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%/ºC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*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раза ниже, чем на кристалле ТДК)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Заголовок 13">
            <a:extLst>
              <a:ext uri="{FF2B5EF4-FFF2-40B4-BE49-F238E27FC236}">
                <a16:creationId xmlns:a16="http://schemas.microsoft.com/office/drawing/2014/main" id="{90F73F0F-058F-4AA4-9F3D-F32669C03B76}"/>
              </a:ext>
            </a:extLst>
          </p:cNvPr>
          <p:cNvSpPr txBox="1">
            <a:spLocks/>
          </p:cNvSpPr>
          <p:nvPr/>
        </p:nvSpPr>
        <p:spPr>
          <a:xfrm>
            <a:off x="2509079" y="3630910"/>
            <a:ext cx="4114800" cy="24383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</a:t>
            </a:r>
          </a:p>
        </p:txBody>
      </p:sp>
      <p:sp>
        <p:nvSpPr>
          <p:cNvPr id="70" name="Заголовок 13">
            <a:extLst>
              <a:ext uri="{FF2B5EF4-FFF2-40B4-BE49-F238E27FC236}">
                <a16:creationId xmlns:a16="http://schemas.microsoft.com/office/drawing/2014/main" id="{55F97A3D-91CE-426E-A9F5-0AD803062624}"/>
              </a:ext>
            </a:extLst>
          </p:cNvPr>
          <p:cNvSpPr txBox="1">
            <a:spLocks/>
          </p:cNvSpPr>
          <p:nvPr/>
        </p:nvSpPr>
        <p:spPr>
          <a:xfrm>
            <a:off x="2555776" y="6308898"/>
            <a:ext cx="4114800" cy="288454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ТКН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1,48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%/ºC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*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AC288-2C73-4EC4-9472-60FF3ADE7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581" y="3932634"/>
            <a:ext cx="2899797" cy="2448272"/>
          </a:xfrm>
          <a:prstGeom prst="rect">
            <a:avLst/>
          </a:prstGeom>
        </p:spPr>
      </p:pic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C24C8759-8E95-4C2B-82AB-A6ADC6C32D37}"/>
              </a:ext>
            </a:extLst>
          </p:cNvPr>
          <p:cNvSpPr txBox="1">
            <a:spLocks/>
          </p:cNvSpPr>
          <p:nvPr/>
        </p:nvSpPr>
        <p:spPr>
          <a:xfrm>
            <a:off x="390362" y="142919"/>
            <a:ext cx="8363272" cy="36986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Моделирование в 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NI Multisim. </a:t>
            </a: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Термостабильность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483B74-D578-4C01-B7CB-05C557B65ADD}"/>
              </a:ext>
            </a:extLst>
          </p:cNvPr>
          <p:cNvSpPr/>
          <p:nvPr/>
        </p:nvSpPr>
        <p:spPr>
          <a:xfrm>
            <a:off x="6786713" y="4823494"/>
            <a:ext cx="1596399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* при ∆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 = 1 ºC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655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821D771-6838-4EE8-966F-DFD79515E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2" y="799798"/>
            <a:ext cx="3185242" cy="23483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858B48-451B-4C1A-B6A7-104008706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03872"/>
            <a:ext cx="3128949" cy="2320992"/>
          </a:xfrm>
          <a:prstGeom prst="rect">
            <a:avLst/>
          </a:prstGeom>
        </p:spPr>
      </p:pic>
      <p:sp>
        <p:nvSpPr>
          <p:cNvPr id="53" name="Заголовок 13">
            <a:extLst>
              <a:ext uri="{FF2B5EF4-FFF2-40B4-BE49-F238E27FC236}">
                <a16:creationId xmlns:a16="http://schemas.microsoft.com/office/drawing/2014/main" id="{857F7DBC-625C-4F2A-AEBB-1CB68CCD2D94}"/>
              </a:ext>
            </a:extLst>
          </p:cNvPr>
          <p:cNvSpPr txBox="1">
            <a:spLocks/>
          </p:cNvSpPr>
          <p:nvPr/>
        </p:nvSpPr>
        <p:spPr>
          <a:xfrm>
            <a:off x="457200" y="528141"/>
            <a:ext cx="4114800" cy="292465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с ООС (</a:t>
            </a:r>
            <a:r>
              <a:rPr lang="en-US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V-NPN)</a:t>
            </a:r>
            <a:endParaRPr lang="ru-RU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" name="Заголовок 13">
            <a:extLst>
              <a:ext uri="{FF2B5EF4-FFF2-40B4-BE49-F238E27FC236}">
                <a16:creationId xmlns:a16="http://schemas.microsoft.com/office/drawing/2014/main" id="{2298E377-891F-49A9-B2E2-60EC9788B030}"/>
              </a:ext>
            </a:extLst>
          </p:cNvPr>
          <p:cNvSpPr txBox="1">
            <a:spLocks/>
          </p:cNvSpPr>
          <p:nvPr/>
        </p:nvSpPr>
        <p:spPr>
          <a:xfrm>
            <a:off x="251520" y="3140968"/>
            <a:ext cx="4250218" cy="50405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= 1,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мВ/кПа/В *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3,5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раза выше, чем на кристалле ТМ)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Заголовок 13">
            <a:extLst>
              <a:ext uri="{FF2B5EF4-FFF2-40B4-BE49-F238E27FC236}">
                <a16:creationId xmlns:a16="http://schemas.microsoft.com/office/drawing/2014/main" id="{2220B7D6-5E4D-4587-91E5-D7A1228FCA42}"/>
              </a:ext>
            </a:extLst>
          </p:cNvPr>
          <p:cNvSpPr txBox="1">
            <a:spLocks/>
          </p:cNvSpPr>
          <p:nvPr/>
        </p:nvSpPr>
        <p:spPr>
          <a:xfrm>
            <a:off x="4566480" y="528142"/>
            <a:ext cx="4114800" cy="30857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с ООС (</a:t>
            </a:r>
            <a:r>
              <a:rPr lang="en-US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L-PNP)</a:t>
            </a:r>
            <a:endParaRPr lang="ru-RU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Заголовок 13">
            <a:extLst>
              <a:ext uri="{FF2B5EF4-FFF2-40B4-BE49-F238E27FC236}">
                <a16:creationId xmlns:a16="http://schemas.microsoft.com/office/drawing/2014/main" id="{0F120987-231B-4220-AC6A-F3F453DF2A77}"/>
              </a:ext>
            </a:extLst>
          </p:cNvPr>
          <p:cNvSpPr txBox="1">
            <a:spLocks/>
          </p:cNvSpPr>
          <p:nvPr/>
        </p:nvSpPr>
        <p:spPr>
          <a:xfrm>
            <a:off x="4496218" y="3140968"/>
            <a:ext cx="4114800" cy="50405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= 1,9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мВ/кПа/В *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4,0 раза выше, чем на кристалле ТМ)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Заголовок 13">
            <a:extLst>
              <a:ext uri="{FF2B5EF4-FFF2-40B4-BE49-F238E27FC236}">
                <a16:creationId xmlns:a16="http://schemas.microsoft.com/office/drawing/2014/main" id="{90F73F0F-058F-4AA4-9F3D-F32669C03B76}"/>
              </a:ext>
            </a:extLst>
          </p:cNvPr>
          <p:cNvSpPr txBox="1">
            <a:spLocks/>
          </p:cNvSpPr>
          <p:nvPr/>
        </p:nvSpPr>
        <p:spPr>
          <a:xfrm>
            <a:off x="4564858" y="3701158"/>
            <a:ext cx="4114800" cy="22747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ТМ </a:t>
            </a:r>
          </a:p>
        </p:txBody>
      </p:sp>
      <p:sp>
        <p:nvSpPr>
          <p:cNvPr id="70" name="Заголовок 13">
            <a:extLst>
              <a:ext uri="{FF2B5EF4-FFF2-40B4-BE49-F238E27FC236}">
                <a16:creationId xmlns:a16="http://schemas.microsoft.com/office/drawing/2014/main" id="{55F97A3D-91CE-426E-A9F5-0AD803062624}"/>
              </a:ext>
            </a:extLst>
          </p:cNvPr>
          <p:cNvSpPr txBox="1">
            <a:spLocks/>
          </p:cNvSpPr>
          <p:nvPr/>
        </p:nvSpPr>
        <p:spPr>
          <a:xfrm>
            <a:off x="4566480" y="6061752"/>
            <a:ext cx="4114800" cy="288454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0,48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мВ/кПа/В *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2A6F47-02A5-4668-9BB9-59AFEBB9A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944511"/>
            <a:ext cx="3031866" cy="21172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CF3CB-DB1F-4F4F-8B50-85E934EE0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164" y="3944511"/>
            <a:ext cx="2453457" cy="2117241"/>
          </a:xfrm>
          <a:prstGeom prst="rect">
            <a:avLst/>
          </a:prstGeom>
        </p:spPr>
      </p:pic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0ED3BF9C-7C63-4DE9-8F3B-0B18DD3F2B8A}"/>
              </a:ext>
            </a:extLst>
          </p:cNvPr>
          <p:cNvSpPr txBox="1">
            <a:spLocks/>
          </p:cNvSpPr>
          <p:nvPr/>
        </p:nvSpPr>
        <p:spPr>
          <a:xfrm>
            <a:off x="319229" y="3696407"/>
            <a:ext cx="4114800" cy="22747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</a:t>
            </a:r>
          </a:p>
        </p:txBody>
      </p:sp>
      <p:sp>
        <p:nvSpPr>
          <p:cNvPr id="52" name="Заголовок 13">
            <a:extLst>
              <a:ext uri="{FF2B5EF4-FFF2-40B4-BE49-F238E27FC236}">
                <a16:creationId xmlns:a16="http://schemas.microsoft.com/office/drawing/2014/main" id="{9F46944D-C6B4-4D24-ABAB-C4D16A3ED47B}"/>
              </a:ext>
            </a:extLst>
          </p:cNvPr>
          <p:cNvSpPr txBox="1">
            <a:spLocks/>
          </p:cNvSpPr>
          <p:nvPr/>
        </p:nvSpPr>
        <p:spPr>
          <a:xfrm>
            <a:off x="338388" y="6061753"/>
            <a:ext cx="4114800" cy="288454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1,07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мВ/кПа/В *</a:t>
            </a:r>
          </a:p>
        </p:txBody>
      </p:sp>
      <p:sp>
        <p:nvSpPr>
          <p:cNvPr id="54" name="Заголовок 13">
            <a:extLst>
              <a:ext uri="{FF2B5EF4-FFF2-40B4-BE49-F238E27FC236}">
                <a16:creationId xmlns:a16="http://schemas.microsoft.com/office/drawing/2014/main" id="{2B789C75-EE35-4550-A2D6-DF4A03E8FD65}"/>
              </a:ext>
            </a:extLst>
          </p:cNvPr>
          <p:cNvSpPr txBox="1">
            <a:spLocks/>
          </p:cNvSpPr>
          <p:nvPr/>
        </p:nvSpPr>
        <p:spPr>
          <a:xfrm>
            <a:off x="390362" y="142919"/>
            <a:ext cx="8430110" cy="36986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Моделирование в 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NI Multisim. </a:t>
            </a: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Тензочувствительность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D7B0DD-9C89-4782-B953-587833359A0B}"/>
              </a:ext>
            </a:extLst>
          </p:cNvPr>
          <p:cNvSpPr/>
          <p:nvPr/>
        </p:nvSpPr>
        <p:spPr>
          <a:xfrm>
            <a:off x="2875021" y="6309320"/>
            <a:ext cx="3281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* при ∆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 = 100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кПа и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= 33 мкм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71444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" name="Заголовок 13">
            <a:extLst>
              <a:ext uri="{FF2B5EF4-FFF2-40B4-BE49-F238E27FC236}">
                <a16:creationId xmlns:a16="http://schemas.microsoft.com/office/drawing/2014/main" id="{2298E377-891F-49A9-B2E2-60EC9788B030}"/>
              </a:ext>
            </a:extLst>
          </p:cNvPr>
          <p:cNvSpPr txBox="1">
            <a:spLocks/>
          </p:cNvSpPr>
          <p:nvPr/>
        </p:nvSpPr>
        <p:spPr>
          <a:xfrm>
            <a:off x="457200" y="476672"/>
            <a:ext cx="8229600" cy="5872647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Предложена модернизированная конструкция высокочувствительного кристалла ДД с кардинально новой электрической схемой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тензодиференциального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каскада с отрицательной обратной связью ранее не исследованной для МЭМС применения.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кристалла ТДК с ООС разработана математическая модель, основанная на: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Аналитическом расчете параметров активных и пассивных элементов схемы для сбалансированных режимов термокомпенсации и тензочувствительности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Теории тензорезистивного и пьезопереходного эффекта, в которых параметры механических напряжений в кремний рассчитаны в ПО 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ANSYS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Анализе распределения примеси и ВАХ структур, полученных относительно выбранного технологического маршрута в ПО 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Sentaurus TCAD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Расчете </a:t>
            </a:r>
            <a:r>
              <a:rPr lang="ru-RU" sz="1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термо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и тензочувствительных режимов функционирования электрической схемы в ПО 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 Multisim</a:t>
            </a:r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endParaRPr lang="en-US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результате моделирования, частично подтвержденного на практике, было получено, что: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с ООС с вертикальным 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V-NPN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БТТ способен: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Понизить ТКН в 70 раз относительно кристалла ТДК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Повысить тензочувствительность в 3,5 раза относительно кристалла ТМ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Кристалл ТДК с ООС с горизонтальным </a:t>
            </a: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L-PNP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БТТ способен: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Понизить ТКН в 2,5 раза относительно кристалла ТДК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Повысить тензочувствительность в 4,0 раза относительно кристалла ТМ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основе данного моделирования было разработано 9 видов топологий кристалла ТДК с ООС. Партия с кристаллами была запущена и в настоящий момент проведено порядка 60% операций по технологическому маршруту.</a:t>
            </a:r>
          </a:p>
        </p:txBody>
      </p:sp>
      <p:sp>
        <p:nvSpPr>
          <p:cNvPr id="41" name="Заголовок 13">
            <a:extLst>
              <a:ext uri="{FF2B5EF4-FFF2-40B4-BE49-F238E27FC236}">
                <a16:creationId xmlns:a16="http://schemas.microsoft.com/office/drawing/2014/main" id="{70A96D2A-39FC-4498-B280-9CF1F784ACEF}"/>
              </a:ext>
            </a:extLst>
          </p:cNvPr>
          <p:cNvSpPr txBox="1">
            <a:spLocks/>
          </p:cNvSpPr>
          <p:nvPr/>
        </p:nvSpPr>
        <p:spPr>
          <a:xfrm>
            <a:off x="390362" y="142919"/>
            <a:ext cx="8363272" cy="36986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4756716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" name="Заголовок 13">
            <a:extLst>
              <a:ext uri="{FF2B5EF4-FFF2-40B4-BE49-F238E27FC236}">
                <a16:creationId xmlns:a16="http://schemas.microsoft.com/office/drawing/2014/main" id="{38FE6480-3F74-4BDC-BD01-85855A0FE564}"/>
              </a:ext>
            </a:extLst>
          </p:cNvPr>
          <p:cNvSpPr txBox="1">
            <a:spLocks/>
          </p:cNvSpPr>
          <p:nvPr/>
        </p:nvSpPr>
        <p:spPr>
          <a:xfrm>
            <a:off x="467544" y="2730186"/>
            <a:ext cx="8363272" cy="657891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4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437981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9868"/>
          </a:xfrm>
          <a:solidFill>
            <a:schemeClr val="accent4">
              <a:alpha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Дополнение. Общее</a:t>
            </a: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</a:p>
        </p:txBody>
      </p:sp>
      <p:sp>
        <p:nvSpPr>
          <p:cNvPr id="29" name="Заголовок 13">
            <a:extLst>
              <a:ext uri="{FF2B5EF4-FFF2-40B4-BE49-F238E27FC236}">
                <a16:creationId xmlns:a16="http://schemas.microsoft.com/office/drawing/2014/main" id="{939E1FC3-BF90-4418-8C9E-444DA3D3C65D}"/>
              </a:ext>
            </a:extLst>
          </p:cNvPr>
          <p:cNvSpPr txBox="1">
            <a:spLocks/>
          </p:cNvSpPr>
          <p:nvPr/>
        </p:nvSpPr>
        <p:spPr>
          <a:xfrm>
            <a:off x="288863" y="676275"/>
            <a:ext cx="2469915" cy="72008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Расчет номиналов элементов для термостабильности схемы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DC09889-7F61-4D72-A1CD-290B9874DDDB}"/>
                  </a:ext>
                </a:extLst>
              </p:cNvPr>
              <p:cNvSpPr/>
              <p:nvPr/>
            </p:nvSpPr>
            <p:spPr>
              <a:xfrm>
                <a:off x="107504" y="1615431"/>
                <a:ext cx="3096344" cy="418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ru-RU" sz="16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d>
                            <m:d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  <m:t>Э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ru-RU" sz="1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f>
                            <m:f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Э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sz="16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1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пит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БЭ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ru-RU" sz="16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16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пит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Э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Э</m:t>
                                  </m:r>
                                </m:sub>
                              </m:s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ru-RU" sz="1600" b="1" i="1">
                                      <a:latin typeface="Cambria Math" panose="02040503050406030204" pitchFamily="18" charset="0"/>
                                    </a:rPr>
                                    <m:t>БЭ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sz="1600" b="1" i="1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пит</m:t>
                              </m:r>
                            </m:sub>
                          </m:s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</m:sub>
                          </m:sSub>
                        </m:den>
                      </m:f>
                      <m:r>
                        <a:rPr lang="ru-RU" sz="1600" b="1" i="1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ru-RU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пит</m:t>
                              </m:r>
                            </m:sub>
                          </m:s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БК</m:t>
                              </m:r>
                            </m:sub>
                          </m:sSub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БЭ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den>
                      </m:f>
                      <m:r>
                        <a:rPr lang="ru-RU" sz="1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DC09889-7F61-4D72-A1CD-290B9874D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15431"/>
                <a:ext cx="3096344" cy="4188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Заголовок 13">
            <a:extLst>
              <a:ext uri="{FF2B5EF4-FFF2-40B4-BE49-F238E27FC236}">
                <a16:creationId xmlns:a16="http://schemas.microsoft.com/office/drawing/2014/main" id="{8F4AA559-0B70-4DBB-B6CD-BC85A907D147}"/>
              </a:ext>
            </a:extLst>
          </p:cNvPr>
          <p:cNvSpPr txBox="1">
            <a:spLocks/>
          </p:cNvSpPr>
          <p:nvPr/>
        </p:nvSpPr>
        <p:spPr>
          <a:xfrm>
            <a:off x="3047640" y="676275"/>
            <a:ext cx="1596367" cy="72008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Патент на прототип (прошлый вариант кристалла ДД с БТТ)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F69CCC-7810-45BF-9ADF-BAB1593E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1615430"/>
            <a:ext cx="1557258" cy="2212261"/>
          </a:xfrm>
          <a:prstGeom prst="rect">
            <a:avLst/>
          </a:prstGeom>
        </p:spPr>
      </p:pic>
      <p:sp>
        <p:nvSpPr>
          <p:cNvPr id="44" name="Заголовок 13">
            <a:extLst>
              <a:ext uri="{FF2B5EF4-FFF2-40B4-BE49-F238E27FC236}">
                <a16:creationId xmlns:a16="http://schemas.microsoft.com/office/drawing/2014/main" id="{9ED2C8E1-3A04-4664-B6E4-47340E41509A}"/>
              </a:ext>
            </a:extLst>
          </p:cNvPr>
          <p:cNvSpPr txBox="1">
            <a:spLocks/>
          </p:cNvSpPr>
          <p:nvPr/>
        </p:nvSpPr>
        <p:spPr>
          <a:xfrm>
            <a:off x="2915816" y="3861048"/>
            <a:ext cx="3397398" cy="45012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 кристалла для исследований пьезопереходного эффекта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7B85F4-A342-4EAF-92A3-03DEC266A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437112"/>
            <a:ext cx="1318780" cy="1731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9A24F3-4019-4AC4-94C6-676D3629D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211" y="4419031"/>
            <a:ext cx="1390526" cy="1781744"/>
          </a:xfrm>
          <a:prstGeom prst="rect">
            <a:avLst/>
          </a:prstGeom>
        </p:spPr>
      </p:pic>
      <p:sp>
        <p:nvSpPr>
          <p:cNvPr id="50" name="Заголовок 13">
            <a:extLst>
              <a:ext uri="{FF2B5EF4-FFF2-40B4-BE49-F238E27FC236}">
                <a16:creationId xmlns:a16="http://schemas.microsoft.com/office/drawing/2014/main" id="{B6B8DC36-C32D-4D14-9268-8EF693FB9A65}"/>
              </a:ext>
            </a:extLst>
          </p:cNvPr>
          <p:cNvSpPr txBox="1">
            <a:spLocks/>
          </p:cNvSpPr>
          <p:nvPr/>
        </p:nvSpPr>
        <p:spPr>
          <a:xfrm>
            <a:off x="6444208" y="681219"/>
            <a:ext cx="2304256" cy="72008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Входные параметры БТТ для моделирования в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 Multisim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9AA97B5-942B-47EB-877A-11F4A44B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60511"/>
              </p:ext>
            </p:extLst>
          </p:nvPr>
        </p:nvGraphicFramePr>
        <p:xfrm>
          <a:off x="6444208" y="1505371"/>
          <a:ext cx="2304256" cy="46628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7501289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674274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97696364"/>
                    </a:ext>
                  </a:extLst>
                </a:gridCol>
              </a:tblGrid>
              <a:tr h="4089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Входные параметры БТТ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5904644"/>
                  </a:ext>
                </a:extLst>
              </a:tr>
              <a:tr h="75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V-NPN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L-PNP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15595"/>
                  </a:ext>
                </a:extLst>
              </a:tr>
              <a:tr h="754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100" u="none" strike="noStrike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ОБР. К</a:t>
                      </a:r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2,05E-17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6,25E-16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31942"/>
                  </a:ext>
                </a:extLst>
              </a:tr>
              <a:tr h="7544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1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(при требуемом I</a:t>
                      </a:r>
                      <a:r>
                        <a:rPr lang="ru-RU" sz="11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129712"/>
                  </a:ext>
                </a:extLst>
              </a:tr>
              <a:tr h="7544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 начала</a:t>
                      </a:r>
                      <a:endParaRPr lang="en-US" sz="11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спада β, A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1,0E-03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651156"/>
                  </a:ext>
                </a:extLst>
              </a:tr>
              <a:tr h="745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Объемное сопротивление базы, 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 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05376"/>
                  </a:ext>
                </a:extLst>
              </a:tr>
              <a:tr h="490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1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ОБР. КБ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026308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F0653F-19FF-49C9-8124-EF979066B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099" y="1615429"/>
            <a:ext cx="1401170" cy="2212262"/>
          </a:xfrm>
          <a:prstGeom prst="rect">
            <a:avLst/>
          </a:prstGeom>
        </p:spPr>
      </p:pic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2F004304-07E5-43E7-A853-E3EB08A69712}"/>
              </a:ext>
            </a:extLst>
          </p:cNvPr>
          <p:cNvSpPr txBox="1">
            <a:spLocks/>
          </p:cNvSpPr>
          <p:nvPr/>
        </p:nvSpPr>
        <p:spPr>
          <a:xfrm>
            <a:off x="4572000" y="671294"/>
            <a:ext cx="1629572" cy="72008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Книга с обобщенным описание пьезопереходного эффекта в датчиках</a:t>
            </a:r>
          </a:p>
        </p:txBody>
      </p:sp>
    </p:spTree>
    <p:extLst>
      <p:ext uri="{BB962C8B-B14F-4D97-AF65-F5344CB8AC3E}">
        <p14:creationId xmlns:p14="http://schemas.microsoft.com/office/powerpoint/2010/main" val="18743959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9868"/>
          </a:xfrm>
          <a:solidFill>
            <a:schemeClr val="accent4">
              <a:alpha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Дополнение. Математическая модель ВАХ</a:t>
            </a: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</a:p>
        </p:txBody>
      </p:sp>
      <p:sp>
        <p:nvSpPr>
          <p:cNvPr id="29" name="Заголовок 13">
            <a:extLst>
              <a:ext uri="{FF2B5EF4-FFF2-40B4-BE49-F238E27FC236}">
                <a16:creationId xmlns:a16="http://schemas.microsoft.com/office/drawing/2014/main" id="{939E1FC3-BF90-4418-8C9E-444DA3D3C65D}"/>
              </a:ext>
            </a:extLst>
          </p:cNvPr>
          <p:cNvSpPr txBox="1">
            <a:spLocks/>
          </p:cNvSpPr>
          <p:nvPr/>
        </p:nvSpPr>
        <p:spPr>
          <a:xfrm>
            <a:off x="457200" y="600051"/>
            <a:ext cx="8229599" cy="437998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Рекомбинация по механизму </a:t>
            </a:r>
            <a:r>
              <a:rPr lang="ru-RU" sz="1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Шокли</a:t>
            </a:r>
            <a:r>
              <a:rPr lang="ru-R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-Рида-Холла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это механизм через ловушки в ЗЗ. Скорость рассасывания избыточных носителей:  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DC09889-7F61-4D72-A1CD-290B9874DDDB}"/>
                  </a:ext>
                </a:extLst>
              </p:cNvPr>
              <p:cNvSpPr/>
              <p:nvPr/>
            </p:nvSpPr>
            <p:spPr>
              <a:xfrm>
                <a:off x="179511" y="1052736"/>
                <a:ext cx="8507287" cy="564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𝒅𝒏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ru-RU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𝒏𝒑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ru-RU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DC09889-7F61-4D72-A1CD-290B9874D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052736"/>
                <a:ext cx="8507287" cy="56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8A745582-AF6A-48FA-B045-AB7B01A040D4}"/>
              </a:ext>
            </a:extLst>
          </p:cNvPr>
          <p:cNvSpPr txBox="1">
            <a:spLocks/>
          </p:cNvSpPr>
          <p:nvPr/>
        </p:nvSpPr>
        <p:spPr>
          <a:xfrm>
            <a:off x="457200" y="1755030"/>
            <a:ext cx="8229599" cy="52184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4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концентрации, зависящие от расположения ловушек в ЗЗ, τ</a:t>
            </a:r>
            <a:r>
              <a:rPr lang="en-US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n-US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время жизни неосновных носителей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4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концентрация ловушек.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52" name="Заголовок 13">
            <a:extLst>
              <a:ext uri="{FF2B5EF4-FFF2-40B4-BE49-F238E27FC236}">
                <a16:creationId xmlns:a16="http://schemas.microsoft.com/office/drawing/2014/main" id="{9C2B791C-8819-47DF-A682-0C9E4688252D}"/>
              </a:ext>
            </a:extLst>
          </p:cNvPr>
          <p:cNvSpPr txBox="1">
            <a:spLocks/>
          </p:cNvSpPr>
          <p:nvPr/>
        </p:nvSpPr>
        <p:spPr>
          <a:xfrm>
            <a:off x="457199" y="2214330"/>
            <a:ext cx="8229599" cy="49459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Оже</a:t>
            </a:r>
            <a:r>
              <a:rPr lang="ru-RU" sz="1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рекомбинация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имеет механизм процесса, при котором лишняя энергия передается другому электронному возбуждению.  Скорость перехода по концентрации:</a:t>
            </a:r>
          </a:p>
          <a:p>
            <a:pPr algn="just"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DB8700AA-B6F8-4229-92E9-884726ED337B}"/>
                  </a:ext>
                </a:extLst>
              </p:cNvPr>
              <p:cNvSpPr/>
              <p:nvPr/>
            </p:nvSpPr>
            <p:spPr>
              <a:xfrm>
                <a:off x="179511" y="2795345"/>
                <a:ext cx="8507287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𝒅𝒏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ru-RU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𝒅𝒏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ru-RU" sz="1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p>
                        <m:sSup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bSup>
                        <m:sSub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Sup>
                        <m:sSub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1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DB8700AA-B6F8-4229-92E9-884726ED3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2795345"/>
                <a:ext cx="8507287" cy="576376"/>
              </a:xfrm>
              <a:prstGeom prst="rect">
                <a:avLst/>
              </a:prstGeom>
              <a:blipFill>
                <a:blip r:embed="rId4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Заголовок 13">
                <a:extLst>
                  <a:ext uri="{FF2B5EF4-FFF2-40B4-BE49-F238E27FC236}">
                    <a16:creationId xmlns:a16="http://schemas.microsoft.com/office/drawing/2014/main" id="{FA838522-CDF8-43E8-97F9-2CAD36D14D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594" y="3320674"/>
                <a:ext cx="8229599" cy="2412582"/>
              </a:xfrm>
              <a:prstGeom prst="rect">
                <a:avLst/>
              </a:prstGeom>
              <a:noFill/>
              <a:ln w="55000" cap="flat" cmpd="thickThin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:r>
                  <a:rPr lang="el-G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ru-RU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 </a:t>
                </a:r>
                <a:r>
                  <a:rPr lang="el-G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коэффициенты ударной рекомбинации.</a:t>
                </a:r>
              </a:p>
              <a:p>
                <a:pPr algn="just">
                  <a:defRPr/>
                </a:pP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ru-RU" sz="1400" u="sng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Закон модуляции ширины ЗЗ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– это зависимость ширины ЗЗ полупроводника от температуры и концентрации примеси: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𝒃𝒈𝒏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𝒑𝒂𝒓</m:t>
                              </m:r>
                            </m:sub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𝒑𝒂𝒓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∆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𝒃𝒈𝒏</m:t>
                          </m:r>
                        </m:sub>
                      </m:sSub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  <m:sup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𝑭𝒆𝒓𝒎𝒊</m:t>
                          </m:r>
                        </m:sup>
                      </m:sSubSup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dirty="0"/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</a:t>
                </a:r>
                <a:r>
                  <a:rPr lang="ru-RU" sz="1400" dirty="0"/>
                  <a:t> </a:t>
                </a:r>
                <a:r>
                  <a:rPr lang="el-G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l-GR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400" baseline="-25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par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табличные параметры (для кремния),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g.0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параметр ширины ЗЗ при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 = 0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К, 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∆</a:t>
                </a:r>
                <a:r>
                  <a:rPr lang="en-US" sz="1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E</a:t>
                </a:r>
                <a:r>
                  <a:rPr lang="en-US" sz="1400" baseline="-250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bgn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параметр модели модуляции ширины ЗЗ, состоящая из 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∆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E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g</a:t>
                </a:r>
                <a:r>
                  <a:rPr lang="en-US" sz="14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0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часть энергии, определенной при варьировании концентрации и </a:t>
                </a:r>
                <a:r>
                  <a:rPr lang="ru-RU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∆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E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g</a:t>
                </a:r>
                <a:r>
                  <a:rPr lang="en-US" sz="14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0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itchFamily="34" charset="0"/>
                  </a:rPr>
                  <a:t>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часть энергии, определенной статистикой Ферми-Дирака </a:t>
                </a:r>
              </a:p>
            </p:txBody>
          </p:sp>
        </mc:Choice>
        <mc:Fallback xmlns="">
          <p:sp>
            <p:nvSpPr>
              <p:cNvPr id="44" name="Заголовок 13">
                <a:extLst>
                  <a:ext uri="{FF2B5EF4-FFF2-40B4-BE49-F238E27FC236}">
                    <a16:creationId xmlns:a16="http://schemas.microsoft.com/office/drawing/2014/main" id="{FA838522-CDF8-43E8-97F9-2CAD36D14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4" y="3320674"/>
                <a:ext cx="8229599" cy="2412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5000" cap="flat" cmpd="thickThin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73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9868"/>
          </a:xfrm>
          <a:solidFill>
            <a:schemeClr val="accent4">
              <a:alpha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Дополнение. Шумы</a:t>
            </a: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Заголовок 13">
                <a:extLst>
                  <a:ext uri="{FF2B5EF4-FFF2-40B4-BE49-F238E27FC236}">
                    <a16:creationId xmlns:a16="http://schemas.microsoft.com/office/drawing/2014/main" id="{939E1FC3-BF90-4418-8C9E-444DA3D3C6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600050"/>
                <a:ext cx="8229599" cy="5925294"/>
              </a:xfrm>
              <a:prstGeom prst="rect">
                <a:avLst/>
              </a:prstGeom>
              <a:noFill/>
              <a:ln w="55000" cap="flat" cmpd="thickThin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Собственные шумы транзистора можно разделить на несколько составляющих: дробовый шум, тепловой шум, </a:t>
                </a:r>
                <a:r>
                  <a:rPr lang="ru-RU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Фликкер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шум и низкочастотный (избыточный) шум.</a:t>
                </a:r>
              </a:p>
              <a:p>
                <a:pPr algn="just">
                  <a:defRPr/>
                </a:pP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ru-RU" sz="1400" u="sng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Фликкер</a:t>
                </a:r>
                <a:r>
                  <a:rPr lang="ru-RU" sz="1400" u="sng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шум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– шум, источником которого являются генерация и рекомбинация носителей и неоднородности в проводящей среде: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ф</m:t>
                          </m:r>
                        </m:sub>
                      </m:sSub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ru-RU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ru-RU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ф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(f)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амплитуда флуктуации </a:t>
                </a:r>
                <a:r>
                  <a:rPr lang="ru-RU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Фликкер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шума по току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A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табличная постоянная для </a:t>
                </a:r>
                <a:r>
                  <a:rPr lang="ru-RU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Фликкер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-шума,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ток,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частота исследования</a:t>
                </a:r>
              </a:p>
              <a:p>
                <a:pPr algn="just">
                  <a:defRPr/>
                </a:pP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2) </a:t>
                </a:r>
                <a:r>
                  <a:rPr lang="ru-RU" sz="1400" u="sng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Дробовый шум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обусловлен дискретностью носителей заряда – электронов и ионов. Перемещение каждого носителя заряда в цепи сопровождается всплеском тока в цепи: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  <m:sup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ru-RU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𝒒𝑰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ru-RU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(f)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амплитуда флуктуации дробового шума по току,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∆f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полоса частот наблюдения шума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I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ток, дискретная структура которого является причиной шума</a:t>
                </a:r>
              </a:p>
              <a:p>
                <a:pPr algn="just">
                  <a:defRPr/>
                </a:pP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ru-RU" sz="1400" u="sng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Тепловой шум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обусловлен тепловым движением носителей заряда в полупроводнике: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  <m:sup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ru-RU" sz="1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𝒌𝑻𝑹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ru-RU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д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(f)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амплитуда флуктуации теплового шума по напряжению,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«шумящее» сопротивление,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постоянная Больцмана,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температура</a:t>
                </a:r>
              </a:p>
              <a:p>
                <a:pPr algn="just">
                  <a:defRPr/>
                </a:pP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4) </a:t>
                </a:r>
                <a:r>
                  <a:rPr lang="ru-RU" sz="1400" u="sng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Низкочастотный шум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обусловлен поверхностными явлениями в области переходов: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  <m:sup>
                          <m:r>
                            <a:rPr lang="ru-RU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ru-RU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𝒇𝒎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 </a:t>
                </a:r>
                <a:r>
                  <a:rPr lang="en-US" sz="1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ru-RU" sz="1400" baseline="-25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(f) –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амплитуда флуктуации низкочастотного шума, </a:t>
                </a: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A, m - </a:t>
                </a:r>
                <a:r>
                  <a:rPr lang="ru-RU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табличные постоянные для низкочастотного шума</a:t>
                </a:r>
              </a:p>
              <a:p>
                <a:pPr algn="just">
                  <a:defRPr/>
                </a:pP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Заголовок 13">
                <a:extLst>
                  <a:ext uri="{FF2B5EF4-FFF2-40B4-BE49-F238E27FC236}">
                    <a16:creationId xmlns:a16="http://schemas.microsoft.com/office/drawing/2014/main" id="{939E1FC3-BF90-4418-8C9E-444DA3D3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0050"/>
                <a:ext cx="8229599" cy="5925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5000" cap="flat" cmpd="thickThin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183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178812"/>
            <a:ext cx="8229600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ru-RU" sz="2400" dirty="0">
                <a:solidFill>
                  <a:srgbClr val="000099"/>
                </a:solidFill>
                <a:effectLst/>
              </a:rPr>
              <a:t> </a:t>
            </a: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темы</a:t>
            </a: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3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9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0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1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2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40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4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5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6" name="Rectangle 45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7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8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9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0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1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2" name="Rectangle 6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3" name="Rectangle 3"/>
          <p:cNvSpPr>
            <a:spLocks noChangeArrowheads="1"/>
          </p:cNvSpPr>
          <p:nvPr/>
        </p:nvSpPr>
        <p:spPr bwMode="auto">
          <a:xfrm>
            <a:off x="457200" y="980728"/>
            <a:ext cx="8229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200" spc="-90" dirty="0">
                <a:solidFill>
                  <a:srgbClr val="000099"/>
                </a:solidFill>
              </a:rPr>
              <a:t>   </a:t>
            </a:r>
            <a:r>
              <a:rPr lang="ru-RU" sz="2200" spc="-90" dirty="0"/>
              <a:t>Разработка МЭМС на основе тензотранзистора является актуальным направлением развития для чувствительных элементов (ЧЭ) датчиков давления (ДД), способных увеличить выходную тензочувствительность и/или решить следующие задачи относительно аналогов на тензорезистивном мосте:</a:t>
            </a:r>
          </a:p>
          <a:p>
            <a:pPr algn="just"/>
            <a:endParaRPr lang="ru-RU" sz="2200" dirty="0"/>
          </a:p>
          <a:p>
            <a:pPr algn="just">
              <a:buFont typeface="Arial" pitchFamily="34" charset="0"/>
              <a:buChar char="•"/>
            </a:pPr>
            <a:r>
              <a:rPr lang="ru-RU" sz="2200" dirty="0"/>
              <a:t>   Сохранение или минимизирование габаритных размеров кристалла;</a:t>
            </a:r>
          </a:p>
          <a:p>
            <a:pPr lvl="1" algn="just">
              <a:buFont typeface="Arial" pitchFamily="34" charset="0"/>
              <a:buChar char="•"/>
            </a:pPr>
            <a:endParaRPr lang="ru-RU" sz="2200" dirty="0"/>
          </a:p>
          <a:p>
            <a:pPr algn="just">
              <a:buFont typeface="Arial" pitchFamily="34" charset="0"/>
              <a:buChar char="•"/>
            </a:pPr>
            <a:r>
              <a:rPr lang="ru-RU" sz="2200" dirty="0"/>
              <a:t>   Увеличение механически прочностных свойств МЭМС;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/>
          </a:p>
          <a:p>
            <a:pPr algn="just">
              <a:buFont typeface="Arial" pitchFamily="34" charset="0"/>
              <a:buChar char="•"/>
            </a:pPr>
            <a:r>
              <a:rPr lang="ru-RU" sz="2200" dirty="0"/>
              <a:t>   Снижение усиления сигнала внешней схемой обработки и, как следствие, снижение основных и дополнительных погрешностей датчика.</a:t>
            </a:r>
          </a:p>
        </p:txBody>
      </p:sp>
      <p:sp>
        <p:nvSpPr>
          <p:cNvPr id="32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98430"/>
          </a:xfrm>
          <a:solidFill>
            <a:schemeClr val="accent4">
              <a:alpha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положение</a:t>
            </a:r>
          </a:p>
        </p:txBody>
      </p:sp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2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6" name="Rectangle 3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9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0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1" name="Rectangle 40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2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3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4" name="Rectangle 45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5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6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7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8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9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0" name="Rectangle 6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500034" y="621201"/>
            <a:ext cx="82073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Предложена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математическая модель чувствительного элемента датчика давления с биполярным тензотранзистором,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основанная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аналитическом и программном расчете относительно создаваемых механических напряжений в мембранной кремниевой структуре и реакции тензоэлементов на механическую деформацию с экспериментальным подтверждением,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отличающаяся тем,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раскрывает принцип работы биполярного транзистора и кристалла датчика давления в целом с электрической схемой дифференциального каскада,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обеспечивая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теоретическое обоснование для разработок микроэлектромеханических систем с активными тензоэлементами.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00034" y="3181032"/>
            <a:ext cx="8207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Предложена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модернизированная конструкция чувствительного элемента датчика давления с биполярным тензотранзистором,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основанная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математической модели, учитывающей аналитический и программный расчет по определению номиналов и рабочих точек тензоэлементов, а также технологического маршрута для прецизионного получения требуемых параметров схемы и методик сравнительного анализа функционирования электрических схем кристаллов,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отличающаяся тем, что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дополнительно содержит пассивные элементы, расположенные на утоненной части мембраны, для реализации отрицательной обратной связи в электрической схеме дифференциального каскада, что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повышение термостабильности и тензочувствительности системы. 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id="{E348CBA7-D709-4878-8371-BA612497FACC}"/>
              </a:ext>
            </a:extLst>
          </p:cNvPr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377955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98430"/>
          </a:xfrm>
          <a:solidFill>
            <a:schemeClr val="accent4">
              <a:alpha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положение</a:t>
            </a:r>
          </a:p>
        </p:txBody>
      </p:sp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2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1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3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4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5" name="Rectangle 40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6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7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8" name="Rectangle 45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9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0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1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2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3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4" name="Rectangle 6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5" name="Rectangle 3"/>
          <p:cNvSpPr>
            <a:spLocks noChangeArrowheads="1"/>
          </p:cNvSpPr>
          <p:nvPr/>
        </p:nvSpPr>
        <p:spPr bwMode="auto">
          <a:xfrm>
            <a:off x="479425" y="671489"/>
            <a:ext cx="82073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Предложена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разработка чувствительного элемента датчика давления с кардинально новой электрической схемой в области применения микроэлектромеханических систем,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основанная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более эффективной зависимости от давления,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отличающаяся тем, что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электрической схеме используется чувствительный к давлению биполярный транзистор с дополнительным эффектом анизотропии подвижности в базовой области и большее количество тензочувствительных пассивных элементов. Разрабатываемый чувствительный элемент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повышенную тензочувствительность при сохранении геометрии мембранной части или способен решить задачи по сокращению габаритных размеров или увеличению механически прочностных свойств при сохранении выходной тензочувствительности относительно аналогов с электрической схемой тензорезистивного моста.</a:t>
            </a:r>
          </a:p>
        </p:txBody>
      </p:sp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id="{279F8BDA-C73B-4D2B-BC38-3868092AD5DF}"/>
              </a:ext>
            </a:extLst>
          </p:cNvPr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208619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98430"/>
          </a:xfrm>
          <a:solidFill>
            <a:schemeClr val="accent4">
              <a:alpha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Преимущество</a:t>
            </a:r>
          </a:p>
        </p:txBody>
      </p:sp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5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2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0" name="Rectangle 3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1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3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4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5" name="Rectangle 40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6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7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8" name="Rectangle 45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9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0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1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2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3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4" name="Rectangle 6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5" name="Rectangle 3"/>
          <p:cNvSpPr>
            <a:spLocks noChangeArrowheads="1"/>
          </p:cNvSpPr>
          <p:nvPr/>
        </p:nvSpPr>
        <p:spPr bwMode="auto">
          <a:xfrm>
            <a:off x="479425" y="622429"/>
            <a:ext cx="8207375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Если рассматривать относительно ЧЭ без использования схемы обработки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0363"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ЧЭ с транзистором благодаря схемотехническому методу можно увеличить количество пассивных элементов с 4 до 8 тензочувствительных резисторов, что приведет к увеличению выходного сигнала при сохранении прежнего питания электрической схемы и геометрии кристалла. Если попытаться увеличить количество тензорезисторов с 4 до 8 в схеме тензорезистивного моста, то для этого требуется 2 схемы тензорезистивного моста – питание на каждый мост будет делиться пополам, а выходной сигнал с каждой схемы складываться. В итоге сохраниться та же чувствительность, что и в случае со стандартным ЧЭ на одном тензорезистивном мосте. Дополнительно рост тензочувствительности в кристалле ТДК с ООС происходит благодаря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пьезопереходному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эффекту на активном элементе.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Если рассматривать относительно ЧЭ с использованием схемы обработки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0363"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Если со стандартным резистивным мостом использовать схему обработки (усиление сигнала), то помимо полезного сигнала будет увеличиваться и погрешность датчика. В случае с кристаллом ТДК с ООС усиления сигнала требуется меньше, поэтому и меньше будет проходить усиление погрешности. Саму погрешность на кристалле ТДК с ООС, где главной компонентой будет температурная зависимость, можно минимизировать схемотехническим методом (ООС). Этот вопрос схож с проблемой «почему изначально все ЧЭ для ДД на разные диапазоны делают из разных по чувствительности кристаллов». Если использовать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слабочувствительный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кристалл и провести более мощное усиление схемой обработки, то погрешности будут иметь недопустимые показания в датчике.</a:t>
            </a:r>
          </a:p>
        </p:txBody>
      </p:sp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id="{279F8BDA-C73B-4D2B-BC38-3868092AD5DF}"/>
              </a:ext>
            </a:extLst>
          </p:cNvPr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476827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0" name="Rectangle 2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2" name="Rectangle 3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7" name="Rectangle 40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0" name="Rectangle 45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6" name="Rectangle 6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7" name="Rectangle 5"/>
          <p:cNvSpPr>
            <a:spLocks noChangeArrowheads="1"/>
          </p:cNvSpPr>
          <p:nvPr/>
        </p:nvSpPr>
        <p:spPr bwMode="auto">
          <a:xfrm>
            <a:off x="457200" y="548680"/>
            <a:ext cx="8143932" cy="59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indent="457200" algn="just"/>
            <a:r>
              <a:rPr lang="ru-RU" sz="2000" b="1" u="sng" spc="-40" dirty="0">
                <a:latin typeface="Arial" pitchFamily="34" charset="0"/>
                <a:cs typeface="Arial" pitchFamily="34" charset="0"/>
              </a:rPr>
              <a:t>Цель работы</a:t>
            </a:r>
            <a:r>
              <a:rPr lang="ru-RU" sz="2000" spc="-40" dirty="0">
                <a:latin typeface="Arial" pitchFamily="34" charset="0"/>
                <a:cs typeface="Arial" pitchFamily="34" charset="0"/>
              </a:rPr>
              <a:t> - это создание математической модели модернизированного ЧЭ ДД на основе биполярного тензотранзистора (БТТ), способного существенно повысить термостабильность (ТС) и тензочувствительность (ТЧ) относительно ранее представленных прототипов.</a:t>
            </a:r>
          </a:p>
          <a:p>
            <a:pPr indent="457200" algn="just"/>
            <a:endParaRPr lang="ru-RU" sz="2000" b="1" u="sng" spc="-40" dirty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b="1" u="sng" spc="-40" dirty="0">
                <a:latin typeface="Arial" pitchFamily="34" charset="0"/>
                <a:cs typeface="Arial" pitchFamily="34" charset="0"/>
              </a:rPr>
              <a:t>Основные задачи</a:t>
            </a:r>
            <a:r>
              <a:rPr lang="ru-RU" sz="2000" b="1" spc="-40" dirty="0">
                <a:latin typeface="Arial" pitchFamily="34" charset="0"/>
                <a:cs typeface="Arial" pitchFamily="34" charset="0"/>
              </a:rPr>
              <a:t>:</a:t>
            </a:r>
            <a:endParaRPr lang="ru-RU" sz="2000" spc="-40" dirty="0">
              <a:latin typeface="Arial" pitchFamily="34" charset="0"/>
              <a:cs typeface="Arial" pitchFamily="34" charset="0"/>
            </a:endParaRPr>
          </a:p>
          <a:p>
            <a:pPr indent="457200" algn="just">
              <a:buFont typeface="Arial" charset="0"/>
              <a:buChar char="•"/>
            </a:pPr>
            <a:endParaRPr lang="ru-RU" sz="2000" spc="-40" dirty="0">
              <a:latin typeface="Arial" pitchFamily="34" charset="0"/>
              <a:cs typeface="Arial" pitchFamily="34" charset="0"/>
            </a:endParaRPr>
          </a:p>
          <a:p>
            <a:pPr indent="457200" algn="just">
              <a:buFont typeface="Arial" charset="0"/>
              <a:buChar char="•"/>
            </a:pPr>
            <a:r>
              <a:rPr lang="ru-RU" sz="2000" spc="-40" dirty="0">
                <a:latin typeface="Arial" pitchFamily="34" charset="0"/>
                <a:cs typeface="Arial" pitchFamily="34" charset="0"/>
              </a:rPr>
              <a:t>Аналитический расчет работы кристалла ДД с электрической схемой тензодифференциального каскада с отрицательной обратной связью (кристалл ТДК с ООС); </a:t>
            </a:r>
            <a:endParaRPr lang="ru-RU" sz="2000" u="sng" spc="-40" dirty="0">
              <a:latin typeface="Arial" pitchFamily="34" charset="0"/>
              <a:cs typeface="Arial" pitchFamily="34" charset="0"/>
            </a:endParaRPr>
          </a:p>
          <a:p>
            <a:pPr indent="457200" algn="just">
              <a:buFont typeface="Arial" charset="0"/>
              <a:buChar char="•"/>
            </a:pPr>
            <a:r>
              <a:rPr lang="ru-RU" sz="2000" spc="-40" dirty="0">
                <a:latin typeface="Arial" pitchFamily="34" charset="0"/>
                <a:cs typeface="Arial" pitchFamily="34" charset="0"/>
              </a:rPr>
              <a:t>Разработка серии топологии кристалла с различными структурами и расположением на мембране БТТ;</a:t>
            </a:r>
          </a:p>
          <a:p>
            <a:pPr indent="457200" algn="just">
              <a:buFont typeface="Arial" charset="0"/>
              <a:buChar char="•"/>
            </a:pPr>
            <a:r>
              <a:rPr lang="ru-RU" sz="2000" spc="-40" dirty="0">
                <a:latin typeface="Arial" pitchFamily="34" charset="0"/>
                <a:cs typeface="Arial" pitchFamily="34" charset="0"/>
              </a:rPr>
              <a:t>Анализ относительного изменения параметров элементов при деформации кристалла ТДК с ООС;</a:t>
            </a:r>
          </a:p>
          <a:p>
            <a:pPr indent="457200" algn="just">
              <a:buFont typeface="Arial" charset="0"/>
              <a:buChar char="•"/>
            </a:pPr>
            <a:r>
              <a:rPr lang="ru-RU" sz="2000" spc="-40" dirty="0">
                <a:latin typeface="Arial" pitchFamily="34" charset="0"/>
                <a:cs typeface="Arial" pitchFamily="34" charset="0"/>
              </a:rPr>
              <a:t>Разработка технологического маршрута и исследование ВАХ элементов кристалла ТДК с ООС в </a:t>
            </a:r>
            <a:r>
              <a:rPr lang="en-US" sz="2000" spc="-40" dirty="0">
                <a:latin typeface="Arial" pitchFamily="34" charset="0"/>
                <a:cs typeface="Arial" pitchFamily="34" charset="0"/>
              </a:rPr>
              <a:t>Sentaurus TCAD</a:t>
            </a:r>
            <a:r>
              <a:rPr lang="ru-RU" sz="2000" spc="-40" dirty="0">
                <a:latin typeface="Arial" pitchFamily="34" charset="0"/>
                <a:cs typeface="Arial" pitchFamily="34" charset="0"/>
              </a:rPr>
              <a:t>;</a:t>
            </a:r>
          </a:p>
          <a:p>
            <a:pPr indent="457200" algn="just">
              <a:buFont typeface="Arial" charset="0"/>
              <a:buChar char="•"/>
            </a:pPr>
            <a:r>
              <a:rPr lang="ru-RU" sz="2000" spc="-40" dirty="0">
                <a:latin typeface="Arial" pitchFamily="34" charset="0"/>
                <a:cs typeface="Arial" pitchFamily="34" charset="0"/>
              </a:rPr>
              <a:t>Сравнительный анализ режимов функционирования электрической схемы кристаллов в </a:t>
            </a:r>
            <a:r>
              <a:rPr lang="en-US" sz="2000" spc="-40" dirty="0">
                <a:latin typeface="Arial" pitchFamily="34" charset="0"/>
                <a:cs typeface="Arial" pitchFamily="34" charset="0"/>
              </a:rPr>
              <a:t>NI Multisim</a:t>
            </a:r>
            <a:r>
              <a:rPr lang="ru-RU" sz="2000" spc="-4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Заголовок 13">
            <a:extLst>
              <a:ext uri="{FF2B5EF4-FFF2-40B4-BE49-F238E27FC236}">
                <a16:creationId xmlns:a16="http://schemas.microsoft.com/office/drawing/2014/main" id="{188ED277-EC68-4805-982D-0D91234F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Цели и задачи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7" name="Rectangle 40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0" name="Rectangle 45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Заголовок 13">
            <a:extLst>
              <a:ext uri="{FF2B5EF4-FFF2-40B4-BE49-F238E27FC236}">
                <a16:creationId xmlns:a16="http://schemas.microsoft.com/office/drawing/2014/main" id="{AC73A368-9586-4439-ADF6-01DFEB108924}"/>
              </a:ext>
            </a:extLst>
          </p:cNvPr>
          <p:cNvSpPr txBox="1">
            <a:spLocks/>
          </p:cNvSpPr>
          <p:nvPr/>
        </p:nvSpPr>
        <p:spPr>
          <a:xfrm>
            <a:off x="4584443" y="620854"/>
            <a:ext cx="4104456" cy="28575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Тензорезистивный мост (ТМ)</a:t>
            </a:r>
          </a:p>
        </p:txBody>
      </p:sp>
      <p:sp>
        <p:nvSpPr>
          <p:cNvPr id="29" name="Заголовок 13">
            <a:extLst>
              <a:ext uri="{FF2B5EF4-FFF2-40B4-BE49-F238E27FC236}">
                <a16:creationId xmlns:a16="http://schemas.microsoft.com/office/drawing/2014/main" id="{939E1FC3-BF90-4418-8C9E-444DA3D3C65D}"/>
              </a:ext>
            </a:extLst>
          </p:cNvPr>
          <p:cNvSpPr txBox="1">
            <a:spLocks/>
          </p:cNvSpPr>
          <p:nvPr/>
        </p:nvSpPr>
        <p:spPr>
          <a:xfrm>
            <a:off x="445807" y="620688"/>
            <a:ext cx="4032448" cy="28575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Тензодифференциальный каскад (ТДК)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375232-8136-49C2-8042-FF6ABDBC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5EED28A6-2176-4F3E-9A41-06ED0199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" name="Рисунок 36" descr="полный.png">
            <a:extLst>
              <a:ext uri="{FF2B5EF4-FFF2-40B4-BE49-F238E27FC236}">
                <a16:creationId xmlns:a16="http://schemas.microsoft.com/office/drawing/2014/main" id="{5B918688-3C4E-4787-9EC0-BF859416B8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382" y="1123721"/>
            <a:ext cx="1825088" cy="184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C:\Users\522-bmv\Desktop\Аспирантура\2016\БТТ.jpg">
            <a:extLst>
              <a:ext uri="{FF2B5EF4-FFF2-40B4-BE49-F238E27FC236}">
                <a16:creationId xmlns:a16="http://schemas.microsoft.com/office/drawing/2014/main" id="{817880C3-A168-4A8A-9714-97F29545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5520" y="1130579"/>
            <a:ext cx="1836911" cy="18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FE42E78B-7B3B-4608-A1FD-7269A9C1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051" y="1014574"/>
            <a:ext cx="1459524" cy="19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6D450BAB-8188-4474-831F-C67F1153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229" y="1014408"/>
            <a:ext cx="1959714" cy="19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3">
            <a:extLst>
              <a:ext uri="{FF2B5EF4-FFF2-40B4-BE49-F238E27FC236}">
                <a16:creationId xmlns:a16="http://schemas.microsoft.com/office/drawing/2014/main" id="{A1C24B37-1A06-4735-A678-69BC44D4F563}"/>
              </a:ext>
            </a:extLst>
          </p:cNvPr>
          <p:cNvSpPr txBox="1">
            <a:spLocks/>
          </p:cNvSpPr>
          <p:nvPr/>
        </p:nvSpPr>
        <p:spPr>
          <a:xfrm>
            <a:off x="4533090" y="3539046"/>
            <a:ext cx="4104456" cy="28575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Шум выходного сигнала кристалла ТДК</a:t>
            </a:r>
          </a:p>
        </p:txBody>
      </p:sp>
      <p:sp>
        <p:nvSpPr>
          <p:cNvPr id="64" name="Заголовок 13">
            <a:extLst>
              <a:ext uri="{FF2B5EF4-FFF2-40B4-BE49-F238E27FC236}">
                <a16:creationId xmlns:a16="http://schemas.microsoft.com/office/drawing/2014/main" id="{C89A207C-A4DE-4254-89A1-DC50ED3157D9}"/>
              </a:ext>
            </a:extLst>
          </p:cNvPr>
          <p:cNvSpPr txBox="1">
            <a:spLocks/>
          </p:cNvSpPr>
          <p:nvPr/>
        </p:nvSpPr>
        <p:spPr>
          <a:xfrm>
            <a:off x="445807" y="3538880"/>
            <a:ext cx="4032448" cy="285752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ТКН выходного сигнала кристалла ТДК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75747-205E-48A5-99CB-B9B72A90058C}"/>
              </a:ext>
            </a:extLst>
          </p:cNvPr>
          <p:cNvSpPr txBox="1"/>
          <p:nvPr/>
        </p:nvSpPr>
        <p:spPr>
          <a:xfrm>
            <a:off x="1100001" y="3025238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 = 0,66 </a:t>
            </a:r>
            <a:r>
              <a:rPr lang="ru-RU" sz="2400" i="1" dirty="0"/>
              <a:t>мВ/кПа/В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302E-7B1B-4DFE-A573-05070D1787FB}"/>
              </a:ext>
            </a:extLst>
          </p:cNvPr>
          <p:cNvSpPr txBox="1"/>
          <p:nvPr/>
        </p:nvSpPr>
        <p:spPr>
          <a:xfrm>
            <a:off x="5258729" y="2996952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 = 0,</a:t>
            </a:r>
            <a:r>
              <a:rPr lang="ru-RU" sz="2400" i="1" dirty="0"/>
              <a:t>30</a:t>
            </a:r>
            <a:r>
              <a:rPr lang="en-US" sz="2400" i="1" dirty="0"/>
              <a:t> </a:t>
            </a:r>
            <a:r>
              <a:rPr lang="ru-RU" sz="2400" i="1" dirty="0"/>
              <a:t>мВ/кПа/В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BD18EA-E42B-4C5B-AEC5-C5A785A68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3900791"/>
            <a:ext cx="3445993" cy="26965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3442B-E3BD-4128-A24D-1A37CA1B15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2" y="3824632"/>
            <a:ext cx="2931014" cy="2772719"/>
          </a:xfrm>
          <a:prstGeom prst="rect">
            <a:avLst/>
          </a:prstGeom>
        </p:spPr>
      </p:pic>
      <p:sp>
        <p:nvSpPr>
          <p:cNvPr id="56" name="Заголовок 13">
            <a:extLst>
              <a:ext uri="{FF2B5EF4-FFF2-40B4-BE49-F238E27FC236}">
                <a16:creationId xmlns:a16="http://schemas.microsoft.com/office/drawing/2014/main" id="{A21851C9-F9A8-4589-BE14-DD624EA0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Кристалл ТДК и ТМ</a:t>
            </a:r>
          </a:p>
        </p:txBody>
      </p:sp>
    </p:spTree>
    <p:extLst>
      <p:ext uri="{BB962C8B-B14F-4D97-AF65-F5344CB8AC3E}">
        <p14:creationId xmlns:p14="http://schemas.microsoft.com/office/powerpoint/2010/main" val="34387249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477A0E-FBA0-488E-B26A-17E1C6B28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41711"/>
            <a:ext cx="3456384" cy="2815281"/>
          </a:xfrm>
          <a:prstGeom prst="rect">
            <a:avLst/>
          </a:prstGeom>
        </p:spPr>
      </p:pic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4AB2459-BA5F-4632-88DA-2118F88E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85171"/>
              </p:ext>
            </p:extLst>
          </p:nvPr>
        </p:nvGraphicFramePr>
        <p:xfrm>
          <a:off x="539552" y="3779349"/>
          <a:ext cx="8147250" cy="7632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29450">
                  <a:extLst>
                    <a:ext uri="{9D8B030D-6E8A-4147-A177-3AD203B41FA5}">
                      <a16:colId xmlns:a16="http://schemas.microsoft.com/office/drawing/2014/main" val="3914145583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2966210458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3211291547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1543222221"/>
                    </a:ext>
                  </a:extLst>
                </a:gridCol>
                <a:gridCol w="1629450">
                  <a:extLst>
                    <a:ext uri="{9D8B030D-6E8A-4147-A177-3AD203B41FA5}">
                      <a16:colId xmlns:a16="http://schemas.microsoft.com/office/drawing/2014/main" val="4192748388"/>
                    </a:ext>
                  </a:extLst>
                </a:gridCol>
              </a:tblGrid>
              <a:tr h="260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БТТ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l-G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6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мкА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6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КЭ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6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980"/>
                  </a:ext>
                </a:extLst>
              </a:tr>
              <a:tr h="241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V-NPN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697385"/>
                  </a:ext>
                </a:extLst>
              </a:tr>
              <a:tr h="241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L-PNP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11891"/>
                  </a:ext>
                </a:extLst>
              </a:tr>
            </a:tbl>
          </a:graphicData>
        </a:graphic>
      </p:graphicFrame>
      <p:sp>
        <p:nvSpPr>
          <p:cNvPr id="62" name="Заголовок 13">
            <a:extLst>
              <a:ext uri="{FF2B5EF4-FFF2-40B4-BE49-F238E27FC236}">
                <a16:creationId xmlns:a16="http://schemas.microsoft.com/office/drawing/2014/main" id="{F33E3103-3720-4F3E-B1D6-77BB3F738BBB}"/>
              </a:ext>
            </a:extLst>
          </p:cNvPr>
          <p:cNvSpPr txBox="1">
            <a:spLocks/>
          </p:cNvSpPr>
          <p:nvPr/>
        </p:nvSpPr>
        <p:spPr>
          <a:xfrm>
            <a:off x="539552" y="3339240"/>
            <a:ext cx="8147248" cy="32092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Параметры рабочей точки БТТ</a:t>
            </a:r>
          </a:p>
        </p:txBody>
      </p:sp>
      <p:sp>
        <p:nvSpPr>
          <p:cNvPr id="65" name="Заголовок 13">
            <a:extLst>
              <a:ext uri="{FF2B5EF4-FFF2-40B4-BE49-F238E27FC236}">
                <a16:creationId xmlns:a16="http://schemas.microsoft.com/office/drawing/2014/main" id="{45FCE8DD-D724-4D91-9300-269E728F8D05}"/>
              </a:ext>
            </a:extLst>
          </p:cNvPr>
          <p:cNvSpPr txBox="1">
            <a:spLocks/>
          </p:cNvSpPr>
          <p:nvPr/>
        </p:nvSpPr>
        <p:spPr>
          <a:xfrm>
            <a:off x="539552" y="4680149"/>
            <a:ext cx="8147248" cy="320920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Номиналы тензорезисторов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17F25DC-7DB1-4D1F-9CB9-0ECFA05E8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42798"/>
              </p:ext>
            </p:extLst>
          </p:nvPr>
        </p:nvGraphicFramePr>
        <p:xfrm>
          <a:off x="531956" y="5088775"/>
          <a:ext cx="8144501" cy="12205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01633">
                  <a:extLst>
                    <a:ext uri="{9D8B030D-6E8A-4147-A177-3AD203B41FA5}">
                      <a16:colId xmlns:a16="http://schemas.microsoft.com/office/drawing/2014/main" val="1717120349"/>
                    </a:ext>
                  </a:extLst>
                </a:gridCol>
                <a:gridCol w="1035717">
                  <a:extLst>
                    <a:ext uri="{9D8B030D-6E8A-4147-A177-3AD203B41FA5}">
                      <a16:colId xmlns:a16="http://schemas.microsoft.com/office/drawing/2014/main" val="3647285104"/>
                    </a:ext>
                  </a:extLst>
                </a:gridCol>
                <a:gridCol w="1035717">
                  <a:extLst>
                    <a:ext uri="{9D8B030D-6E8A-4147-A177-3AD203B41FA5}">
                      <a16:colId xmlns:a16="http://schemas.microsoft.com/office/drawing/2014/main" val="3063343658"/>
                    </a:ext>
                  </a:extLst>
                </a:gridCol>
                <a:gridCol w="1035717">
                  <a:extLst>
                    <a:ext uri="{9D8B030D-6E8A-4147-A177-3AD203B41FA5}">
                      <a16:colId xmlns:a16="http://schemas.microsoft.com/office/drawing/2014/main" val="4250250877"/>
                    </a:ext>
                  </a:extLst>
                </a:gridCol>
                <a:gridCol w="1035717">
                  <a:extLst>
                    <a:ext uri="{9D8B030D-6E8A-4147-A177-3AD203B41FA5}">
                      <a16:colId xmlns:a16="http://schemas.microsoft.com/office/drawing/2014/main" val="1585594914"/>
                    </a:ext>
                  </a:extLst>
                </a:gridCol>
              </a:tblGrid>
              <a:tr h="329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БТТ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6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кОм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6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кОм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49918"/>
                  </a:ext>
                </a:extLst>
              </a:tr>
              <a:tr h="292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V-NPN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30088"/>
                  </a:ext>
                </a:extLst>
              </a:tr>
              <a:tr h="292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L-PNP с учетом паразитного тока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9953"/>
                  </a:ext>
                </a:extLst>
              </a:tr>
              <a:tr h="305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L-PNP без учета паразитного тока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77784"/>
                  </a:ext>
                </a:extLst>
              </a:tr>
            </a:tbl>
          </a:graphicData>
        </a:graphic>
      </p:graphicFrame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438545AE-38E6-48A6-9102-322ACF01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Кристалл ТДК с ООС</a:t>
            </a:r>
          </a:p>
        </p:txBody>
      </p:sp>
    </p:spTree>
    <p:extLst>
      <p:ext uri="{BB962C8B-B14F-4D97-AF65-F5344CB8AC3E}">
        <p14:creationId xmlns:p14="http://schemas.microsoft.com/office/powerpoint/2010/main" val="35826402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280DCE7-0C5D-4432-AE54-A6852E520B00}"/>
              </a:ext>
            </a:extLst>
          </p:cNvPr>
          <p:cNvGrpSpPr/>
          <p:nvPr/>
        </p:nvGrpSpPr>
        <p:grpSpPr>
          <a:xfrm>
            <a:off x="323528" y="649568"/>
            <a:ext cx="8706821" cy="5749813"/>
            <a:chOff x="323528" y="703524"/>
            <a:chExt cx="8706821" cy="5749813"/>
          </a:xfrm>
        </p:grpSpPr>
        <p:sp>
          <p:nvSpPr>
            <p:cNvPr id="51" name="Заголовок 13">
              <a:extLst>
                <a:ext uri="{FF2B5EF4-FFF2-40B4-BE49-F238E27FC236}">
                  <a16:creationId xmlns:a16="http://schemas.microsoft.com/office/drawing/2014/main" id="{71925ED8-3600-4EED-8A09-4056749DC64F}"/>
                </a:ext>
              </a:extLst>
            </p:cNvPr>
            <p:cNvSpPr txBox="1">
              <a:spLocks/>
            </p:cNvSpPr>
            <p:nvPr/>
          </p:nvSpPr>
          <p:spPr>
            <a:xfrm>
              <a:off x="323528" y="4005064"/>
              <a:ext cx="2832530" cy="535577"/>
            </a:xfrm>
            <a:prstGeom prst="rect">
              <a:avLst/>
            </a:prstGeom>
            <a:noFill/>
            <a:ln w="55000" cap="flat" cmpd="thickThin" algn="ctr">
              <a:noFill/>
              <a:prstDash val="solid"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Тангенциальное расположение БТТ</a:t>
              </a:r>
            </a:p>
          </p:txBody>
        </p:sp>
        <p:sp>
          <p:nvSpPr>
            <p:cNvPr id="52" name="Заголовок 13">
              <a:extLst>
                <a:ext uri="{FF2B5EF4-FFF2-40B4-BE49-F238E27FC236}">
                  <a16:creationId xmlns:a16="http://schemas.microsoft.com/office/drawing/2014/main" id="{3FDB4AC0-5078-49CE-909F-F577B9A7B966}"/>
                </a:ext>
              </a:extLst>
            </p:cNvPr>
            <p:cNvSpPr txBox="1">
              <a:spLocks/>
            </p:cNvSpPr>
            <p:nvPr/>
          </p:nvSpPr>
          <p:spPr>
            <a:xfrm>
              <a:off x="3203848" y="4005064"/>
              <a:ext cx="2832530" cy="535577"/>
            </a:xfrm>
            <a:prstGeom prst="rect">
              <a:avLst/>
            </a:prstGeom>
            <a:noFill/>
            <a:ln w="55000" cap="flat" cmpd="thickThin" algn="ctr">
              <a:noFill/>
              <a:prstDash val="solid"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Радиальное 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расположение БТТ</a:t>
              </a:r>
            </a:p>
          </p:txBody>
        </p:sp>
        <p:sp>
          <p:nvSpPr>
            <p:cNvPr id="53" name="Заголовок 13">
              <a:extLst>
                <a:ext uri="{FF2B5EF4-FFF2-40B4-BE49-F238E27FC236}">
                  <a16:creationId xmlns:a16="http://schemas.microsoft.com/office/drawing/2014/main" id="{BF35D4DF-67A3-4E64-A6D7-71703A923D95}"/>
                </a:ext>
              </a:extLst>
            </p:cNvPr>
            <p:cNvSpPr txBox="1">
              <a:spLocks/>
            </p:cNvSpPr>
            <p:nvPr/>
          </p:nvSpPr>
          <p:spPr>
            <a:xfrm>
              <a:off x="6084168" y="4005064"/>
              <a:ext cx="2832530" cy="535577"/>
            </a:xfrm>
            <a:prstGeom prst="rect">
              <a:avLst/>
            </a:prstGeom>
            <a:noFill/>
            <a:ln w="55000" cap="flat" cmpd="thickThin" algn="ctr">
              <a:noFill/>
              <a:prstDash val="solid"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Недеформируемый биполярный транзистор</a:t>
              </a:r>
            </a:p>
          </p:txBody>
        </p:sp>
        <p:sp>
          <p:nvSpPr>
            <p:cNvPr id="61" name="Заголовок 13">
              <a:extLst>
                <a:ext uri="{FF2B5EF4-FFF2-40B4-BE49-F238E27FC236}">
                  <a16:creationId xmlns:a16="http://schemas.microsoft.com/office/drawing/2014/main" id="{866FC427-3897-4AD8-A889-7E083DF162C5}"/>
                </a:ext>
              </a:extLst>
            </p:cNvPr>
            <p:cNvSpPr txBox="1">
              <a:spLocks/>
            </p:cNvSpPr>
            <p:nvPr/>
          </p:nvSpPr>
          <p:spPr>
            <a:xfrm>
              <a:off x="594564" y="703524"/>
              <a:ext cx="8435785" cy="378052"/>
            </a:xfrm>
            <a:prstGeom prst="rect">
              <a:avLst/>
            </a:prstGeom>
            <a:solidFill>
              <a:schemeClr val="bg1"/>
            </a:solidFill>
            <a:ln w="55000" cap="flat" cmpd="thickThin" algn="ctr">
              <a:noFill/>
              <a:prstDash val="solid"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Топологии ТДК с ООС 1…3. Вид БТТ – 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L-PNP. </a:t>
              </a:r>
              <a:r>
                <a:rPr lang="ru-RU" sz="1600" u="sng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Без учета паразитного транзистора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2C3E362-F05F-42FE-AC92-1E551571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61" y="1052736"/>
              <a:ext cx="8454290" cy="28225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ACE1BEB-8CC2-48AF-B61B-459F759BE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61" y="4725144"/>
              <a:ext cx="2766059" cy="127191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2405BCE-5A93-4CE1-94DE-AA5A726FC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8989" y="4759353"/>
              <a:ext cx="2725179" cy="124328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9B469F3-581C-4773-B282-D9B7BA193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2085" y="4613359"/>
              <a:ext cx="1427667" cy="183997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688EFB74-3898-4A24-AD44-83FDE75D4E79}"/>
              </a:ext>
            </a:extLst>
          </p:cNvPr>
          <p:cNvGrpSpPr/>
          <p:nvPr/>
        </p:nvGrpSpPr>
        <p:grpSpPr>
          <a:xfrm>
            <a:off x="353765" y="620728"/>
            <a:ext cx="8598755" cy="3217664"/>
            <a:chOff x="344855" y="674296"/>
            <a:chExt cx="8598755" cy="3217664"/>
          </a:xfrm>
        </p:grpSpPr>
        <p:sp>
          <p:nvSpPr>
            <p:cNvPr id="75" name="Заголовок 13">
              <a:extLst>
                <a:ext uri="{FF2B5EF4-FFF2-40B4-BE49-F238E27FC236}">
                  <a16:creationId xmlns:a16="http://schemas.microsoft.com/office/drawing/2014/main" id="{D07EA449-9841-493A-8AF8-7FE0A3D21C2F}"/>
                </a:ext>
              </a:extLst>
            </p:cNvPr>
            <p:cNvSpPr txBox="1">
              <a:spLocks/>
            </p:cNvSpPr>
            <p:nvPr/>
          </p:nvSpPr>
          <p:spPr>
            <a:xfrm>
              <a:off x="507825" y="674296"/>
              <a:ext cx="8435785" cy="378052"/>
            </a:xfrm>
            <a:prstGeom prst="rect">
              <a:avLst/>
            </a:prstGeom>
            <a:solidFill>
              <a:schemeClr val="bg1"/>
            </a:solidFill>
            <a:ln w="55000" cap="flat" cmpd="thickThin" algn="ctr">
              <a:noFill/>
              <a:prstDash val="solid"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Топологии ТДК с ООС 4…6. Вид БТТ – 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L-PNP. </a:t>
              </a:r>
              <a:r>
                <a:rPr lang="ru-RU" sz="1600" u="sng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 учетом паразитного транзистора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B494E914-4B0B-4CFA-BB2F-7A8AB7A8D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855" y="1060591"/>
              <a:ext cx="8454290" cy="2831369"/>
            </a:xfrm>
            <a:prstGeom prst="rect">
              <a:avLst/>
            </a:prstGeom>
          </p:spPr>
        </p:pic>
      </p:grp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" name="Заголовок 13">
            <a:extLst>
              <a:ext uri="{FF2B5EF4-FFF2-40B4-BE49-F238E27FC236}">
                <a16:creationId xmlns:a16="http://schemas.microsoft.com/office/drawing/2014/main" id="{80033731-9DE9-4043-88CB-4DC9166D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Топологии кристалла ТДК с ООС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332D90-9FB9-42C0-813A-1303F8B66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67" y="1014413"/>
            <a:ext cx="8475383" cy="282397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D7E259F-7A69-4489-9CC8-98FB6B7DBF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062" y="4620906"/>
            <a:ext cx="2766058" cy="165821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22B4D99-F2CD-4E4C-8451-9167107D14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6451" y="4655114"/>
            <a:ext cx="2717717" cy="168860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5B92E8E-C9EF-48A6-B9C1-EF86118C7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5229" y="4509120"/>
            <a:ext cx="1589179" cy="1872630"/>
          </a:xfrm>
          <a:prstGeom prst="rect">
            <a:avLst/>
          </a:prstGeom>
        </p:spPr>
      </p:pic>
      <p:sp>
        <p:nvSpPr>
          <p:cNvPr id="64" name="Заголовок 13">
            <a:extLst>
              <a:ext uri="{FF2B5EF4-FFF2-40B4-BE49-F238E27FC236}">
                <a16:creationId xmlns:a16="http://schemas.microsoft.com/office/drawing/2014/main" id="{1252FD74-0A8C-4961-8244-4B7A26184BAB}"/>
              </a:ext>
            </a:extLst>
          </p:cNvPr>
          <p:cNvSpPr txBox="1">
            <a:spLocks/>
          </p:cNvSpPr>
          <p:nvPr/>
        </p:nvSpPr>
        <p:spPr>
          <a:xfrm>
            <a:off x="330469" y="636361"/>
            <a:ext cx="8435785" cy="378052"/>
          </a:xfrm>
          <a:prstGeom prst="rect">
            <a:avLst/>
          </a:prstGeom>
          <a:solidFill>
            <a:schemeClr val="bg1"/>
          </a:solidFill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Топологии ТДК с ООС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Вид БТТ –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V-NPN</a:t>
            </a:r>
            <a:endParaRPr lang="ru-RU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39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" name="Заголовок 13">
            <a:extLst>
              <a:ext uri="{FF2B5EF4-FFF2-40B4-BE49-F238E27FC236}">
                <a16:creationId xmlns:a16="http://schemas.microsoft.com/office/drawing/2014/main" id="{866FC427-3897-4AD8-A889-7E083DF162C5}"/>
              </a:ext>
            </a:extLst>
          </p:cNvPr>
          <p:cNvSpPr txBox="1">
            <a:spLocks/>
          </p:cNvSpPr>
          <p:nvPr/>
        </p:nvSpPr>
        <p:spPr>
          <a:xfrm>
            <a:off x="457201" y="837066"/>
            <a:ext cx="4258816" cy="519763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Моделирование механических напряжений в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ANSYS</a:t>
            </a:r>
            <a:endParaRPr lang="ru-RU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2F8FE-F013-4B87-967A-03F7A5614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532306"/>
            <a:ext cx="4114801" cy="206340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E83B02F-B913-4105-9301-61538AF10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90748"/>
              </p:ext>
            </p:extLst>
          </p:nvPr>
        </p:nvGraphicFramePr>
        <p:xfrm>
          <a:off x="457200" y="4421042"/>
          <a:ext cx="8229599" cy="14562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97141">
                  <a:extLst>
                    <a:ext uri="{9D8B030D-6E8A-4147-A177-3AD203B41FA5}">
                      <a16:colId xmlns:a16="http://schemas.microsoft.com/office/drawing/2014/main" val="316138916"/>
                    </a:ext>
                  </a:extLst>
                </a:gridCol>
                <a:gridCol w="1278377">
                  <a:extLst>
                    <a:ext uri="{9D8B030D-6E8A-4147-A177-3AD203B41FA5}">
                      <a16:colId xmlns:a16="http://schemas.microsoft.com/office/drawing/2014/main" val="2687965672"/>
                    </a:ext>
                  </a:extLst>
                </a:gridCol>
                <a:gridCol w="611290">
                  <a:extLst>
                    <a:ext uri="{9D8B030D-6E8A-4147-A177-3AD203B41FA5}">
                      <a16:colId xmlns:a16="http://schemas.microsoft.com/office/drawing/2014/main" val="17686309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4262263"/>
                    </a:ext>
                  </a:extLst>
                </a:gridCol>
                <a:gridCol w="640149">
                  <a:extLst>
                    <a:ext uri="{9D8B030D-6E8A-4147-A177-3AD203B41FA5}">
                      <a16:colId xmlns:a16="http://schemas.microsoft.com/office/drawing/2014/main" val="4195372083"/>
                    </a:ext>
                  </a:extLst>
                </a:gridCol>
                <a:gridCol w="728003">
                  <a:extLst>
                    <a:ext uri="{9D8B030D-6E8A-4147-A177-3AD203B41FA5}">
                      <a16:colId xmlns:a16="http://schemas.microsoft.com/office/drawing/2014/main" val="8656552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819354525"/>
                    </a:ext>
                  </a:extLst>
                </a:gridCol>
                <a:gridCol w="599091">
                  <a:extLst>
                    <a:ext uri="{9D8B030D-6E8A-4147-A177-3AD203B41FA5}">
                      <a16:colId xmlns:a16="http://schemas.microsoft.com/office/drawing/2014/main" val="128271316"/>
                    </a:ext>
                  </a:extLst>
                </a:gridCol>
                <a:gridCol w="995428">
                  <a:extLst>
                    <a:ext uri="{9D8B030D-6E8A-4147-A177-3AD203B41FA5}">
                      <a16:colId xmlns:a16="http://schemas.microsoft.com/office/drawing/2014/main" val="4084576390"/>
                    </a:ext>
                  </a:extLst>
                </a:gridCol>
              </a:tblGrid>
              <a:tr h="242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r>
                        <a:rPr lang="en-US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ность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77677"/>
                  </a:ext>
                </a:extLst>
              </a:tr>
              <a:tr h="242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400" b="1" spc="-20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мемб</a:t>
                      </a:r>
                      <a:r>
                        <a:rPr lang="en-US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297622"/>
                  </a:ext>
                </a:extLst>
              </a:tr>
              <a:tr h="242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 деформации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Растяжение</a:t>
                      </a:r>
                      <a:endParaRPr lang="ru-RU" sz="11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Сжатие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148799"/>
                  </a:ext>
                </a:extLst>
              </a:tr>
              <a:tr h="2427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Механическое напряжение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ru-RU" sz="1400" spc="-2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400" spc="-2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продольный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446808"/>
                  </a:ext>
                </a:extLst>
              </a:tr>
              <a:tr h="242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ru-RU" sz="1400" spc="-2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400" spc="-2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поперечный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07078"/>
                  </a:ext>
                </a:extLst>
              </a:tr>
              <a:tr h="242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 </a:t>
                      </a:r>
                      <a:r>
                        <a:rPr lang="ru-RU" sz="1400" spc="-2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фон </a:t>
                      </a:r>
                      <a:r>
                        <a:rPr lang="ru-RU" sz="1400" spc="-2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Мизесу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10275"/>
                  </a:ext>
                </a:extLst>
              </a:tr>
            </a:tbl>
          </a:graphicData>
        </a:graphic>
      </p:graphicFrame>
      <p:sp>
        <p:nvSpPr>
          <p:cNvPr id="54" name="Заголовок 13">
            <a:extLst>
              <a:ext uri="{FF2B5EF4-FFF2-40B4-BE49-F238E27FC236}">
                <a16:creationId xmlns:a16="http://schemas.microsoft.com/office/drawing/2014/main" id="{F31AB205-0063-4C34-9D0B-750B887F6630}"/>
              </a:ext>
            </a:extLst>
          </p:cNvPr>
          <p:cNvSpPr txBox="1">
            <a:spLocks/>
          </p:cNvSpPr>
          <p:nvPr/>
        </p:nvSpPr>
        <p:spPr>
          <a:xfrm>
            <a:off x="4804658" y="877435"/>
            <a:ext cx="3883750" cy="519763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Зависимость тензочувствительности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толщины мембраны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Заголовок 13">
            <a:extLst>
              <a:ext uri="{FF2B5EF4-FFF2-40B4-BE49-F238E27FC236}">
                <a16:creationId xmlns:a16="http://schemas.microsoft.com/office/drawing/2014/main" id="{2CD91ECF-A09B-4FB5-83FB-1D78C18CE2BB}"/>
              </a:ext>
            </a:extLst>
          </p:cNvPr>
          <p:cNvSpPr txBox="1">
            <a:spLocks/>
          </p:cNvSpPr>
          <p:nvPr/>
        </p:nvSpPr>
        <p:spPr>
          <a:xfrm>
            <a:off x="457199" y="3848993"/>
            <a:ext cx="8229599" cy="519763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Моделируемые параметры тензорезистивного эффекта </a:t>
            </a:r>
          </a:p>
        </p:txBody>
      </p:sp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D72BC463-849F-43ED-9DFC-F355BE67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2" y="142919"/>
            <a:ext cx="8363272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Тензорезистивный эффект. Моделирование в 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ANSYS</a:t>
            </a:r>
            <a:endParaRPr lang="ru-RU" sz="2400" dirty="0"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BABD11-E585-4256-B53F-E81A483ED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7" y="1409114"/>
            <a:ext cx="4006889" cy="24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976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" name="Схема 50">
            <a:extLst>
              <a:ext uri="{FF2B5EF4-FFF2-40B4-BE49-F238E27FC236}">
                <a16:creationId xmlns:a16="http://schemas.microsoft.com/office/drawing/2014/main" id="{737AA67B-AF1C-439D-AE50-167B6A464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641162"/>
              </p:ext>
            </p:extLst>
          </p:nvPr>
        </p:nvGraphicFramePr>
        <p:xfrm>
          <a:off x="457200" y="404664"/>
          <a:ext cx="8229600" cy="210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709AB35F-472A-4CBE-B69C-9D9AA06FCEA7}"/>
                  </a:ext>
                </a:extLst>
              </p:cNvPr>
              <p:cNvSpPr/>
              <p:nvPr/>
            </p:nvSpPr>
            <p:spPr>
              <a:xfrm>
                <a:off x="457200" y="3429000"/>
                <a:ext cx="4114800" cy="707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К аниз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К</m:t>
                              </m:r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ru-RU" sz="1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400" b="1" i="0" smtClean="0">
                                          <a:latin typeface="Cambria Math" panose="02040503050406030204" pitchFamily="18" charset="0"/>
                                        </a:rPr>
                                        <m:t>𝐧</m:t>
                                      </m:r>
                                      <m:r>
                                        <a:rPr lang="ru-RU" sz="1400" b="1" i="0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ru-RU" sz="1400" b="1" i="1"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sSub>
                                <m:sSubPr>
                                  <m:ctrlP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num>
                            <m:den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𝒌𝑻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709AB35F-472A-4CBE-B69C-9D9AA06FC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4114800" cy="707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A22F052-9C7E-4B8C-9D26-0712DCD9CA5F}"/>
                  </a:ext>
                </a:extLst>
              </p:cNvPr>
              <p:cNvSpPr/>
              <p:nvPr/>
            </p:nvSpPr>
            <p:spPr>
              <a:xfrm>
                <a:off x="6089027" y="3383409"/>
                <a:ext cx="1438151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К тенз</m:t>
                          </m:r>
                        </m:sub>
                      </m:sSub>
                      <m:r>
                        <a:rPr lang="ru-RU" sz="1600" b="1" i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sSub>
                            <m:sSubPr>
                              <m:ctrlPr>
                                <a:rPr lang="ru-RU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sz="1600" b="1" i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A22F052-9C7E-4B8C-9D26-0712DCD9C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27" y="3383409"/>
                <a:ext cx="1438151" cy="595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F191F48-5F64-4595-98E9-82FF31A64DB9}"/>
                  </a:ext>
                </a:extLst>
              </p:cNvPr>
              <p:cNvSpPr/>
              <p:nvPr/>
            </p:nvSpPr>
            <p:spPr>
              <a:xfrm>
                <a:off x="5220072" y="2760437"/>
                <a:ext cx="3176062" cy="476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1" i="1" smtClean="0">
                        <a:latin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Б</m:t>
                        </m:r>
                      </m:sub>
                    </m:sSub>
                    <m:r>
                      <a:rPr lang="ru-RU" sz="16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𝜟</m:t>
                        </m:r>
                        <m:sSub>
                          <m:sSubPr>
                            <m:ctrlPr>
                              <a:rPr lang="ru-RU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ru-RU" sz="1600" b="1" i="1" smtClean="0">
                                <a:latin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ru-RU" sz="1600" b="1" i="1">
                                <a:latin typeface="Cambria Math" panose="02040503050406030204" pitchFamily="18" charset="0"/>
                              </a:rPr>
                              <m:t>Б</m:t>
                            </m:r>
                          </m:sub>
                        </m:sSub>
                      </m:den>
                    </m:f>
                    <m:r>
                      <a:rPr lang="ru-RU" sz="1600" b="1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ru-RU" sz="16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ru-RU" sz="16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ru-RU" sz="1600" b="1" dirty="0"/>
                  <a:t>;</a:t>
                </a: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F191F48-5F64-4595-98E9-82FF31A64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60437"/>
                <a:ext cx="3176062" cy="476797"/>
              </a:xfrm>
              <a:prstGeom prst="rect">
                <a:avLst/>
              </a:prstGeom>
              <a:blipFill>
                <a:blip r:embed="rId10"/>
                <a:stretch>
                  <a:fillRect r="-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3CB5B1A-59C0-4BA3-9A42-9CEA19487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58322"/>
              </p:ext>
            </p:extLst>
          </p:nvPr>
        </p:nvGraphicFramePr>
        <p:xfrm>
          <a:off x="539552" y="4889294"/>
          <a:ext cx="8147250" cy="14200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66942">
                  <a:extLst>
                    <a:ext uri="{9D8B030D-6E8A-4147-A177-3AD203B41FA5}">
                      <a16:colId xmlns:a16="http://schemas.microsoft.com/office/drawing/2014/main" val="2428429923"/>
                    </a:ext>
                  </a:extLst>
                </a:gridCol>
                <a:gridCol w="756243">
                  <a:extLst>
                    <a:ext uri="{9D8B030D-6E8A-4147-A177-3AD203B41FA5}">
                      <a16:colId xmlns:a16="http://schemas.microsoft.com/office/drawing/2014/main" val="376866000"/>
                    </a:ext>
                  </a:extLst>
                </a:gridCol>
                <a:gridCol w="756243">
                  <a:extLst>
                    <a:ext uri="{9D8B030D-6E8A-4147-A177-3AD203B41FA5}">
                      <a16:colId xmlns:a16="http://schemas.microsoft.com/office/drawing/2014/main" val="1208963487"/>
                    </a:ext>
                  </a:extLst>
                </a:gridCol>
                <a:gridCol w="581245">
                  <a:extLst>
                    <a:ext uri="{9D8B030D-6E8A-4147-A177-3AD203B41FA5}">
                      <a16:colId xmlns:a16="http://schemas.microsoft.com/office/drawing/2014/main" val="2782911353"/>
                    </a:ext>
                  </a:extLst>
                </a:gridCol>
                <a:gridCol w="637495">
                  <a:extLst>
                    <a:ext uri="{9D8B030D-6E8A-4147-A177-3AD203B41FA5}">
                      <a16:colId xmlns:a16="http://schemas.microsoft.com/office/drawing/2014/main" val="3626634903"/>
                    </a:ext>
                  </a:extLst>
                </a:gridCol>
                <a:gridCol w="637495">
                  <a:extLst>
                    <a:ext uri="{9D8B030D-6E8A-4147-A177-3AD203B41FA5}">
                      <a16:colId xmlns:a16="http://schemas.microsoft.com/office/drawing/2014/main" val="3154124679"/>
                    </a:ext>
                  </a:extLst>
                </a:gridCol>
                <a:gridCol w="637495">
                  <a:extLst>
                    <a:ext uri="{9D8B030D-6E8A-4147-A177-3AD203B41FA5}">
                      <a16:colId xmlns:a16="http://schemas.microsoft.com/office/drawing/2014/main" val="4286069058"/>
                    </a:ext>
                  </a:extLst>
                </a:gridCol>
                <a:gridCol w="583626">
                  <a:extLst>
                    <a:ext uri="{9D8B030D-6E8A-4147-A177-3AD203B41FA5}">
                      <a16:colId xmlns:a16="http://schemas.microsoft.com/office/drawing/2014/main" val="297362119"/>
                    </a:ext>
                  </a:extLst>
                </a:gridCol>
                <a:gridCol w="1090466">
                  <a:extLst>
                    <a:ext uri="{9D8B030D-6E8A-4147-A177-3AD203B41FA5}">
                      <a16:colId xmlns:a16="http://schemas.microsoft.com/office/drawing/2014/main" val="208190962"/>
                    </a:ext>
                  </a:extLst>
                </a:gridCol>
              </a:tblGrid>
              <a:tr h="236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Размер-ность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00857"/>
                  </a:ext>
                </a:extLst>
              </a:tr>
              <a:tr h="236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400" b="1" spc="-20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мемб</a:t>
                      </a:r>
                      <a:r>
                        <a:rPr lang="en-US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2577"/>
                  </a:ext>
                </a:extLst>
              </a:tr>
              <a:tr h="236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 деформации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Растяжение</a:t>
                      </a:r>
                      <a:endParaRPr lang="ru-RU" sz="1100" b="1" u="non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pc="-2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Сжатие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043834"/>
                  </a:ext>
                </a:extLst>
              </a:tr>
              <a:tr h="23667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Относительное изменение тока коллектора </a:t>
                      </a:r>
                      <a:r>
                        <a:rPr lang="ru-RU" sz="1400" spc="-2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δI</a:t>
                      </a:r>
                      <a:r>
                        <a:rPr lang="ru-RU" sz="1400" spc="-2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δI</a:t>
                      </a:r>
                      <a:r>
                        <a:rPr lang="ru-RU" sz="1400" spc="-2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аниз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605130"/>
                  </a:ext>
                </a:extLst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δI</a:t>
                      </a:r>
                      <a:r>
                        <a:rPr lang="ru-RU" sz="1400" spc="-2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тенз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640418"/>
                  </a:ext>
                </a:extLst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δI</a:t>
                      </a:r>
                      <a:r>
                        <a:rPr lang="ru-RU" sz="1400" spc="-2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400" spc="-2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51948"/>
                  </a:ext>
                </a:extLst>
              </a:tr>
            </a:tbl>
          </a:graphicData>
        </a:graphic>
      </p:graphicFrame>
      <p:sp>
        <p:nvSpPr>
          <p:cNvPr id="52" name="Заголовок 13">
            <a:extLst>
              <a:ext uri="{FF2B5EF4-FFF2-40B4-BE49-F238E27FC236}">
                <a16:creationId xmlns:a16="http://schemas.microsoft.com/office/drawing/2014/main" id="{254F8FFF-CE29-4934-B542-70CA5706A033}"/>
              </a:ext>
            </a:extLst>
          </p:cNvPr>
          <p:cNvSpPr txBox="1">
            <a:spLocks/>
          </p:cNvSpPr>
          <p:nvPr/>
        </p:nvSpPr>
        <p:spPr>
          <a:xfrm>
            <a:off x="457199" y="4509120"/>
            <a:ext cx="8229599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Моделируемые параметры пьезопереходного эффекта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20C697C-DDE2-48C9-9E9A-BCF70DE50005}"/>
                  </a:ext>
                </a:extLst>
              </p:cNvPr>
              <p:cNvSpPr/>
              <p:nvPr/>
            </p:nvSpPr>
            <p:spPr>
              <a:xfrm>
                <a:off x="3528851" y="4149080"/>
                <a:ext cx="24833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1600" b="1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К аниз</m:t>
                          </m:r>
                        </m:sub>
                      </m:sSub>
                      <m:r>
                        <a:rPr lang="ru-RU" sz="1600" b="1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ru-RU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r>
                            <a:rPr lang="ru-RU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ru-RU" sz="1600" b="1" i="0">
                              <a:latin typeface="Cambria Math" panose="02040503050406030204" pitchFamily="18" charset="0"/>
                            </a:rPr>
                            <m:t>К тенз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20C697C-DDE2-48C9-9E9A-BCF70DE50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51" y="4149080"/>
                <a:ext cx="2483309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Заголовок 13">
            <a:extLst>
              <a:ext uri="{FF2B5EF4-FFF2-40B4-BE49-F238E27FC236}">
                <a16:creationId xmlns:a16="http://schemas.microsoft.com/office/drawing/2014/main" id="{4EE5A33A-A2C2-4E54-85F5-D72C65FF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2" y="142919"/>
            <a:ext cx="8363272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Пьезопереходный эффект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EEA522C-47E1-4C2E-9A9A-EC0E39F2B7C6}"/>
                  </a:ext>
                </a:extLst>
              </p:cNvPr>
              <p:cNvSpPr/>
              <p:nvPr/>
            </p:nvSpPr>
            <p:spPr>
              <a:xfrm>
                <a:off x="419706" y="2547907"/>
                <a:ext cx="4572000" cy="9002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ru-RU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ru-RU" sz="14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baseline="-25000"/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baseline="-25000"/>
                                    <m:t>‖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ru-RU" sz="1400" b="1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400" baseline="-25000"/>
                                    <m:t>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400" baseline="-25000"/>
                                    <m:t>‖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0"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sSub>
                                        <m:sSubPr>
                                          <m:ctrlP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ru-RU" sz="1400" b="1" i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ru-RU" sz="1400" b="1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  <m:t>𝜺</m:t>
                                      </m:r>
                                      <m:r>
                                        <a:rPr lang="ru-RU" sz="1400" b="1" i="0">
                                          <a:latin typeface="Cambria Math" panose="02040503050406030204" pitchFamily="18" charset="0"/>
                                        </a:rPr>
                                        <m:t>)−∆</m:t>
                                      </m:r>
                                      <m:sSub>
                                        <m:sSubPr>
                                          <m:ctrlP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ru-RU" sz="1400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ru-RU" sz="1400" b="1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  <m:t>𝜺</m:t>
                                      </m:r>
                                      <m:r>
                                        <a:rPr lang="ru-RU" sz="1400" b="1" i="0">
                                          <a:latin typeface="Cambria Math" panose="02040503050406030204" pitchFamily="18" charset="0"/>
                                        </a:rPr>
                                        <m:t>) </m:t>
                                      </m:r>
                                    </m:num>
                                    <m:den>
                                      <m: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  <m:t>𝒌𝑻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ru-RU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ru-RU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1400" b="1" i="0">
                                      <a:latin typeface="Cambria Math" panose="02040503050406030204" pitchFamily="18" charset="0"/>
                                    </a:rPr>
                                    <m:t>𝐞𝐱𝐩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400" b="1" i="0">
                                              <a:latin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b="1" i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400" b="1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  <m:t>𝜺</m:t>
                                          </m:r>
                                          <m:r>
                                            <a:rPr lang="ru-RU" sz="1400" b="1" i="0">
                                              <a:latin typeface="Cambria Math" panose="02040503050406030204" pitchFamily="18" charset="0"/>
                                            </a:rPr>
                                            <m:t>)−∆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b="1" i="0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400" b="1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  <m:t>𝜺</m:t>
                                          </m:r>
                                          <m:r>
                                            <a:rPr lang="ru-RU" sz="1400" b="1" i="0">
                                              <a:latin typeface="Cambria Math" panose="02040503050406030204" pitchFamily="18" charset="0"/>
                                            </a:rPr>
                                            <m:t>) </m:t>
                                          </m:r>
                                        </m:num>
                                        <m:den>
                                          <m:r>
                                            <a:rPr lang="ru-RU" sz="1400" b="1" i="1">
                                              <a:latin typeface="Cambria Math" panose="02040503050406030204" pitchFamily="18" charset="0"/>
                                            </a:rPr>
                                            <m:t>𝒌𝑻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EEA522C-47E1-4C2E-9A9A-EC0E39F2B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6" y="2547907"/>
                <a:ext cx="4572000" cy="9002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7596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E77683-FACE-49A5-BB57-DDD7C9A98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6" y="3703754"/>
            <a:ext cx="4168628" cy="2535270"/>
          </a:xfrm>
          <a:prstGeom prst="rect">
            <a:avLst/>
          </a:prstGeom>
        </p:spPr>
      </p:pic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Rectangle 3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6" name="Rectangle 3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4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1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2" name="Rectangle 5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3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4" name="Rectangle 60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" name="Номер слайда 5"/>
          <p:cNvSpPr txBox="1">
            <a:spLocks/>
          </p:cNvSpPr>
          <p:nvPr/>
        </p:nvSpPr>
        <p:spPr>
          <a:xfrm>
            <a:off x="5652120" y="6381750"/>
            <a:ext cx="2133600" cy="47625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BD8FC-819C-415A-8EB5-BC2179254C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15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2635E21-010B-46A2-B6CA-708A6724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2E48C4C-1C17-4BD7-A29B-CD4EF9AD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F2642D4F-AFC0-4704-AC4B-8003F7B4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E2E8A71-729B-406E-A577-27AB5968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DE4E6C02-1ABC-48D2-9CDA-11CD184F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78D028F-C4DD-4879-AE82-3D3C7942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0DC77467-C94A-4097-A2A1-342402F1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5DFA3B9-33A5-4457-8B1C-5C7B5DA1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02A2CAF-D820-4BD6-864F-D3AAA1B3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2C388B-77D9-4150-91A7-8F84138F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472CCB-416F-409A-9D4B-E753A9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0B05E509-2B23-4265-B472-88FEC3E67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" name="Rectangle 44">
            <a:extLst>
              <a:ext uri="{FF2B5EF4-FFF2-40B4-BE49-F238E27FC236}">
                <a16:creationId xmlns:a16="http://schemas.microsoft.com/office/drawing/2014/main" id="{201D8C85-30A6-4C64-9D54-C9D7C529B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06356A7E-E2C4-4128-9CA3-F8536275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" name="Rectangle 55">
            <a:extLst>
              <a:ext uri="{FF2B5EF4-FFF2-40B4-BE49-F238E27FC236}">
                <a16:creationId xmlns:a16="http://schemas.microsoft.com/office/drawing/2014/main" id="{94D91893-9099-4B47-9FB0-54413B8D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207ECC4A-3D4F-405A-92CB-14E75B3DD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Rectangle 60">
            <a:extLst>
              <a:ext uri="{FF2B5EF4-FFF2-40B4-BE49-F238E27FC236}">
                <a16:creationId xmlns:a16="http://schemas.microsoft.com/office/drawing/2014/main" id="{D1148513-EA15-49A6-9288-4BD1841B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" name="Rectangle 64">
            <a:extLst>
              <a:ext uri="{FF2B5EF4-FFF2-40B4-BE49-F238E27FC236}">
                <a16:creationId xmlns:a16="http://schemas.microsoft.com/office/drawing/2014/main" id="{36809CD8-9A0B-4C39-97D9-A4E702D2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" name="Rectangle 65">
            <a:extLst>
              <a:ext uri="{FF2B5EF4-FFF2-40B4-BE49-F238E27FC236}">
                <a16:creationId xmlns:a16="http://schemas.microsoft.com/office/drawing/2014/main" id="{E4340075-CFAA-48B4-ADD9-96A5A07A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" name="Заголовок 13">
            <a:extLst>
              <a:ext uri="{FF2B5EF4-FFF2-40B4-BE49-F238E27FC236}">
                <a16:creationId xmlns:a16="http://schemas.microsoft.com/office/drawing/2014/main" id="{DFF199E3-9CD8-4BF2-817D-E49A63FA2B6A}"/>
              </a:ext>
            </a:extLst>
          </p:cNvPr>
          <p:cNvSpPr txBox="1">
            <a:spLocks/>
          </p:cNvSpPr>
          <p:nvPr/>
        </p:nvSpPr>
        <p:spPr>
          <a:xfrm>
            <a:off x="575631" y="527634"/>
            <a:ext cx="3682752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разделения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Заголовок 13">
            <a:extLst>
              <a:ext uri="{FF2B5EF4-FFF2-40B4-BE49-F238E27FC236}">
                <a16:creationId xmlns:a16="http://schemas.microsoft.com/office/drawing/2014/main" id="{099304E9-C2E1-418D-810F-E144D9FC54C9}"/>
              </a:ext>
            </a:extLst>
          </p:cNvPr>
          <p:cNvSpPr txBox="1">
            <a:spLocks/>
          </p:cNvSpPr>
          <p:nvPr/>
        </p:nvSpPr>
        <p:spPr>
          <a:xfrm>
            <a:off x="4877544" y="527634"/>
            <a:ext cx="3682752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проводников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Заголовок 13">
            <a:extLst>
              <a:ext uri="{FF2B5EF4-FFF2-40B4-BE49-F238E27FC236}">
                <a16:creationId xmlns:a16="http://schemas.microsoft.com/office/drawing/2014/main" id="{6391FBAC-F275-462C-879A-192DB870FFC3}"/>
              </a:ext>
            </a:extLst>
          </p:cNvPr>
          <p:cNvSpPr txBox="1">
            <a:spLocks/>
          </p:cNvSpPr>
          <p:nvPr/>
        </p:nvSpPr>
        <p:spPr>
          <a:xfrm>
            <a:off x="611560" y="3520243"/>
            <a:ext cx="3682752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резисторов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sz="1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9E17CE2-0D55-4377-8E1B-D4AD3686A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85399"/>
              </p:ext>
            </p:extLst>
          </p:nvPr>
        </p:nvGraphicFramePr>
        <p:xfrm>
          <a:off x="4572000" y="3808499"/>
          <a:ext cx="4196887" cy="19898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9296">
                  <a:extLst>
                    <a:ext uri="{9D8B030D-6E8A-4147-A177-3AD203B41FA5}">
                      <a16:colId xmlns:a16="http://schemas.microsoft.com/office/drawing/2014/main" val="1035872347"/>
                    </a:ext>
                  </a:extLst>
                </a:gridCol>
                <a:gridCol w="451008">
                  <a:extLst>
                    <a:ext uri="{9D8B030D-6E8A-4147-A177-3AD203B41FA5}">
                      <a16:colId xmlns:a16="http://schemas.microsoft.com/office/drawing/2014/main" val="2932252949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2110195419"/>
                    </a:ext>
                  </a:extLst>
                </a:gridCol>
                <a:gridCol w="496992">
                  <a:extLst>
                    <a:ext uri="{9D8B030D-6E8A-4147-A177-3AD203B41FA5}">
                      <a16:colId xmlns:a16="http://schemas.microsoft.com/office/drawing/2014/main" val="3842531406"/>
                    </a:ext>
                  </a:extLst>
                </a:gridCol>
                <a:gridCol w="511120">
                  <a:extLst>
                    <a:ext uri="{9D8B030D-6E8A-4147-A177-3AD203B41FA5}">
                      <a16:colId xmlns:a16="http://schemas.microsoft.com/office/drawing/2014/main" val="1449873690"/>
                    </a:ext>
                  </a:extLst>
                </a:gridCol>
                <a:gridCol w="503218">
                  <a:extLst>
                    <a:ext uri="{9D8B030D-6E8A-4147-A177-3AD203B41FA5}">
                      <a16:colId xmlns:a16="http://schemas.microsoft.com/office/drawing/2014/main" val="3984098083"/>
                    </a:ext>
                  </a:extLst>
                </a:gridCol>
                <a:gridCol w="525317">
                  <a:extLst>
                    <a:ext uri="{9D8B030D-6E8A-4147-A177-3AD203B41FA5}">
                      <a16:colId xmlns:a16="http://schemas.microsoft.com/office/drawing/2014/main" val="2331746892"/>
                    </a:ext>
                  </a:extLst>
                </a:gridCol>
              </a:tblGrid>
              <a:tr h="415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1" u="none" strike="noStrike" baseline="-250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400" b="1" u="none" strike="noStrike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Ом/□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400" b="1" u="none" strike="noStrike" baseline="-25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SiO2</a:t>
                      </a: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мкм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75037"/>
                  </a:ext>
                </a:extLst>
              </a:tr>
              <a:tr h="41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56426"/>
                  </a:ext>
                </a:extLst>
              </a:tr>
              <a:tr h="386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Разделение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5512"/>
                  </a:ext>
                </a:extLst>
              </a:tr>
              <a:tr h="386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Проводники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619715"/>
                  </a:ext>
                </a:extLst>
              </a:tr>
              <a:tr h="386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Резисторы 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1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774104"/>
                  </a:ext>
                </a:extLst>
              </a:tr>
            </a:tbl>
          </a:graphicData>
        </a:graphic>
      </p:graphicFrame>
      <p:sp>
        <p:nvSpPr>
          <p:cNvPr id="58" name="Заголовок 13">
            <a:extLst>
              <a:ext uri="{FF2B5EF4-FFF2-40B4-BE49-F238E27FC236}">
                <a16:creationId xmlns:a16="http://schemas.microsoft.com/office/drawing/2014/main" id="{A36DFFB1-9D5D-45FC-B61F-72DE0F254BE2}"/>
              </a:ext>
            </a:extLst>
          </p:cNvPr>
          <p:cNvSpPr txBox="1">
            <a:spLocks/>
          </p:cNvSpPr>
          <p:nvPr/>
        </p:nvSpPr>
        <p:spPr>
          <a:xfrm>
            <a:off x="4808645" y="3429000"/>
            <a:ext cx="3682752" cy="379499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Параметры областей</a:t>
            </a:r>
          </a:p>
        </p:txBody>
      </p:sp>
      <p:sp>
        <p:nvSpPr>
          <p:cNvPr id="59" name="Заголовок 13">
            <a:extLst>
              <a:ext uri="{FF2B5EF4-FFF2-40B4-BE49-F238E27FC236}">
                <a16:creationId xmlns:a16="http://schemas.microsoft.com/office/drawing/2014/main" id="{F0E34164-CA04-4A29-8987-6633C961D05F}"/>
              </a:ext>
            </a:extLst>
          </p:cNvPr>
          <p:cNvSpPr txBox="1">
            <a:spLocks/>
          </p:cNvSpPr>
          <p:nvPr/>
        </p:nvSpPr>
        <p:spPr>
          <a:xfrm>
            <a:off x="4572000" y="5848219"/>
            <a:ext cx="4320480" cy="605117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Эпитаксиальный слой КЭФ1,5 (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2,5·10</a:t>
            </a:r>
            <a:r>
              <a:rPr lang="ru-RU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см</a:t>
            </a:r>
            <a:r>
              <a:rPr lang="ru-RU" sz="1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М – модель, П - практика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851D35-F042-4C4E-BE29-861CDA76E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74012"/>
            <a:ext cx="4195061" cy="25549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7D9997-66D1-400A-9E0B-051263BA0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93" y="882966"/>
            <a:ext cx="4014003" cy="2545905"/>
          </a:xfrm>
          <a:prstGeom prst="rect">
            <a:avLst/>
          </a:prstGeom>
        </p:spPr>
      </p:pic>
      <p:sp>
        <p:nvSpPr>
          <p:cNvPr id="51" name="Заголовок 13">
            <a:extLst>
              <a:ext uri="{FF2B5EF4-FFF2-40B4-BE49-F238E27FC236}">
                <a16:creationId xmlns:a16="http://schemas.microsoft.com/office/drawing/2014/main" id="{436F4FB1-02F1-42FB-9897-EB71F06A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2" y="142919"/>
            <a:ext cx="8363272" cy="369868"/>
          </a:xfr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Моделирование в 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Sentaurus TCAD. </a:t>
            </a:r>
            <a:r>
              <a:rPr lang="ru-RU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Слои</a:t>
            </a:r>
            <a:r>
              <a:rPr lang="en-US" sz="2400" dirty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275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21691</TotalTime>
  <Words>2338</Words>
  <Application>Microsoft Office PowerPoint</Application>
  <PresentationFormat>Экран (4:3)</PresentationFormat>
  <Paragraphs>402</Paragraphs>
  <Slides>22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                                               Моделирование высокочувствительного элемента датчика давления на основе биполярного тензотранзистора </vt:lpstr>
      <vt:lpstr>Актуальность темы</vt:lpstr>
      <vt:lpstr>Цели и задачи</vt:lpstr>
      <vt:lpstr>Кристалл ТДК и ТМ</vt:lpstr>
      <vt:lpstr>Кристалл ТДК с ООС</vt:lpstr>
      <vt:lpstr>Топологии кристалла ТДК с ООС</vt:lpstr>
      <vt:lpstr>Тензорезистивный эффект. Моделирование в ANSYS</vt:lpstr>
      <vt:lpstr>Пьезопереходный эффект</vt:lpstr>
      <vt:lpstr>Моделирование в Sentaurus TCAD. Слои </vt:lpstr>
      <vt:lpstr>Моделирование в Sentaurus TCAD. Структуры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Дополнение. Общее</vt:lpstr>
      <vt:lpstr>Дополнение. Математическая модель ВАХ</vt:lpstr>
      <vt:lpstr>Дополнение. Шумы</vt:lpstr>
      <vt:lpstr>Научное положение</vt:lpstr>
      <vt:lpstr>Научное положение</vt:lpstr>
      <vt:lpstr>Преимущество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Дипломный проект на тему:  «Исследование электрических параметров радиационно-стойких высоковольтных выпрямительных столбов на базе высокоомного кремния»</dc:title>
  <dc:creator>Татьяна</dc:creator>
  <cp:lastModifiedBy>Basov</cp:lastModifiedBy>
  <cp:revision>1727</cp:revision>
  <dcterms:created xsi:type="dcterms:W3CDTF">2012-02-13T11:49:50Z</dcterms:created>
  <dcterms:modified xsi:type="dcterms:W3CDTF">2018-03-18T18:58:19Z</dcterms:modified>
</cp:coreProperties>
</file>