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4"/>
  </p:notesMasterIdLst>
  <p:sldIdLst>
    <p:sldId id="256" r:id="rId2"/>
    <p:sldId id="343" r:id="rId3"/>
    <p:sldId id="348" r:id="rId4"/>
    <p:sldId id="325" r:id="rId5"/>
    <p:sldId id="327" r:id="rId6"/>
    <p:sldId id="328" r:id="rId7"/>
    <p:sldId id="330" r:id="rId8"/>
    <p:sldId id="349" r:id="rId9"/>
    <p:sldId id="331" r:id="rId10"/>
    <p:sldId id="332" r:id="rId11"/>
    <p:sldId id="333" r:id="rId12"/>
    <p:sldId id="334" r:id="rId13"/>
    <p:sldId id="329" r:id="rId14"/>
    <p:sldId id="339" r:id="rId15"/>
    <p:sldId id="338" r:id="rId16"/>
    <p:sldId id="335" r:id="rId17"/>
    <p:sldId id="345" r:id="rId18"/>
    <p:sldId id="340" r:id="rId19"/>
    <p:sldId id="342" r:id="rId20"/>
    <p:sldId id="344" r:id="rId21"/>
    <p:sldId id="346" r:id="rId22"/>
    <p:sldId id="347" r:id="rId2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598"/>
    <a:srgbClr val="000086"/>
    <a:srgbClr val="00008A"/>
    <a:srgbClr val="4343BD"/>
    <a:srgbClr val="000099"/>
    <a:srgbClr val="253A7D"/>
    <a:srgbClr val="4D7EBF"/>
    <a:srgbClr val="69BE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30" autoAdjust="0"/>
    <p:restoredTop sz="94949" autoAdjust="0"/>
  </p:normalViewPr>
  <p:slideViewPr>
    <p:cSldViewPr>
      <p:cViewPr varScale="1">
        <p:scale>
          <a:sx n="79" d="100"/>
          <a:sy n="79" d="100"/>
        </p:scale>
        <p:origin x="1613" y="67"/>
      </p:cViewPr>
      <p:guideLst>
        <p:guide orient="horz" pos="2160"/>
        <p:guide pos="2880"/>
      </p:guideLst>
    </p:cSldViewPr>
  </p:slideViewPr>
  <p:outlineViewPr>
    <p:cViewPr>
      <p:scale>
        <a:sx n="33" d="100"/>
        <a:sy n="33" d="100"/>
      </p:scale>
      <p:origin x="0" y="1014"/>
    </p:cViewPr>
  </p:outlineViewPr>
  <p:notesTextViewPr>
    <p:cViewPr>
      <p:scale>
        <a:sx n="153" d="100"/>
        <a:sy n="153"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63DDA8A2-0CCE-4511-8A2C-553CE17A93DA}" type="datetimeFigureOut">
              <a:rPr lang="ru-RU"/>
              <a:pPr>
                <a:defRPr/>
              </a:pPr>
              <a:t>10.03.2019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1FDAB79E-8704-4773-AFD1-8BBF80E6C11C}"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2</a:t>
            </a:fld>
            <a:endParaRPr lang="ru-RU"/>
          </a:p>
        </p:txBody>
      </p:sp>
    </p:spTree>
    <p:extLst>
      <p:ext uri="{BB962C8B-B14F-4D97-AF65-F5344CB8AC3E}">
        <p14:creationId xmlns:p14="http://schemas.microsoft.com/office/powerpoint/2010/main" val="2154915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11</a:t>
            </a:fld>
            <a:endParaRPr lang="ru-RU"/>
          </a:p>
        </p:txBody>
      </p:sp>
    </p:spTree>
    <p:extLst>
      <p:ext uri="{BB962C8B-B14F-4D97-AF65-F5344CB8AC3E}">
        <p14:creationId xmlns:p14="http://schemas.microsoft.com/office/powerpoint/2010/main" val="257871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12</a:t>
            </a:fld>
            <a:endParaRPr lang="ru-RU"/>
          </a:p>
        </p:txBody>
      </p:sp>
    </p:spTree>
    <p:extLst>
      <p:ext uri="{BB962C8B-B14F-4D97-AF65-F5344CB8AC3E}">
        <p14:creationId xmlns:p14="http://schemas.microsoft.com/office/powerpoint/2010/main" val="1289224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13</a:t>
            </a:fld>
            <a:endParaRPr lang="ru-RU"/>
          </a:p>
        </p:txBody>
      </p:sp>
    </p:spTree>
    <p:extLst>
      <p:ext uri="{BB962C8B-B14F-4D97-AF65-F5344CB8AC3E}">
        <p14:creationId xmlns:p14="http://schemas.microsoft.com/office/powerpoint/2010/main" val="3703241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14</a:t>
            </a:fld>
            <a:endParaRPr lang="ru-RU"/>
          </a:p>
        </p:txBody>
      </p:sp>
    </p:spTree>
    <p:extLst>
      <p:ext uri="{BB962C8B-B14F-4D97-AF65-F5344CB8AC3E}">
        <p14:creationId xmlns:p14="http://schemas.microsoft.com/office/powerpoint/2010/main" val="2386644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15</a:t>
            </a:fld>
            <a:endParaRPr lang="ru-RU"/>
          </a:p>
        </p:txBody>
      </p:sp>
    </p:spTree>
    <p:extLst>
      <p:ext uri="{BB962C8B-B14F-4D97-AF65-F5344CB8AC3E}">
        <p14:creationId xmlns:p14="http://schemas.microsoft.com/office/powerpoint/2010/main" val="535399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16</a:t>
            </a:fld>
            <a:endParaRPr lang="ru-RU"/>
          </a:p>
        </p:txBody>
      </p:sp>
    </p:spTree>
    <p:extLst>
      <p:ext uri="{BB962C8B-B14F-4D97-AF65-F5344CB8AC3E}">
        <p14:creationId xmlns:p14="http://schemas.microsoft.com/office/powerpoint/2010/main" val="3126196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17</a:t>
            </a:fld>
            <a:endParaRPr lang="ru-RU"/>
          </a:p>
        </p:txBody>
      </p:sp>
    </p:spTree>
    <p:extLst>
      <p:ext uri="{BB962C8B-B14F-4D97-AF65-F5344CB8AC3E}">
        <p14:creationId xmlns:p14="http://schemas.microsoft.com/office/powerpoint/2010/main" val="2556340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18</a:t>
            </a:fld>
            <a:endParaRPr lang="ru-RU"/>
          </a:p>
        </p:txBody>
      </p:sp>
    </p:spTree>
    <p:extLst>
      <p:ext uri="{BB962C8B-B14F-4D97-AF65-F5344CB8AC3E}">
        <p14:creationId xmlns:p14="http://schemas.microsoft.com/office/powerpoint/2010/main" val="3013084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19</a:t>
            </a:fld>
            <a:endParaRPr lang="ru-RU"/>
          </a:p>
        </p:txBody>
      </p:sp>
    </p:spTree>
    <p:extLst>
      <p:ext uri="{BB962C8B-B14F-4D97-AF65-F5344CB8AC3E}">
        <p14:creationId xmlns:p14="http://schemas.microsoft.com/office/powerpoint/2010/main" val="299161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20</a:t>
            </a:fld>
            <a:endParaRPr lang="ru-RU"/>
          </a:p>
        </p:txBody>
      </p:sp>
    </p:spTree>
    <p:extLst>
      <p:ext uri="{BB962C8B-B14F-4D97-AF65-F5344CB8AC3E}">
        <p14:creationId xmlns:p14="http://schemas.microsoft.com/office/powerpoint/2010/main" val="281235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3</a:t>
            </a:fld>
            <a:endParaRPr lang="ru-RU"/>
          </a:p>
        </p:txBody>
      </p:sp>
    </p:spTree>
    <p:extLst>
      <p:ext uri="{BB962C8B-B14F-4D97-AF65-F5344CB8AC3E}">
        <p14:creationId xmlns:p14="http://schemas.microsoft.com/office/powerpoint/2010/main" val="1447437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21</a:t>
            </a:fld>
            <a:endParaRPr lang="ru-RU"/>
          </a:p>
        </p:txBody>
      </p:sp>
    </p:spTree>
    <p:extLst>
      <p:ext uri="{BB962C8B-B14F-4D97-AF65-F5344CB8AC3E}">
        <p14:creationId xmlns:p14="http://schemas.microsoft.com/office/powerpoint/2010/main" val="797704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22</a:t>
            </a:fld>
            <a:endParaRPr lang="ru-RU"/>
          </a:p>
        </p:txBody>
      </p:sp>
    </p:spTree>
    <p:extLst>
      <p:ext uri="{BB962C8B-B14F-4D97-AF65-F5344CB8AC3E}">
        <p14:creationId xmlns:p14="http://schemas.microsoft.com/office/powerpoint/2010/main" val="56145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4</a:t>
            </a:fld>
            <a:endParaRPr lang="ru-RU"/>
          </a:p>
        </p:txBody>
      </p:sp>
    </p:spTree>
    <p:extLst>
      <p:ext uri="{BB962C8B-B14F-4D97-AF65-F5344CB8AC3E}">
        <p14:creationId xmlns:p14="http://schemas.microsoft.com/office/powerpoint/2010/main" val="1333025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5</a:t>
            </a:fld>
            <a:endParaRPr lang="ru-RU"/>
          </a:p>
        </p:txBody>
      </p:sp>
    </p:spTree>
    <p:extLst>
      <p:ext uri="{BB962C8B-B14F-4D97-AF65-F5344CB8AC3E}">
        <p14:creationId xmlns:p14="http://schemas.microsoft.com/office/powerpoint/2010/main" val="28115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6</a:t>
            </a:fld>
            <a:endParaRPr lang="ru-RU"/>
          </a:p>
        </p:txBody>
      </p:sp>
    </p:spTree>
    <p:extLst>
      <p:ext uri="{BB962C8B-B14F-4D97-AF65-F5344CB8AC3E}">
        <p14:creationId xmlns:p14="http://schemas.microsoft.com/office/powerpoint/2010/main" val="1512713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7</a:t>
            </a:fld>
            <a:endParaRPr lang="ru-RU"/>
          </a:p>
        </p:txBody>
      </p:sp>
    </p:spTree>
    <p:extLst>
      <p:ext uri="{BB962C8B-B14F-4D97-AF65-F5344CB8AC3E}">
        <p14:creationId xmlns:p14="http://schemas.microsoft.com/office/powerpoint/2010/main" val="2892002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8</a:t>
            </a:fld>
            <a:endParaRPr lang="ru-RU"/>
          </a:p>
        </p:txBody>
      </p:sp>
    </p:spTree>
    <p:extLst>
      <p:ext uri="{BB962C8B-B14F-4D97-AF65-F5344CB8AC3E}">
        <p14:creationId xmlns:p14="http://schemas.microsoft.com/office/powerpoint/2010/main" val="356585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9</a:t>
            </a:fld>
            <a:endParaRPr lang="ru-RU"/>
          </a:p>
        </p:txBody>
      </p:sp>
    </p:spTree>
    <p:extLst>
      <p:ext uri="{BB962C8B-B14F-4D97-AF65-F5344CB8AC3E}">
        <p14:creationId xmlns:p14="http://schemas.microsoft.com/office/powerpoint/2010/main" val="2948190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FDAB79E-8704-4773-AFD1-8BBF80E6C11C}" type="slidenum">
              <a:rPr lang="ru-RU" smtClean="0"/>
              <a:pPr>
                <a:defRPr/>
              </a:pPr>
              <a:t>10</a:t>
            </a:fld>
            <a:endParaRPr lang="ru-RU"/>
          </a:p>
        </p:txBody>
      </p:sp>
    </p:spTree>
    <p:extLst>
      <p:ext uri="{BB962C8B-B14F-4D97-AF65-F5344CB8AC3E}">
        <p14:creationId xmlns:p14="http://schemas.microsoft.com/office/powerpoint/2010/main" val="3667636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ый треугольник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 name="Группа 15"/>
          <p:cNvGrpSpPr>
            <a:grpSpLocks/>
          </p:cNvGrpSpPr>
          <p:nvPr/>
        </p:nvGrpSpPr>
        <p:grpSpPr bwMode="auto">
          <a:xfrm>
            <a:off x="-3175" y="4953000"/>
            <a:ext cx="9147175" cy="1911350"/>
            <a:chOff x="-3765" y="4832896"/>
            <a:chExt cx="9147765" cy="2032192"/>
          </a:xfrm>
        </p:grpSpPr>
        <p:sp>
          <p:nvSpPr>
            <p:cNvPr id="6" name="Полилиния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7" name="Полилиния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8" name="Полилиния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0" name="Прямая соединительная линия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Заголовок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ru-RU"/>
              <a:t>Образец заголовка</a:t>
            </a:r>
            <a:endParaRPr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a:t>Образец подзаголовка</a:t>
            </a:r>
            <a:endParaRPr lang="en-US"/>
          </a:p>
        </p:txBody>
      </p:sp>
      <p:sp>
        <p:nvSpPr>
          <p:cNvPr id="11" name="Дата 29"/>
          <p:cNvSpPr>
            <a:spLocks noGrp="1"/>
          </p:cNvSpPr>
          <p:nvPr>
            <p:ph type="dt" sz="half" idx="10"/>
          </p:nvPr>
        </p:nvSpPr>
        <p:spPr/>
        <p:txBody>
          <a:bodyPr/>
          <a:lstStyle>
            <a:lvl1pPr>
              <a:defRPr>
                <a:solidFill>
                  <a:srgbClr val="FFFFFF"/>
                </a:solidFill>
              </a:defRPr>
            </a:lvl1pPr>
            <a:extLst/>
          </a:lstStyle>
          <a:p>
            <a:pPr>
              <a:defRPr/>
            </a:pPr>
            <a:fld id="{B68D72B8-B315-48E4-AB01-6EC15AA672FB}" type="datetime1">
              <a:rPr lang="ru-RU" smtClean="0"/>
              <a:t>10.03.2019</a:t>
            </a:fld>
            <a:endParaRPr lang="ru-RU" dirty="0"/>
          </a:p>
        </p:txBody>
      </p:sp>
      <p:sp>
        <p:nvSpPr>
          <p:cNvPr id="12" name="Нижний колонтитул 18"/>
          <p:cNvSpPr>
            <a:spLocks noGrp="1"/>
          </p:cNvSpPr>
          <p:nvPr>
            <p:ph type="ftr" sz="quarter" idx="11"/>
          </p:nvPr>
        </p:nvSpPr>
        <p:spPr/>
        <p:txBody>
          <a:bodyPr/>
          <a:lstStyle>
            <a:lvl1pPr>
              <a:defRPr dirty="0">
                <a:solidFill>
                  <a:schemeClr val="accent1">
                    <a:tint val="20000"/>
                  </a:schemeClr>
                </a:solidFill>
              </a:defRPr>
            </a:lvl1pPr>
            <a:extLst/>
          </a:lstStyle>
          <a:p>
            <a:pPr>
              <a:defRPr/>
            </a:pPr>
            <a:endParaRPr lang="ru-RU"/>
          </a:p>
        </p:txBody>
      </p:sp>
      <p:sp>
        <p:nvSpPr>
          <p:cNvPr id="13" name="Номер слайда 26"/>
          <p:cNvSpPr>
            <a:spLocks noGrp="1"/>
          </p:cNvSpPr>
          <p:nvPr>
            <p:ph type="sldNum" sz="quarter" idx="12"/>
          </p:nvPr>
        </p:nvSpPr>
        <p:spPr/>
        <p:txBody>
          <a:bodyPr/>
          <a:lstStyle>
            <a:lvl1pPr>
              <a:defRPr>
                <a:solidFill>
                  <a:srgbClr val="FFFFFF"/>
                </a:solidFill>
              </a:defRPr>
            </a:lvl1pPr>
            <a:extLst/>
          </a:lstStyle>
          <a:p>
            <a:pPr>
              <a:defRPr/>
            </a:pPr>
            <a:fld id="{90ED1ADC-083A-47F3-AFD2-1DE933AD21B8}"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3F335B45-1883-4243-9F1D-B2DA0445DFDB}" type="datetime1">
              <a:rPr lang="ru-RU" smtClean="0"/>
              <a:t>10.03.2019</a:t>
            </a:fld>
            <a:endParaRPr lang="ru-RU" dirty="0"/>
          </a:p>
        </p:txBody>
      </p:sp>
      <p:sp>
        <p:nvSpPr>
          <p:cNvPr id="5" name="Нижний колонтитул 21"/>
          <p:cNvSpPr>
            <a:spLocks noGrp="1"/>
          </p:cNvSpPr>
          <p:nvPr>
            <p:ph type="ftr" sz="quarter" idx="11"/>
          </p:nvPr>
        </p:nvSpPr>
        <p:spPr/>
        <p:txBody>
          <a:bodyPr/>
          <a:lstStyle>
            <a:lvl1pPr>
              <a:defRPr dirty="0"/>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B133EBA2-A9D7-4CB3-9473-84340A73E8CF}"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20462AF-F9EF-49FE-8F0C-EF2F1FDF7C62}" type="datetime1">
              <a:rPr lang="ru-RU" smtClean="0"/>
              <a:t>10.03.2019</a:t>
            </a:fld>
            <a:endParaRPr lang="ru-RU" dirty="0"/>
          </a:p>
        </p:txBody>
      </p:sp>
      <p:sp>
        <p:nvSpPr>
          <p:cNvPr id="5" name="Нижний колонтитул 21"/>
          <p:cNvSpPr>
            <a:spLocks noGrp="1"/>
          </p:cNvSpPr>
          <p:nvPr>
            <p:ph type="ftr" sz="quarter" idx="11"/>
          </p:nvPr>
        </p:nvSpPr>
        <p:spPr/>
        <p:txBody>
          <a:bodyPr/>
          <a:lstStyle>
            <a:lvl1pPr>
              <a:defRPr dirty="0"/>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E62A5814-458A-4670-9FB2-ADD1B5998B58}"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Заголовок 6"/>
          <p:cNvSpPr>
            <a:spLocks noGrp="1"/>
          </p:cNvSpPr>
          <p:nvPr>
            <p:ph type="title"/>
          </p:nvPr>
        </p:nvSpPr>
        <p:spPr/>
        <p:txBody>
          <a:bodyPr rtlCol="0"/>
          <a:lstStyle/>
          <a:p>
            <a:r>
              <a:rPr lang="ru-RU"/>
              <a:t>Образец заголовка</a:t>
            </a:r>
            <a:endParaRPr lang="en-US"/>
          </a:p>
        </p:txBody>
      </p:sp>
      <p:sp>
        <p:nvSpPr>
          <p:cNvPr id="4" name="Дата 9"/>
          <p:cNvSpPr>
            <a:spLocks noGrp="1"/>
          </p:cNvSpPr>
          <p:nvPr>
            <p:ph type="dt" sz="half" idx="10"/>
          </p:nvPr>
        </p:nvSpPr>
        <p:spPr/>
        <p:txBody>
          <a:bodyPr/>
          <a:lstStyle>
            <a:lvl1pPr>
              <a:defRPr/>
            </a:lvl1pPr>
          </a:lstStyle>
          <a:p>
            <a:pPr>
              <a:defRPr/>
            </a:pPr>
            <a:fld id="{10BDCB4C-8D7E-47F7-BF52-BB9B2DFC3238}" type="datetime1">
              <a:rPr lang="ru-RU" smtClean="0"/>
              <a:t>10.03.2019</a:t>
            </a:fld>
            <a:endParaRPr lang="ru-RU" dirty="0"/>
          </a:p>
        </p:txBody>
      </p:sp>
      <p:sp>
        <p:nvSpPr>
          <p:cNvPr id="5" name="Нижний колонтитул 21"/>
          <p:cNvSpPr>
            <a:spLocks noGrp="1"/>
          </p:cNvSpPr>
          <p:nvPr>
            <p:ph type="ftr" sz="quarter" idx="11"/>
          </p:nvPr>
        </p:nvSpPr>
        <p:spPr/>
        <p:txBody>
          <a:bodyPr/>
          <a:lstStyle>
            <a:lvl1pPr>
              <a:defRPr dirty="0"/>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B2F6C463-F2A5-479B-8779-EDE47C19C272}"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Нашивка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p>
        </p:txBody>
      </p:sp>
      <p:sp>
        <p:nvSpPr>
          <p:cNvPr id="5" name="Нашивка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p>
        </p:txBody>
      </p:sp>
      <p:sp>
        <p:nvSpPr>
          <p:cNvPr id="2" name="Заголовок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ru-RU"/>
              <a:t>Образец заголовка</a:t>
            </a:r>
            <a:endParaRPr lang="en-US"/>
          </a:p>
        </p:txBody>
      </p:sp>
      <p:sp>
        <p:nvSpPr>
          <p:cNvPr id="3" name="Текст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a:t>Образец текста</a:t>
            </a:r>
          </a:p>
        </p:txBody>
      </p:sp>
      <p:sp>
        <p:nvSpPr>
          <p:cNvPr id="6" name="Дата 3"/>
          <p:cNvSpPr>
            <a:spLocks noGrp="1"/>
          </p:cNvSpPr>
          <p:nvPr>
            <p:ph type="dt" sz="half" idx="10"/>
          </p:nvPr>
        </p:nvSpPr>
        <p:spPr/>
        <p:txBody>
          <a:bodyPr/>
          <a:lstStyle>
            <a:lvl1pPr>
              <a:defRPr/>
            </a:lvl1pPr>
            <a:extLst/>
          </a:lstStyle>
          <a:p>
            <a:pPr>
              <a:defRPr/>
            </a:pPr>
            <a:fld id="{FE7FB268-91BD-4970-B158-249671EA50EA}" type="datetime1">
              <a:rPr lang="ru-RU" smtClean="0"/>
              <a:t>10.03.2019</a:t>
            </a:fld>
            <a:endParaRPr lang="ru-RU" dirty="0"/>
          </a:p>
        </p:txBody>
      </p:sp>
      <p:sp>
        <p:nvSpPr>
          <p:cNvPr id="7" name="Нижний колонтитул 4"/>
          <p:cNvSpPr>
            <a:spLocks noGrp="1"/>
          </p:cNvSpPr>
          <p:nvPr>
            <p:ph type="ftr" sz="quarter" idx="11"/>
          </p:nvPr>
        </p:nvSpPr>
        <p:spPr/>
        <p:txBody>
          <a:bodyPr/>
          <a:lstStyle>
            <a:lvl1pPr>
              <a:defRPr dirty="0"/>
            </a:lvl1pPr>
            <a:extLst/>
          </a:lstStyle>
          <a:p>
            <a:pPr>
              <a:defRPr/>
            </a:pPr>
            <a:endParaRPr lang="ru-RU"/>
          </a:p>
        </p:txBody>
      </p:sp>
      <p:sp>
        <p:nvSpPr>
          <p:cNvPr id="8" name="Номер слайда 5"/>
          <p:cNvSpPr>
            <a:spLocks noGrp="1"/>
          </p:cNvSpPr>
          <p:nvPr>
            <p:ph type="sldNum" sz="quarter" idx="12"/>
          </p:nvPr>
        </p:nvSpPr>
        <p:spPr/>
        <p:txBody>
          <a:bodyPr/>
          <a:lstStyle>
            <a:lvl1pPr>
              <a:defRPr/>
            </a:lvl1pPr>
            <a:extLst/>
          </a:lstStyle>
          <a:p>
            <a:pPr>
              <a:defRPr/>
            </a:pPr>
            <a:fld id="{A9132E46-9AB7-4ED6-B116-44374D54CCB6}" type="slidenum">
              <a:rPr lang="ru-RU"/>
              <a:pPr>
                <a:defRPr/>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8" name="Заголовок 7"/>
          <p:cNvSpPr>
            <a:spLocks noGrp="1"/>
          </p:cNvSpPr>
          <p:nvPr>
            <p:ph type="title"/>
          </p:nvPr>
        </p:nvSpPr>
        <p:spPr/>
        <p:txBody>
          <a:bodyPr rtlCol="0"/>
          <a:lstStyle/>
          <a:p>
            <a:r>
              <a:rPr lang="ru-RU"/>
              <a:t>Образец заголовка</a:t>
            </a:r>
            <a:endParaRPr lang="en-US"/>
          </a:p>
        </p:txBody>
      </p:sp>
      <p:sp>
        <p:nvSpPr>
          <p:cNvPr id="5" name="Дата 4"/>
          <p:cNvSpPr>
            <a:spLocks noGrp="1"/>
          </p:cNvSpPr>
          <p:nvPr>
            <p:ph type="dt" sz="half" idx="10"/>
          </p:nvPr>
        </p:nvSpPr>
        <p:spPr/>
        <p:txBody>
          <a:bodyPr/>
          <a:lstStyle>
            <a:lvl1pPr>
              <a:defRPr/>
            </a:lvl1pPr>
            <a:extLst/>
          </a:lstStyle>
          <a:p>
            <a:pPr>
              <a:defRPr/>
            </a:pPr>
            <a:fld id="{33445713-0FFE-46B5-9139-4669379CEE7E}" type="datetime1">
              <a:rPr lang="ru-RU" smtClean="0"/>
              <a:t>10.03.2019</a:t>
            </a:fld>
            <a:endParaRPr lang="ru-RU" dirty="0"/>
          </a:p>
        </p:txBody>
      </p:sp>
      <p:sp>
        <p:nvSpPr>
          <p:cNvPr id="6" name="Нижний колонтитул 5"/>
          <p:cNvSpPr>
            <a:spLocks noGrp="1"/>
          </p:cNvSpPr>
          <p:nvPr>
            <p:ph type="ftr" sz="quarter" idx="11"/>
          </p:nvPr>
        </p:nvSpPr>
        <p:spPr/>
        <p:txBody>
          <a:bodyPr/>
          <a:lstStyle>
            <a:lvl1pPr>
              <a:defRPr dirty="0"/>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38D66387-94FB-4F85-BB0C-7BDD5CB2DA6C}" type="slidenum">
              <a:rPr lang="ru-RU"/>
              <a:pPr>
                <a:defRPr/>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extLst/>
          </a:lstStyle>
          <a:p>
            <a:r>
              <a:rPr lang="ru-RU"/>
              <a:t>Образец заголовка</a:t>
            </a:r>
            <a:endParaRPr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fld id="{81747126-4D8B-4D02-9520-9F2043830395}" type="datetime1">
              <a:rPr lang="ru-RU" smtClean="0"/>
              <a:t>10.03.2019</a:t>
            </a:fld>
            <a:endParaRPr lang="ru-RU" dirty="0"/>
          </a:p>
        </p:txBody>
      </p:sp>
      <p:sp>
        <p:nvSpPr>
          <p:cNvPr id="8" name="Нижний колонтитул 7"/>
          <p:cNvSpPr>
            <a:spLocks noGrp="1"/>
          </p:cNvSpPr>
          <p:nvPr>
            <p:ph type="ftr" sz="quarter" idx="11"/>
          </p:nvPr>
        </p:nvSpPr>
        <p:spPr/>
        <p:txBody>
          <a:bodyPr/>
          <a:lstStyle>
            <a:lvl1pPr>
              <a:defRPr dirty="0"/>
            </a:lvl1pPr>
            <a:extLst/>
          </a:lstStyle>
          <a:p>
            <a:pPr>
              <a:defRPr/>
            </a:pPr>
            <a:endParaRPr lang="ru-RU"/>
          </a:p>
        </p:txBody>
      </p:sp>
      <p:sp>
        <p:nvSpPr>
          <p:cNvPr id="9" name="Номер слайда 8"/>
          <p:cNvSpPr>
            <a:spLocks noGrp="1"/>
          </p:cNvSpPr>
          <p:nvPr>
            <p:ph type="sldNum" sz="quarter" idx="12"/>
          </p:nvPr>
        </p:nvSpPr>
        <p:spPr/>
        <p:txBody>
          <a:bodyPr/>
          <a:lstStyle>
            <a:lvl1pPr>
              <a:defRPr/>
            </a:lvl1pPr>
            <a:extLst/>
          </a:lstStyle>
          <a:p>
            <a:pPr>
              <a:defRPr/>
            </a:pPr>
            <a:fld id="{2A21FC41-9904-455D-AE30-0A17217E9330}" type="slidenum">
              <a:rPr lang="ru-RU"/>
              <a:pPr>
                <a:defRPr/>
              </a:pPr>
              <a:t>‹#›</a:t>
            </a:fld>
            <a:endParaRPr lang="ru-RU"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rtlCol="0"/>
          <a:lstStyle/>
          <a:p>
            <a:r>
              <a:rPr lang="ru-RU"/>
              <a:t>Образец заголовка</a:t>
            </a:r>
            <a:endParaRPr lang="en-US"/>
          </a:p>
        </p:txBody>
      </p:sp>
      <p:sp>
        <p:nvSpPr>
          <p:cNvPr id="3" name="Дата 2"/>
          <p:cNvSpPr>
            <a:spLocks noGrp="1"/>
          </p:cNvSpPr>
          <p:nvPr>
            <p:ph type="dt" sz="half" idx="10"/>
          </p:nvPr>
        </p:nvSpPr>
        <p:spPr/>
        <p:txBody>
          <a:bodyPr/>
          <a:lstStyle>
            <a:lvl1pPr>
              <a:defRPr/>
            </a:lvl1pPr>
            <a:extLst/>
          </a:lstStyle>
          <a:p>
            <a:pPr>
              <a:defRPr/>
            </a:pPr>
            <a:fld id="{97F1ADFC-F5B0-4659-90B1-F2657F0D7890}" type="datetime1">
              <a:rPr lang="ru-RU" smtClean="0"/>
              <a:t>10.03.2019</a:t>
            </a:fld>
            <a:endParaRPr lang="ru-RU" dirty="0"/>
          </a:p>
        </p:txBody>
      </p:sp>
      <p:sp>
        <p:nvSpPr>
          <p:cNvPr id="4" name="Нижний колонтитул 3"/>
          <p:cNvSpPr>
            <a:spLocks noGrp="1"/>
          </p:cNvSpPr>
          <p:nvPr>
            <p:ph type="ftr" sz="quarter" idx="11"/>
          </p:nvPr>
        </p:nvSpPr>
        <p:spPr/>
        <p:txBody>
          <a:bodyPr/>
          <a:lstStyle>
            <a:lvl1pPr>
              <a:defRPr dirty="0"/>
            </a:lvl1pPr>
            <a:extLst/>
          </a:lstStyle>
          <a:p>
            <a:pPr>
              <a:defRPr/>
            </a:pPr>
            <a:endParaRPr lang="ru-RU"/>
          </a:p>
        </p:txBody>
      </p:sp>
      <p:sp>
        <p:nvSpPr>
          <p:cNvPr id="5" name="Номер слайда 4"/>
          <p:cNvSpPr>
            <a:spLocks noGrp="1"/>
          </p:cNvSpPr>
          <p:nvPr>
            <p:ph type="sldNum" sz="quarter" idx="12"/>
          </p:nvPr>
        </p:nvSpPr>
        <p:spPr/>
        <p:txBody>
          <a:bodyPr/>
          <a:lstStyle>
            <a:lvl1pPr>
              <a:defRPr/>
            </a:lvl1pPr>
            <a:extLst/>
          </a:lstStyle>
          <a:p>
            <a:pPr>
              <a:defRPr/>
            </a:pPr>
            <a:fld id="{F7B682E4-9B2E-47A9-8292-92713FDA3DF3}" type="slidenum">
              <a:rPr lang="ru-RU"/>
              <a:pPr>
                <a:defRPr/>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4D4ECEB4-030D-4E56-B298-1495BB2DF9A7}" type="datetime1">
              <a:rPr lang="ru-RU" smtClean="0"/>
              <a:t>10.03.2019</a:t>
            </a:fld>
            <a:endParaRPr lang="ru-RU" dirty="0"/>
          </a:p>
        </p:txBody>
      </p:sp>
      <p:sp>
        <p:nvSpPr>
          <p:cNvPr id="3" name="Нижний колонтитул 21"/>
          <p:cNvSpPr>
            <a:spLocks noGrp="1"/>
          </p:cNvSpPr>
          <p:nvPr>
            <p:ph type="ftr" sz="quarter" idx="11"/>
          </p:nvPr>
        </p:nvSpPr>
        <p:spPr/>
        <p:txBody>
          <a:bodyPr/>
          <a:lstStyle>
            <a:lvl1pPr>
              <a:defRPr dirty="0"/>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pPr>
              <a:defRPr/>
            </a:pPr>
            <a:fld id="{179BAE41-438F-4E61-A6BE-09C8500C288D}"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ru-RU"/>
              <a:t>Образец заголовка</a:t>
            </a:r>
            <a:endParaRPr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ru-RU"/>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fld id="{2DA5CCD1-EFDF-47E6-A2F5-DB1E6DA26263}" type="datetime1">
              <a:rPr lang="ru-RU" smtClean="0"/>
              <a:t>10.03.2019</a:t>
            </a:fld>
            <a:endParaRPr lang="ru-RU" dirty="0"/>
          </a:p>
        </p:txBody>
      </p:sp>
      <p:sp>
        <p:nvSpPr>
          <p:cNvPr id="6" name="Нижний колонтитул 5"/>
          <p:cNvSpPr>
            <a:spLocks noGrp="1"/>
          </p:cNvSpPr>
          <p:nvPr>
            <p:ph type="ftr" sz="quarter" idx="11"/>
          </p:nvPr>
        </p:nvSpPr>
        <p:spPr/>
        <p:txBody>
          <a:bodyPr/>
          <a:lstStyle>
            <a:lvl1pPr>
              <a:defRPr dirty="0"/>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4D40F302-6509-4A91-9C59-289ECB3954B7}" type="slidenum">
              <a:rPr lang="ru-RU"/>
              <a:pPr>
                <a:defRPr/>
              </a:pPr>
              <a:t>‹#›</a:t>
            </a:fld>
            <a:endParaRPr lang="ru-RU"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олилиния 4"/>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6" name="Полилиния 5"/>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7" name="Прямоугольный треугольник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8" name="Прямая соединительная линия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Нашивка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p>
        </p:txBody>
      </p:sp>
      <p:sp>
        <p:nvSpPr>
          <p:cNvPr id="10" name="Нашивка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p>
        </p:txBody>
      </p:sp>
      <p:sp>
        <p:nvSpPr>
          <p:cNvPr id="4" name="Текст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ru-RU"/>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ru-RU" noProof="0" dirty="0"/>
              <a:t>Вставка рисунка</a:t>
            </a:r>
            <a:endParaRPr lang="en-US" noProof="0" dirty="0"/>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ru-RU"/>
              <a:t>Образец заголовка</a:t>
            </a:r>
            <a:endParaRPr lang="en-US"/>
          </a:p>
        </p:txBody>
      </p:sp>
      <p:sp>
        <p:nvSpPr>
          <p:cNvPr id="11" name="Дата 4"/>
          <p:cNvSpPr>
            <a:spLocks noGrp="1"/>
          </p:cNvSpPr>
          <p:nvPr>
            <p:ph type="dt" sz="half" idx="10"/>
          </p:nvPr>
        </p:nvSpPr>
        <p:spPr/>
        <p:txBody>
          <a:bodyPr/>
          <a:lstStyle>
            <a:lvl1pPr>
              <a:defRPr>
                <a:solidFill>
                  <a:schemeClr val="tx1"/>
                </a:solidFill>
              </a:defRPr>
            </a:lvl1pPr>
            <a:extLst/>
          </a:lstStyle>
          <a:p>
            <a:pPr>
              <a:defRPr/>
            </a:pPr>
            <a:fld id="{C75F1F09-EFC5-45D3-8A4A-14CA29F233ED}" type="datetime1">
              <a:rPr lang="ru-RU" smtClean="0"/>
              <a:t>10.03.2019</a:t>
            </a:fld>
            <a:endParaRPr lang="ru-RU" dirty="0"/>
          </a:p>
        </p:txBody>
      </p:sp>
      <p:sp>
        <p:nvSpPr>
          <p:cNvPr id="12" name="Нижний колонтитул 5"/>
          <p:cNvSpPr>
            <a:spLocks noGrp="1"/>
          </p:cNvSpPr>
          <p:nvPr>
            <p:ph type="ftr" sz="quarter" idx="11"/>
          </p:nvPr>
        </p:nvSpPr>
        <p:spPr/>
        <p:txBody>
          <a:bodyPr/>
          <a:lstStyle>
            <a:lvl1pPr>
              <a:defRPr dirty="0">
                <a:solidFill>
                  <a:schemeClr val="tx1"/>
                </a:solidFill>
              </a:defRPr>
            </a:lvl1pPr>
            <a:extLst/>
          </a:lstStyle>
          <a:p>
            <a:pPr>
              <a:defRPr/>
            </a:pPr>
            <a:endParaRPr lang="ru-RU"/>
          </a:p>
        </p:txBody>
      </p:sp>
      <p:sp>
        <p:nvSpPr>
          <p:cNvPr id="13" name="Номер слайда 6"/>
          <p:cNvSpPr>
            <a:spLocks noGrp="1"/>
          </p:cNvSpPr>
          <p:nvPr>
            <p:ph type="sldNum" sz="quarter" idx="12"/>
          </p:nvPr>
        </p:nvSpPr>
        <p:spPr/>
        <p:txBody>
          <a:bodyPr/>
          <a:lstStyle>
            <a:lvl1pPr>
              <a:defRPr>
                <a:solidFill>
                  <a:schemeClr val="tx1"/>
                </a:solidFill>
              </a:defRPr>
            </a:lvl1pPr>
            <a:extLst/>
          </a:lstStyle>
          <a:p>
            <a:pPr>
              <a:defRPr/>
            </a:pPr>
            <a:fld id="{F953C368-3A96-4675-8B7D-9DA7BC18DDBF}" type="slidenum">
              <a:rPr lang="ru-RU"/>
              <a:pPr>
                <a:defRPr/>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3" name="Полилиния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2" name="Полилиния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ru-RU"/>
              <a:t>Образец заголовка</a:t>
            </a:r>
            <a:endParaRPr lang="en-US"/>
          </a:p>
        </p:txBody>
      </p:sp>
      <p:sp>
        <p:nvSpPr>
          <p:cNvPr id="1033" name="Текст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0" name="Дата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D727CEE-C7A4-456A-946C-A96A8E2867AD}" type="datetime1">
              <a:rPr lang="ru-RU" smtClean="0"/>
              <a:t>10.03.2019</a:t>
            </a:fld>
            <a:endParaRPr lang="ru-RU" dirty="0"/>
          </a:p>
        </p:txBody>
      </p:sp>
      <p:sp>
        <p:nvSpPr>
          <p:cNvPr id="22" name="Нижний колонтитул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dirty="0">
                <a:solidFill>
                  <a:schemeClr val="tx1"/>
                </a:solidFill>
                <a:latin typeface="+mn-lt"/>
                <a:cs typeface="+mn-cs"/>
              </a:defRPr>
            </a:lvl1pPr>
            <a:extLst/>
          </a:lstStyle>
          <a:p>
            <a:pPr>
              <a:defRPr/>
            </a:pPr>
            <a:endParaRPr lang="ru-RU"/>
          </a:p>
        </p:txBody>
      </p:sp>
      <p:sp>
        <p:nvSpPr>
          <p:cNvPr id="18" name="Номер слайда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D5F7364-9312-4E1F-BADC-384C79D3933E}"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00.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0.png"/><Relationship Id="rId4" Type="http://schemas.openxmlformats.org/officeDocument/2006/relationships/image" Target="../media/image220.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323528" y="1412776"/>
            <a:ext cx="8280920" cy="3240360"/>
          </a:xfrm>
        </p:spPr>
        <p:txBody>
          <a:bodyPr anchor="ctr">
            <a:noAutofit/>
          </a:bodyPr>
          <a:lstStyle/>
          <a:p>
            <a:pPr algn="ctr" eaLnBrk="1" fontAlgn="auto" hangingPunct="1">
              <a:spcAft>
                <a:spcPts val="0"/>
              </a:spcAft>
              <a:defRPr/>
            </a:pPr>
            <a:r>
              <a:rPr lang="ru-RU" sz="3600" dirty="0">
                <a:solidFill>
                  <a:srgbClr val="000099"/>
                </a:solidFill>
                <a:latin typeface="Arial" pitchFamily="34" charset="0"/>
                <a:cs typeface="Arial" pitchFamily="34" charset="0"/>
              </a:rPr>
              <a:t>Сверхвысокочувствительный кристалл датчика давления с повышенной механической прочностью</a:t>
            </a:r>
          </a:p>
        </p:txBody>
      </p:sp>
      <p:sp>
        <p:nvSpPr>
          <p:cNvPr id="6" name="TextBox 5"/>
          <p:cNvSpPr txBox="1"/>
          <p:nvPr/>
        </p:nvSpPr>
        <p:spPr>
          <a:xfrm>
            <a:off x="395536" y="5805264"/>
            <a:ext cx="4176464" cy="830997"/>
          </a:xfrm>
          <a:prstGeom prst="rect">
            <a:avLst/>
          </a:prstGeom>
          <a:noFill/>
        </p:spPr>
        <p:txBody>
          <a:bodyPr wrap="square">
            <a:spAutoFit/>
          </a:bodyPr>
          <a:lstStyle/>
          <a:p>
            <a:r>
              <a:rPr lang="ru-RU" sz="2400" dirty="0">
                <a:solidFill>
                  <a:srgbClr val="000099"/>
                </a:solidFill>
                <a:effectLst>
                  <a:outerShdw blurRad="38100" dist="38100" dir="2700000" algn="tl">
                    <a:srgbClr val="C0C0C0"/>
                  </a:outerShdw>
                </a:effectLst>
                <a:latin typeface="Arial" pitchFamily="34" charset="0"/>
                <a:cs typeface="Arial" pitchFamily="34" charset="0"/>
              </a:rPr>
              <a:t>Соискатель </a:t>
            </a:r>
          </a:p>
          <a:p>
            <a:r>
              <a:rPr lang="ru-RU" sz="2400" dirty="0">
                <a:solidFill>
                  <a:srgbClr val="000099"/>
                </a:solidFill>
                <a:effectLst>
                  <a:outerShdw blurRad="38100" dist="38100" dir="2700000" algn="tl">
                    <a:srgbClr val="C0C0C0"/>
                  </a:outerShdw>
                </a:effectLst>
                <a:latin typeface="Arial" pitchFamily="34" charset="0"/>
                <a:cs typeface="Arial" pitchFamily="34" charset="0"/>
              </a:rPr>
              <a:t>Басов М.В. (подр. 522)</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0" name="Rectangle 45"/>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7" name="Rectangle 5"/>
          <p:cNvSpPr>
            <a:spLocks noChangeArrowheads="1"/>
          </p:cNvSpPr>
          <p:nvPr/>
        </p:nvSpPr>
        <p:spPr bwMode="auto">
          <a:xfrm>
            <a:off x="107504" y="476672"/>
            <a:ext cx="6336704" cy="1850507"/>
          </a:xfrm>
          <a:prstGeom prst="rect">
            <a:avLst/>
          </a:prstGeom>
          <a:noFill/>
          <a:ln w="9525" algn="ctr">
            <a:noFill/>
            <a:miter lim="800000"/>
            <a:headEnd/>
            <a:tailEnd/>
          </a:ln>
        </p:spPr>
        <p:txBody>
          <a:bodyPr wrap="square" anchor="t">
            <a:spAutoFit/>
          </a:bodyPr>
          <a:lstStyle/>
          <a:p>
            <a:pPr algn="ctr">
              <a:lnSpc>
                <a:spcPts val="2800"/>
              </a:lnSpc>
            </a:pPr>
            <a:r>
              <a:rPr lang="en-US" sz="1600" u="sng" dirty="0">
                <a:latin typeface="Arial" pitchFamily="34" charset="0"/>
                <a:cs typeface="Arial" pitchFamily="34" charset="0"/>
              </a:rPr>
              <a:t>W</a:t>
            </a:r>
            <a:r>
              <a:rPr lang="ru-RU" sz="1600" u="sng" baseline="-25000" dirty="0">
                <a:latin typeface="Arial" pitchFamily="34" charset="0"/>
                <a:cs typeface="Arial" pitchFamily="34" charset="0"/>
              </a:rPr>
              <a:t>мемб</a:t>
            </a:r>
            <a:r>
              <a:rPr lang="ru-RU" sz="1600" u="sng" dirty="0">
                <a:latin typeface="Arial" pitchFamily="34" charset="0"/>
                <a:cs typeface="Arial" pitchFamily="34" charset="0"/>
              </a:rPr>
              <a:t> = 8 ± 2 мкм, </a:t>
            </a:r>
            <a:r>
              <a:rPr lang="ru-RU" sz="1600" u="sng" dirty="0">
                <a:latin typeface="Calibri" panose="020F0502020204030204" pitchFamily="34" charset="0"/>
                <a:cs typeface="Arial" pitchFamily="34" charset="0"/>
              </a:rPr>
              <a:t>∆</a:t>
            </a:r>
            <a:r>
              <a:rPr lang="en-US" sz="1600" u="sng" dirty="0">
                <a:latin typeface="Arial" pitchFamily="34" charset="0"/>
                <a:cs typeface="Arial" pitchFamily="34" charset="0"/>
              </a:rPr>
              <a:t>W</a:t>
            </a:r>
            <a:r>
              <a:rPr lang="ru-RU" sz="1600" u="sng" baseline="-25000" dirty="0" err="1">
                <a:latin typeface="Arial" pitchFamily="34" charset="0"/>
                <a:cs typeface="Arial" pitchFamily="34" charset="0"/>
              </a:rPr>
              <a:t>изотр</a:t>
            </a:r>
            <a:r>
              <a:rPr lang="ru-RU" sz="1600" u="sng" dirty="0">
                <a:latin typeface="Arial" pitchFamily="34" charset="0"/>
                <a:cs typeface="Arial" pitchFamily="34" charset="0"/>
              </a:rPr>
              <a:t> = 9 мкм </a:t>
            </a:r>
          </a:p>
          <a:p>
            <a:pPr algn="ctr">
              <a:lnSpc>
                <a:spcPts val="2800"/>
              </a:lnSpc>
            </a:pPr>
            <a:r>
              <a:rPr lang="en-US" sz="1600" dirty="0">
                <a:solidFill>
                  <a:srgbClr val="FF0000"/>
                </a:solidFill>
                <a:latin typeface="Arial" pitchFamily="34" charset="0"/>
                <a:cs typeface="Arial" pitchFamily="34" charset="0"/>
              </a:rPr>
              <a:t>L</a:t>
            </a:r>
            <a:r>
              <a:rPr lang="ru-RU" sz="1600" baseline="-25000" dirty="0">
                <a:solidFill>
                  <a:srgbClr val="FF0000"/>
                </a:solidFill>
                <a:latin typeface="Arial" pitchFamily="34" charset="0"/>
                <a:cs typeface="Arial" pitchFamily="34" charset="0"/>
              </a:rPr>
              <a:t>ребро</a:t>
            </a:r>
            <a:r>
              <a:rPr lang="ru-RU" sz="1600" dirty="0">
                <a:solidFill>
                  <a:srgbClr val="FF0000"/>
                </a:solidFill>
                <a:latin typeface="Arial" pitchFamily="34" charset="0"/>
                <a:cs typeface="Arial" pitchFamily="34" charset="0"/>
              </a:rPr>
              <a:t> = 790 ± 40 мкм                        </a:t>
            </a:r>
            <a:r>
              <a:rPr lang="en-US" sz="1600" dirty="0">
                <a:solidFill>
                  <a:srgbClr val="00B050"/>
                </a:solidFill>
                <a:latin typeface="Arial" pitchFamily="34" charset="0"/>
                <a:cs typeface="Arial" pitchFamily="34" charset="0"/>
              </a:rPr>
              <a:t>L</a:t>
            </a:r>
            <a:r>
              <a:rPr lang="ru-RU" sz="1600" baseline="-25000" dirty="0">
                <a:solidFill>
                  <a:srgbClr val="00B050"/>
                </a:solidFill>
                <a:latin typeface="Arial" pitchFamily="34" charset="0"/>
                <a:cs typeface="Arial" pitchFamily="34" charset="0"/>
              </a:rPr>
              <a:t>ребро</a:t>
            </a:r>
            <a:r>
              <a:rPr lang="ru-RU" sz="1600" dirty="0">
                <a:solidFill>
                  <a:srgbClr val="00B050"/>
                </a:solidFill>
                <a:latin typeface="Arial" pitchFamily="34" charset="0"/>
                <a:cs typeface="Arial" pitchFamily="34" charset="0"/>
              </a:rPr>
              <a:t> = 410 ± 40 мкм </a:t>
            </a:r>
          </a:p>
          <a:p>
            <a:pPr algn="ctr">
              <a:lnSpc>
                <a:spcPts val="2800"/>
              </a:lnSpc>
            </a:pPr>
            <a:r>
              <a:rPr lang="en-US" sz="1600" dirty="0">
                <a:solidFill>
                  <a:srgbClr val="FF0000"/>
                </a:solidFill>
                <a:latin typeface="Arial" pitchFamily="34" charset="0"/>
                <a:cs typeface="Arial" pitchFamily="34" charset="0"/>
              </a:rPr>
              <a:t>D</a:t>
            </a:r>
            <a:r>
              <a:rPr lang="ru-RU" sz="1600" baseline="-25000" dirty="0">
                <a:solidFill>
                  <a:srgbClr val="FF0000"/>
                </a:solidFill>
                <a:latin typeface="Arial" pitchFamily="34" charset="0"/>
                <a:cs typeface="Arial" pitchFamily="34" charset="0"/>
              </a:rPr>
              <a:t>зазор</a:t>
            </a:r>
            <a:r>
              <a:rPr lang="ru-RU" sz="1600" dirty="0">
                <a:solidFill>
                  <a:srgbClr val="FF0000"/>
                </a:solidFill>
                <a:latin typeface="Arial" pitchFamily="34" charset="0"/>
                <a:cs typeface="Arial" pitchFamily="34" charset="0"/>
              </a:rPr>
              <a:t> = 4 ± 2 мкм                             </a:t>
            </a:r>
            <a:r>
              <a:rPr lang="en-US" sz="1600" dirty="0">
                <a:solidFill>
                  <a:srgbClr val="00B050"/>
                </a:solidFill>
                <a:latin typeface="Arial" pitchFamily="34" charset="0"/>
                <a:cs typeface="Arial" pitchFamily="34" charset="0"/>
              </a:rPr>
              <a:t>D</a:t>
            </a:r>
            <a:r>
              <a:rPr lang="ru-RU" sz="1600" baseline="-25000" dirty="0">
                <a:solidFill>
                  <a:srgbClr val="00B050"/>
                </a:solidFill>
                <a:latin typeface="Arial" pitchFamily="34" charset="0"/>
                <a:cs typeface="Arial" pitchFamily="34" charset="0"/>
              </a:rPr>
              <a:t>зазор</a:t>
            </a:r>
            <a:r>
              <a:rPr lang="ru-RU" sz="1600" dirty="0">
                <a:solidFill>
                  <a:srgbClr val="00B050"/>
                </a:solidFill>
                <a:latin typeface="Arial" pitchFamily="34" charset="0"/>
                <a:cs typeface="Arial" pitchFamily="34" charset="0"/>
              </a:rPr>
              <a:t> = 20 ± 2 мкм</a:t>
            </a:r>
          </a:p>
          <a:p>
            <a:pPr algn="ctr">
              <a:lnSpc>
                <a:spcPts val="2800"/>
              </a:lnSpc>
            </a:pPr>
            <a:r>
              <a:rPr lang="ru-RU" sz="1600" u="sng" dirty="0">
                <a:latin typeface="Arial" pitchFamily="34" charset="0"/>
                <a:cs typeface="Arial" pitchFamily="34" charset="0"/>
              </a:rPr>
              <a:t>Тензочувствительность</a:t>
            </a:r>
          </a:p>
          <a:p>
            <a:pPr algn="ctr">
              <a:lnSpc>
                <a:spcPts val="2800"/>
              </a:lnSpc>
            </a:pPr>
            <a:r>
              <a:rPr lang="en-US" b="1" dirty="0">
                <a:solidFill>
                  <a:srgbClr val="FF0000"/>
                </a:solidFill>
                <a:latin typeface="Arial" pitchFamily="34" charset="0"/>
                <a:cs typeface="Arial" pitchFamily="34" charset="0"/>
              </a:rPr>
              <a:t>S</a:t>
            </a:r>
            <a:r>
              <a:rPr lang="ru-RU" b="1" baseline="-25000" dirty="0" err="1">
                <a:solidFill>
                  <a:srgbClr val="FF0000"/>
                </a:solidFill>
                <a:latin typeface="Arial" pitchFamily="34" charset="0"/>
                <a:cs typeface="Arial" pitchFamily="34" charset="0"/>
              </a:rPr>
              <a:t>практ</a:t>
            </a:r>
            <a:r>
              <a:rPr lang="en-US" b="1" dirty="0">
                <a:solidFill>
                  <a:srgbClr val="FF0000"/>
                </a:solidFill>
                <a:latin typeface="Arial" pitchFamily="34" charset="0"/>
                <a:cs typeface="Arial" pitchFamily="34" charset="0"/>
              </a:rPr>
              <a:t> = 19</a:t>
            </a:r>
            <a:r>
              <a:rPr lang="ru-RU" b="1" dirty="0">
                <a:solidFill>
                  <a:srgbClr val="FF0000"/>
                </a:solidFill>
                <a:latin typeface="Arial" pitchFamily="34" charset="0"/>
                <a:cs typeface="Arial" pitchFamily="34" charset="0"/>
              </a:rPr>
              <a:t>,</a:t>
            </a:r>
            <a:r>
              <a:rPr lang="en-US" b="1" dirty="0">
                <a:solidFill>
                  <a:srgbClr val="FF0000"/>
                </a:solidFill>
                <a:latin typeface="Arial" pitchFamily="34" charset="0"/>
                <a:cs typeface="Arial" pitchFamily="34" charset="0"/>
              </a:rPr>
              <a:t>1</a:t>
            </a:r>
            <a:r>
              <a:rPr lang="ru-RU" b="1" dirty="0">
                <a:solidFill>
                  <a:srgbClr val="FF0000"/>
                </a:solidFill>
                <a:latin typeface="Arial" pitchFamily="34" charset="0"/>
                <a:cs typeface="Arial" pitchFamily="34" charset="0"/>
              </a:rPr>
              <a:t> ± 2,2 мВ/кПа/В </a:t>
            </a:r>
            <a:r>
              <a:rPr lang="en-US" b="1" dirty="0">
                <a:solidFill>
                  <a:srgbClr val="FF0000"/>
                </a:solidFill>
                <a:latin typeface="Arial" pitchFamily="34" charset="0"/>
                <a:cs typeface="Arial" pitchFamily="34" charset="0"/>
              </a:rPr>
              <a:t>   </a:t>
            </a:r>
            <a:r>
              <a:rPr lang="en-US" b="1" dirty="0">
                <a:solidFill>
                  <a:srgbClr val="00B050"/>
                </a:solidFill>
                <a:latin typeface="Arial" pitchFamily="34" charset="0"/>
                <a:cs typeface="Arial" pitchFamily="34" charset="0"/>
              </a:rPr>
              <a:t>S</a:t>
            </a:r>
            <a:r>
              <a:rPr lang="ru-RU" b="1" baseline="-25000" dirty="0" err="1">
                <a:solidFill>
                  <a:srgbClr val="00B050"/>
                </a:solidFill>
                <a:latin typeface="Arial" pitchFamily="34" charset="0"/>
                <a:cs typeface="Arial" pitchFamily="34" charset="0"/>
              </a:rPr>
              <a:t>практ</a:t>
            </a:r>
            <a:r>
              <a:rPr lang="en-US" b="1" dirty="0">
                <a:solidFill>
                  <a:srgbClr val="00B050"/>
                </a:solidFill>
                <a:latin typeface="Arial" pitchFamily="34" charset="0"/>
                <a:cs typeface="Arial" pitchFamily="34" charset="0"/>
              </a:rPr>
              <a:t> = 34,0</a:t>
            </a:r>
            <a:r>
              <a:rPr lang="ru-RU" b="1" dirty="0">
                <a:solidFill>
                  <a:srgbClr val="00B050"/>
                </a:solidFill>
                <a:latin typeface="Arial" pitchFamily="34" charset="0"/>
                <a:cs typeface="Arial" pitchFamily="34" charset="0"/>
              </a:rPr>
              <a:t> ± 4,1</a:t>
            </a:r>
            <a:r>
              <a:rPr lang="en-US" b="1" dirty="0">
                <a:solidFill>
                  <a:srgbClr val="00B050"/>
                </a:solidFill>
                <a:latin typeface="Arial" pitchFamily="34" charset="0"/>
                <a:cs typeface="Arial" pitchFamily="34" charset="0"/>
              </a:rPr>
              <a:t> </a:t>
            </a:r>
            <a:r>
              <a:rPr lang="ru-RU" b="1" dirty="0">
                <a:solidFill>
                  <a:srgbClr val="00B050"/>
                </a:solidFill>
                <a:latin typeface="Arial" pitchFamily="34" charset="0"/>
                <a:cs typeface="Arial" pitchFamily="34" charset="0"/>
              </a:rPr>
              <a:t>мВ/кПа/В</a:t>
            </a:r>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Результаты по тензочувствительности</a:t>
            </a:r>
          </a:p>
        </p:txBody>
      </p:sp>
      <p:pic>
        <p:nvPicPr>
          <p:cNvPr id="6" name="Рисунок 5"/>
          <p:cNvPicPr>
            <a:picLocks noChangeAspect="1"/>
          </p:cNvPicPr>
          <p:nvPr/>
        </p:nvPicPr>
        <p:blipFill>
          <a:blip r:embed="rId3"/>
          <a:stretch>
            <a:fillRect/>
          </a:stretch>
        </p:blipFill>
        <p:spPr>
          <a:xfrm>
            <a:off x="3693552" y="2340405"/>
            <a:ext cx="2390616" cy="4038691"/>
          </a:xfrm>
          <a:prstGeom prst="rect">
            <a:avLst/>
          </a:prstGeom>
        </p:spPr>
      </p:pic>
      <p:sp>
        <p:nvSpPr>
          <p:cNvPr id="24" name="Номер слайда 5">
            <a:extLst>
              <a:ext uri="{FF2B5EF4-FFF2-40B4-BE49-F238E27FC236}">
                <a16:creationId xmlns:a16="http://schemas.microsoft.com/office/drawing/2014/main" id="{9E24C27C-568B-4266-9BF6-3F11B1A9E35E}"/>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037059090"/>
              </p:ext>
            </p:extLst>
          </p:nvPr>
        </p:nvGraphicFramePr>
        <p:xfrm>
          <a:off x="6444208" y="492138"/>
          <a:ext cx="2520282" cy="5817182"/>
        </p:xfrm>
        <a:graphic>
          <a:graphicData uri="http://schemas.openxmlformats.org/drawingml/2006/table">
            <a:tbl>
              <a:tblPr>
                <a:tableStyleId>{5C22544A-7EE6-4342-B048-85BDC9FD1C3A}</a:tableStyleId>
              </a:tblPr>
              <a:tblGrid>
                <a:gridCol w="963636">
                  <a:extLst>
                    <a:ext uri="{9D8B030D-6E8A-4147-A177-3AD203B41FA5}">
                      <a16:colId xmlns:a16="http://schemas.microsoft.com/office/drawing/2014/main" val="3567515135"/>
                    </a:ext>
                  </a:extLst>
                </a:gridCol>
                <a:gridCol w="778323">
                  <a:extLst>
                    <a:ext uri="{9D8B030D-6E8A-4147-A177-3AD203B41FA5}">
                      <a16:colId xmlns:a16="http://schemas.microsoft.com/office/drawing/2014/main" val="3110689757"/>
                    </a:ext>
                  </a:extLst>
                </a:gridCol>
                <a:gridCol w="778323">
                  <a:extLst>
                    <a:ext uri="{9D8B030D-6E8A-4147-A177-3AD203B41FA5}">
                      <a16:colId xmlns:a16="http://schemas.microsoft.com/office/drawing/2014/main" val="369670378"/>
                    </a:ext>
                  </a:extLst>
                </a:gridCol>
              </a:tblGrid>
              <a:tr h="389260">
                <a:tc>
                  <a:txBody>
                    <a:bodyPr/>
                    <a:lstStyle/>
                    <a:p>
                      <a:pPr algn="ctr" fontAlgn="ctr"/>
                      <a:r>
                        <a:rPr lang="ru-RU" sz="900" b="1" u="none" strike="noStrike" dirty="0">
                          <a:solidFill>
                            <a:schemeClr val="bg1"/>
                          </a:solidFill>
                          <a:effectLst/>
                          <a:latin typeface="Arial" panose="020B0604020202020204" pitchFamily="34" charset="0"/>
                          <a:cs typeface="Arial" panose="020B0604020202020204" pitchFamily="34" charset="0"/>
                        </a:rPr>
                        <a:t>Параметры/</a:t>
                      </a:r>
                    </a:p>
                    <a:p>
                      <a:pPr algn="ctr" fontAlgn="ctr"/>
                      <a:r>
                        <a:rPr lang="ru-RU" sz="900" b="1" u="none" strike="noStrike" dirty="0">
                          <a:solidFill>
                            <a:schemeClr val="bg1"/>
                          </a:solidFill>
                          <a:effectLst/>
                          <a:latin typeface="Arial" panose="020B0604020202020204" pitchFamily="34" charset="0"/>
                          <a:cs typeface="Arial" panose="020B0604020202020204" pitchFamily="34" charset="0"/>
                        </a:rPr>
                        <a:t>Спецификация</a:t>
                      </a:r>
                      <a:endParaRPr lang="ru-RU" sz="900" b="1" i="0" u="none" strike="noStrike" dirty="0">
                        <a:solidFill>
                          <a:schemeClr val="bg1"/>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ru-RU" sz="1050" b="1" u="none" strike="noStrike" dirty="0">
                          <a:solidFill>
                            <a:schemeClr val="bg1"/>
                          </a:solidFill>
                          <a:effectLst/>
                          <a:latin typeface="Arial" panose="020B0604020202020204" pitchFamily="34" charset="0"/>
                          <a:cs typeface="Arial" panose="020B0604020202020204" pitchFamily="34" charset="0"/>
                        </a:rPr>
                        <a:t>Телеком </a:t>
                      </a:r>
                    </a:p>
                    <a:p>
                      <a:pPr algn="ctr" fontAlgn="ctr"/>
                      <a:r>
                        <a:rPr lang="ru-RU" sz="1050" b="1" u="none" strike="noStrike" dirty="0">
                          <a:solidFill>
                            <a:schemeClr val="bg1"/>
                          </a:solidFill>
                          <a:effectLst/>
                          <a:latin typeface="Arial" panose="020B0604020202020204" pitchFamily="34" charset="0"/>
                          <a:cs typeface="Arial" panose="020B0604020202020204" pitchFamily="34" charset="0"/>
                        </a:rPr>
                        <a:t>- СТВ</a:t>
                      </a:r>
                      <a:endParaRPr lang="ru-RU" sz="1050" b="1" i="0" u="none" strike="noStrike" dirty="0">
                        <a:solidFill>
                          <a:schemeClr val="bg1"/>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ru-RU" sz="1050" b="1" u="none" strike="noStrike" dirty="0" err="1">
                          <a:solidFill>
                            <a:schemeClr val="bg1"/>
                          </a:solidFill>
                          <a:effectLst/>
                          <a:latin typeface="Arial" panose="020B0604020202020204" pitchFamily="34" charset="0"/>
                          <a:cs typeface="Arial" panose="020B0604020202020204" pitchFamily="34" charset="0"/>
                        </a:rPr>
                        <a:t>Okmetic</a:t>
                      </a:r>
                      <a:endParaRPr lang="ru-RU" sz="1050" b="1" i="0" u="none" strike="noStrike" dirty="0">
                        <a:solidFill>
                          <a:schemeClr val="bg1"/>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3398999"/>
                  </a:ext>
                </a:extLst>
              </a:tr>
              <a:tr h="389260">
                <a:tc>
                  <a:txBody>
                    <a:bodyPr/>
                    <a:lstStyle/>
                    <a:p>
                      <a:pPr algn="ctr" fontAlgn="ctr"/>
                      <a:r>
                        <a:rPr lang="ru-RU" sz="900" b="1" u="none" strike="noStrike">
                          <a:effectLst/>
                          <a:latin typeface="Arial" panose="020B0604020202020204" pitchFamily="34" charset="0"/>
                          <a:cs typeface="Arial" panose="020B0604020202020204" pitchFamily="34" charset="0"/>
                        </a:rPr>
                        <a:t>Разориентация плоскости</a:t>
                      </a:r>
                      <a:endParaRPr lang="ru-RU" sz="900" b="1"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a:effectLst/>
                          <a:latin typeface="Arial" panose="020B0604020202020204" pitchFamily="34" charset="0"/>
                          <a:cs typeface="Arial" panose="020B0604020202020204" pitchFamily="34" charset="0"/>
                        </a:rPr>
                        <a:t>± 0,5°</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 0,1°</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449430"/>
                  </a:ext>
                </a:extLst>
              </a:tr>
              <a:tr h="410610">
                <a:tc>
                  <a:txBody>
                    <a:bodyPr/>
                    <a:lstStyle/>
                    <a:p>
                      <a:pPr algn="ctr" fontAlgn="ctr"/>
                      <a:r>
                        <a:rPr lang="ru-RU" sz="900" b="1" u="none" strike="noStrike">
                          <a:effectLst/>
                          <a:latin typeface="Arial" panose="020B0604020202020204" pitchFamily="34" charset="0"/>
                          <a:cs typeface="Arial" panose="020B0604020202020204" pitchFamily="34" charset="0"/>
                        </a:rPr>
                        <a:t>Разориентация базового среза</a:t>
                      </a:r>
                      <a:endParaRPr lang="ru-RU" sz="900" b="1"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 0,5°</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Arial" panose="020B0604020202020204" pitchFamily="34" charset="0"/>
                          <a:cs typeface="Arial" panose="020B0604020202020204" pitchFamily="34" charset="0"/>
                        </a:rPr>
                        <a:t>± 0,1°</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6644586"/>
                  </a:ext>
                </a:extLst>
              </a:tr>
              <a:tr h="397854">
                <a:tc>
                  <a:txBody>
                    <a:bodyPr/>
                    <a:lstStyle/>
                    <a:p>
                      <a:pPr algn="ctr" fontAlgn="ctr"/>
                      <a:r>
                        <a:rPr lang="ru-RU" sz="900" b="1" u="none" strike="noStrike">
                          <a:effectLst/>
                          <a:latin typeface="Arial" panose="020B0604020202020204" pitchFamily="34" charset="0"/>
                          <a:cs typeface="Arial" panose="020B0604020202020204" pitchFamily="34" charset="0"/>
                        </a:rPr>
                        <a:t>Концентрация кислорода</a:t>
                      </a:r>
                      <a:endParaRPr lang="ru-RU" sz="900" b="1"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a:effectLst/>
                          <a:latin typeface="Arial" panose="020B0604020202020204" pitchFamily="34" charset="0"/>
                          <a:cs typeface="Arial" panose="020B0604020202020204" pitchFamily="34" charset="0"/>
                        </a:rPr>
                        <a:t>&lt; 20 ppm</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&lt; 6 </a:t>
                      </a:r>
                      <a:r>
                        <a:rPr lang="ru-RU" sz="900" u="none" strike="noStrike" dirty="0" err="1">
                          <a:effectLst/>
                          <a:latin typeface="Arial" panose="020B0604020202020204" pitchFamily="34" charset="0"/>
                          <a:cs typeface="Arial" panose="020B0604020202020204" pitchFamily="34" charset="0"/>
                        </a:rPr>
                        <a:t>ppm</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508421"/>
                  </a:ext>
                </a:extLst>
              </a:tr>
              <a:tr h="389260">
                <a:tc>
                  <a:txBody>
                    <a:bodyPr/>
                    <a:lstStyle/>
                    <a:p>
                      <a:pPr algn="ctr" fontAlgn="ctr"/>
                      <a:r>
                        <a:rPr lang="ru-RU" sz="900" b="1" u="none" strike="noStrike">
                          <a:effectLst/>
                          <a:latin typeface="Arial" panose="020B0604020202020204" pitchFamily="34" charset="0"/>
                          <a:cs typeface="Arial" panose="020B0604020202020204" pitchFamily="34" charset="0"/>
                        </a:rPr>
                        <a:t>Концентрация углерода</a:t>
                      </a:r>
                      <a:endParaRPr lang="ru-RU" sz="900" b="1"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a:effectLst/>
                          <a:latin typeface="Arial" panose="020B0604020202020204" pitchFamily="34" charset="0"/>
                          <a:cs typeface="Arial" panose="020B0604020202020204" pitchFamily="34" charset="0"/>
                        </a:rPr>
                        <a:t>&lt; 6 ppm</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Arial" panose="020B0604020202020204" pitchFamily="34" charset="0"/>
                          <a:cs typeface="Arial" panose="020B0604020202020204" pitchFamily="34" charset="0"/>
                        </a:rPr>
                        <a:t>&lt; 1 ppm</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5434771"/>
                  </a:ext>
                </a:extLst>
              </a:tr>
              <a:tr h="389260">
                <a:tc>
                  <a:txBody>
                    <a:bodyPr/>
                    <a:lstStyle/>
                    <a:p>
                      <a:pPr algn="ctr" fontAlgn="ctr"/>
                      <a:r>
                        <a:rPr lang="ru-RU" sz="900" b="1" u="none" strike="noStrike" dirty="0">
                          <a:effectLst/>
                          <a:latin typeface="Arial" panose="020B0604020202020204" pitchFamily="34" charset="0"/>
                          <a:cs typeface="Arial" panose="020B0604020202020204" pitchFamily="34" charset="0"/>
                        </a:rPr>
                        <a:t>Концентрация тяжелых металлов</a:t>
                      </a:r>
                      <a:endParaRPr lang="ru-RU" sz="900" b="1"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a:effectLst/>
                          <a:latin typeface="Arial" panose="020B0604020202020204" pitchFamily="34" charset="0"/>
                          <a:cs typeface="Arial" panose="020B0604020202020204" pitchFamily="34" charset="0"/>
                        </a:rPr>
                        <a:t>2∙10</a:t>
                      </a:r>
                      <a:r>
                        <a:rPr lang="ru-RU" sz="900" u="none" strike="noStrike" baseline="30000">
                          <a:effectLst/>
                          <a:latin typeface="Arial" panose="020B0604020202020204" pitchFamily="34" charset="0"/>
                          <a:cs typeface="Arial" panose="020B0604020202020204" pitchFamily="34" charset="0"/>
                        </a:rPr>
                        <a:t>-2</a:t>
                      </a:r>
                      <a:r>
                        <a:rPr lang="ru-RU" sz="900" u="none" strike="noStrike">
                          <a:effectLst/>
                          <a:latin typeface="Arial" panose="020B0604020202020204" pitchFamily="34" charset="0"/>
                          <a:cs typeface="Arial" panose="020B0604020202020204" pitchFamily="34" charset="0"/>
                        </a:rPr>
                        <a:t> ppm</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4∙10</a:t>
                      </a:r>
                      <a:r>
                        <a:rPr lang="ru-RU" sz="900" u="none" strike="noStrike" baseline="30000" dirty="0">
                          <a:effectLst/>
                          <a:latin typeface="Arial" panose="020B0604020202020204" pitchFamily="34" charset="0"/>
                          <a:cs typeface="Arial" panose="020B0604020202020204" pitchFamily="34" charset="0"/>
                        </a:rPr>
                        <a:t>-6</a:t>
                      </a:r>
                      <a:r>
                        <a:rPr lang="ru-RU" sz="900" u="none" strike="noStrike" dirty="0">
                          <a:effectLst/>
                          <a:latin typeface="Arial" panose="020B0604020202020204" pitchFamily="34" charset="0"/>
                          <a:cs typeface="Arial" panose="020B0604020202020204" pitchFamily="34" charset="0"/>
                        </a:rPr>
                        <a:t> </a:t>
                      </a:r>
                      <a:r>
                        <a:rPr lang="ru-RU" sz="900" u="none" strike="noStrike" dirty="0" err="1">
                          <a:effectLst/>
                          <a:latin typeface="Arial" panose="020B0604020202020204" pitchFamily="34" charset="0"/>
                          <a:cs typeface="Arial" panose="020B0604020202020204" pitchFamily="34" charset="0"/>
                        </a:rPr>
                        <a:t>ppm</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9959595"/>
                  </a:ext>
                </a:extLst>
              </a:tr>
              <a:tr h="485134">
                <a:tc>
                  <a:txBody>
                    <a:bodyPr/>
                    <a:lstStyle/>
                    <a:p>
                      <a:pPr algn="ctr" fontAlgn="ctr"/>
                      <a:r>
                        <a:rPr lang="ru-RU" sz="900" b="1" u="none" strike="noStrike">
                          <a:effectLst/>
                          <a:latin typeface="Arial" panose="020B0604020202020204" pitchFamily="34" charset="0"/>
                          <a:cs typeface="Arial" panose="020B0604020202020204" pitchFamily="34" charset="0"/>
                        </a:rPr>
                        <a:t>Разброс удельного сопротивления</a:t>
                      </a:r>
                      <a:endParaRPr lang="ru-RU" sz="900" b="1"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 30 %</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 20 %</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8017601"/>
                  </a:ext>
                </a:extLst>
              </a:tr>
              <a:tr h="414401">
                <a:tc>
                  <a:txBody>
                    <a:bodyPr/>
                    <a:lstStyle/>
                    <a:p>
                      <a:pPr algn="ctr" fontAlgn="ctr"/>
                      <a:r>
                        <a:rPr lang="ru-RU" sz="900" b="1" u="none" strike="noStrike">
                          <a:effectLst/>
                          <a:latin typeface="Arial" panose="020B0604020202020204" pitchFamily="34" charset="0"/>
                          <a:cs typeface="Arial" panose="020B0604020202020204" pitchFamily="34" charset="0"/>
                        </a:rPr>
                        <a:t>Номинальная толщина пластин</a:t>
                      </a:r>
                      <a:endParaRPr lang="ru-RU" sz="900" b="1"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a:effectLst/>
                          <a:latin typeface="Arial" panose="020B0604020202020204" pitchFamily="34" charset="0"/>
                          <a:cs typeface="Arial" panose="020B0604020202020204" pitchFamily="34" charset="0"/>
                        </a:rPr>
                        <a:t>420 ± 10 мкм</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420 ± 3 мкм</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3371334"/>
                  </a:ext>
                </a:extLst>
              </a:tr>
              <a:tr h="545674">
                <a:tc>
                  <a:txBody>
                    <a:bodyPr/>
                    <a:lstStyle/>
                    <a:p>
                      <a:pPr algn="ctr" fontAlgn="ctr"/>
                      <a:r>
                        <a:rPr lang="ru-RU" sz="900" b="1" u="none" strike="noStrike">
                          <a:effectLst/>
                          <a:latin typeface="Arial" panose="020B0604020202020204" pitchFamily="34" charset="0"/>
                          <a:cs typeface="Arial" panose="020B0604020202020204" pitchFamily="34" charset="0"/>
                        </a:rPr>
                        <a:t>Разброс толщины по пластине (TTV)</a:t>
                      </a:r>
                      <a:endParaRPr lang="ru-RU" sz="900" b="1"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&lt; 8 мкм</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Arial" panose="020B0604020202020204" pitchFamily="34" charset="0"/>
                          <a:cs typeface="Arial" panose="020B0604020202020204" pitchFamily="34" charset="0"/>
                        </a:rPr>
                        <a:t>&lt; 1 мкм</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1145041"/>
                  </a:ext>
                </a:extLst>
              </a:tr>
              <a:tr h="299832">
                <a:tc>
                  <a:txBody>
                    <a:bodyPr/>
                    <a:lstStyle/>
                    <a:p>
                      <a:pPr algn="ctr" fontAlgn="ctr"/>
                      <a:r>
                        <a:rPr lang="ru-RU" sz="900" b="1" u="none" strike="noStrike">
                          <a:effectLst/>
                          <a:latin typeface="Arial" panose="020B0604020202020204" pitchFamily="34" charset="0"/>
                          <a:cs typeface="Arial" panose="020B0604020202020204" pitchFamily="34" charset="0"/>
                        </a:rPr>
                        <a:t>Прогиб/ коробление</a:t>
                      </a:r>
                      <a:endParaRPr lang="ru-RU" sz="900" b="1"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a:effectLst/>
                          <a:latin typeface="Arial" panose="020B0604020202020204" pitchFamily="34" charset="0"/>
                          <a:cs typeface="Arial" panose="020B0604020202020204" pitchFamily="34" charset="0"/>
                        </a:rPr>
                        <a:t>&lt; 40 мкм</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&lt; 20 мкм</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7263678"/>
                  </a:ext>
                </a:extLst>
              </a:tr>
              <a:tr h="275545">
                <a:tc>
                  <a:txBody>
                    <a:bodyPr/>
                    <a:lstStyle/>
                    <a:p>
                      <a:pPr algn="ctr" fontAlgn="ctr"/>
                      <a:r>
                        <a:rPr lang="ru-RU" sz="900" b="1" u="none" strike="noStrike" spc="-40" baseline="0" dirty="0">
                          <a:effectLst/>
                          <a:latin typeface="Arial" panose="020B0604020202020204" pitchFamily="34" charset="0"/>
                          <a:cs typeface="Arial" panose="020B0604020202020204" pitchFamily="34" charset="0"/>
                        </a:rPr>
                        <a:t>Неплоскостность</a:t>
                      </a:r>
                      <a:endParaRPr lang="ru-RU" sz="900" b="1" i="0" u="none" strike="noStrike" spc="-40" baseline="0"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a:effectLst/>
                          <a:latin typeface="Arial" panose="020B0604020202020204" pitchFamily="34" charset="0"/>
                          <a:cs typeface="Arial" panose="020B0604020202020204" pitchFamily="34" charset="0"/>
                        </a:rPr>
                        <a:t>&lt; 5 мкм</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Arial" panose="020B0604020202020204" pitchFamily="34" charset="0"/>
                          <a:cs typeface="Arial" panose="020B0604020202020204" pitchFamily="34" charset="0"/>
                        </a:rPr>
                        <a:t>&lt; 1 мкм</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6524371"/>
                  </a:ext>
                </a:extLst>
              </a:tr>
              <a:tr h="410610">
                <a:tc>
                  <a:txBody>
                    <a:bodyPr/>
                    <a:lstStyle/>
                    <a:p>
                      <a:pPr algn="ctr" fontAlgn="ctr"/>
                      <a:r>
                        <a:rPr lang="ru-RU" sz="900" b="1" u="none" strike="noStrike" dirty="0">
                          <a:effectLst/>
                          <a:latin typeface="Arial" panose="020B0604020202020204" pitchFamily="34" charset="0"/>
                          <a:cs typeface="Arial" panose="020B0604020202020204" pitchFamily="34" charset="0"/>
                        </a:rPr>
                        <a:t>Средняя шероховатость</a:t>
                      </a:r>
                      <a:r>
                        <a:rPr lang="en-US" sz="900" b="1" u="none" strike="noStrike" dirty="0">
                          <a:effectLst/>
                          <a:latin typeface="Arial" panose="020B0604020202020204" pitchFamily="34" charset="0"/>
                          <a:cs typeface="Arial" panose="020B0604020202020204" pitchFamily="34" charset="0"/>
                        </a:rPr>
                        <a:t>,</a:t>
                      </a:r>
                      <a:r>
                        <a:rPr lang="en-US" sz="900" b="1" u="none" strike="noStrike" baseline="0" dirty="0">
                          <a:effectLst/>
                          <a:latin typeface="Arial" panose="020B0604020202020204" pitchFamily="34" charset="0"/>
                          <a:cs typeface="Arial" panose="020B0604020202020204" pitchFamily="34" charset="0"/>
                        </a:rPr>
                        <a:t> R</a:t>
                      </a:r>
                      <a:r>
                        <a:rPr lang="en-US" sz="900" b="1" u="none" strike="noStrike" baseline="-25000" dirty="0">
                          <a:effectLst/>
                          <a:latin typeface="Arial" panose="020B0604020202020204" pitchFamily="34" charset="0"/>
                          <a:cs typeface="Arial" panose="020B0604020202020204" pitchFamily="34" charset="0"/>
                        </a:rPr>
                        <a:t>a</a:t>
                      </a:r>
                      <a:endParaRPr lang="ru-RU" sz="900" b="1" i="0" u="none" strike="noStrike" baseline="-25000"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spc="-40" baseline="0" dirty="0">
                          <a:effectLst/>
                          <a:latin typeface="Arial" panose="020B0604020202020204" pitchFamily="34" charset="0"/>
                          <a:cs typeface="Arial" panose="020B0604020202020204" pitchFamily="34" charset="0"/>
                        </a:rPr>
                        <a:t>не оговаривается</a:t>
                      </a:r>
                      <a:endParaRPr lang="ru-RU" sz="900" b="0" i="0" u="none" strike="noStrike" spc="-40" baseline="0"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&lt; 0,5 </a:t>
                      </a:r>
                      <a:r>
                        <a:rPr lang="ru-RU" sz="900" u="none" strike="noStrike" dirty="0" err="1">
                          <a:effectLst/>
                          <a:latin typeface="Arial" panose="020B0604020202020204" pitchFamily="34" charset="0"/>
                          <a:cs typeface="Arial" panose="020B0604020202020204" pitchFamily="34" charset="0"/>
                        </a:rPr>
                        <a:t>нм</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1668887"/>
                  </a:ext>
                </a:extLst>
              </a:tr>
              <a:tr h="410610">
                <a:tc>
                  <a:txBody>
                    <a:bodyPr/>
                    <a:lstStyle/>
                    <a:p>
                      <a:pPr algn="ctr" fontAlgn="ctr"/>
                      <a:r>
                        <a:rPr lang="ru-RU" sz="900" b="1" u="none" strike="noStrike" spc="-20" dirty="0">
                          <a:effectLst/>
                          <a:latin typeface="Arial" panose="020B0604020202020204" pitchFamily="34" charset="0"/>
                          <a:cs typeface="Arial" panose="020B0604020202020204" pitchFamily="34" charset="0"/>
                        </a:rPr>
                        <a:t>Среднее</a:t>
                      </a:r>
                      <a:r>
                        <a:rPr lang="ru-RU" sz="900" b="1" u="none" strike="noStrike" spc="-20" baseline="0" dirty="0">
                          <a:effectLst/>
                          <a:latin typeface="Arial" panose="020B0604020202020204" pitchFamily="34" charset="0"/>
                          <a:cs typeface="Arial" panose="020B0604020202020204" pitchFamily="34" charset="0"/>
                        </a:rPr>
                        <a:t> от пяти </a:t>
                      </a:r>
                      <a:r>
                        <a:rPr lang="ru-RU" sz="900" b="1" u="none" strike="noStrike" baseline="0" dirty="0">
                          <a:effectLst/>
                          <a:latin typeface="Arial" panose="020B0604020202020204" pitchFamily="34" charset="0"/>
                          <a:cs typeface="Arial" panose="020B0604020202020204" pitchFamily="34" charset="0"/>
                        </a:rPr>
                        <a:t>максимумов</a:t>
                      </a:r>
                      <a:r>
                        <a:rPr lang="en-US" sz="900" b="1" u="none" strike="noStrike" dirty="0">
                          <a:effectLst/>
                          <a:latin typeface="Arial" panose="020B0604020202020204" pitchFamily="34" charset="0"/>
                          <a:cs typeface="Arial" panose="020B0604020202020204" pitchFamily="34" charset="0"/>
                        </a:rPr>
                        <a:t>,</a:t>
                      </a:r>
                      <a:r>
                        <a:rPr lang="en-US" sz="900" b="1" u="none" strike="noStrike" baseline="0" dirty="0">
                          <a:effectLst/>
                          <a:latin typeface="Arial" panose="020B0604020202020204" pitchFamily="34" charset="0"/>
                          <a:cs typeface="Arial" panose="020B0604020202020204" pitchFamily="34" charset="0"/>
                        </a:rPr>
                        <a:t> </a:t>
                      </a:r>
                      <a:r>
                        <a:rPr lang="en-US" sz="900" b="1" u="none" strike="noStrike" baseline="0" dirty="0" err="1">
                          <a:effectLst/>
                          <a:latin typeface="Arial" panose="020B0604020202020204" pitchFamily="34" charset="0"/>
                          <a:cs typeface="Arial" panose="020B0604020202020204" pitchFamily="34" charset="0"/>
                        </a:rPr>
                        <a:t>R</a:t>
                      </a:r>
                      <a:r>
                        <a:rPr lang="en-US" sz="900" b="1" u="none" strike="noStrike" baseline="-25000" dirty="0" err="1">
                          <a:effectLst/>
                          <a:latin typeface="Arial" panose="020B0604020202020204" pitchFamily="34" charset="0"/>
                          <a:cs typeface="Arial" panose="020B0604020202020204" pitchFamily="34" charset="0"/>
                        </a:rPr>
                        <a:t>z</a:t>
                      </a:r>
                      <a:endParaRPr lang="ru-RU" sz="900" b="1" i="0" u="none" strike="noStrike" baseline="-25000"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spc="-40" baseline="0" dirty="0">
                          <a:effectLst/>
                          <a:latin typeface="Arial" panose="020B0604020202020204" pitchFamily="34" charset="0"/>
                          <a:cs typeface="Arial" panose="020B0604020202020204" pitchFamily="34" charset="0"/>
                        </a:rPr>
                        <a:t>не оговаривается</a:t>
                      </a:r>
                      <a:endParaRPr lang="ru-RU" sz="900" b="0" i="0" u="none" strike="noStrike" spc="-40" baseline="0"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&lt; 100 </a:t>
                      </a:r>
                      <a:r>
                        <a:rPr lang="ru-RU" sz="900" u="none" strike="noStrike" dirty="0" err="1">
                          <a:effectLst/>
                          <a:latin typeface="Arial" panose="020B0604020202020204" pitchFamily="34" charset="0"/>
                          <a:cs typeface="Arial" panose="020B0604020202020204" pitchFamily="34" charset="0"/>
                        </a:rPr>
                        <a:t>нм</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8838643"/>
                  </a:ext>
                </a:extLst>
              </a:tr>
              <a:tr h="293387">
                <a:tc>
                  <a:txBody>
                    <a:bodyPr/>
                    <a:lstStyle/>
                    <a:p>
                      <a:pPr algn="ctr" fontAlgn="ctr"/>
                      <a:r>
                        <a:rPr lang="ru-RU" sz="900" b="1" u="none" strike="noStrike">
                          <a:effectLst/>
                          <a:latin typeface="Arial" panose="020B0604020202020204" pitchFamily="34" charset="0"/>
                          <a:cs typeface="Arial" panose="020B0604020202020204" pitchFamily="34" charset="0"/>
                        </a:rPr>
                        <a:t>Частицы</a:t>
                      </a:r>
                      <a:endParaRPr lang="ru-RU" sz="900" b="1"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spc="-40" baseline="0" dirty="0">
                          <a:effectLst/>
                          <a:latin typeface="Arial" panose="020B0604020202020204" pitchFamily="34" charset="0"/>
                          <a:cs typeface="Arial" panose="020B0604020202020204" pitchFamily="34" charset="0"/>
                        </a:rPr>
                        <a:t>не оговаривается</a:t>
                      </a:r>
                      <a:endParaRPr lang="ru-RU" sz="900" b="0" i="0" u="none" strike="noStrike" spc="-40" baseline="0"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Arial" panose="020B0604020202020204" pitchFamily="34" charset="0"/>
                          <a:cs typeface="Arial" panose="020B0604020202020204" pitchFamily="34" charset="0"/>
                        </a:rPr>
                        <a:t>0,3…20 мкм</a:t>
                      </a:r>
                      <a:endParaRPr lang="ru-RU" sz="900" b="0" i="0" u="none" strike="noStrike">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905925"/>
                  </a:ext>
                </a:extLst>
              </a:tr>
              <a:tr h="184712">
                <a:tc>
                  <a:txBody>
                    <a:bodyPr/>
                    <a:lstStyle/>
                    <a:p>
                      <a:pPr algn="ctr" fontAlgn="ctr"/>
                      <a:r>
                        <a:rPr lang="ru-RU" sz="900" b="1" u="none" strike="noStrike" dirty="0">
                          <a:effectLst/>
                          <a:latin typeface="Arial" panose="020B0604020202020204" pitchFamily="34" charset="0"/>
                          <a:cs typeface="Arial" panose="020B0604020202020204" pitchFamily="34" charset="0"/>
                        </a:rPr>
                        <a:t>Царапины</a:t>
                      </a:r>
                      <a:endParaRPr lang="ru-RU" sz="900" b="1"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50 мм, не более 3 </a:t>
                      </a:r>
                      <a:r>
                        <a:rPr lang="ru-RU" sz="900" u="none" strike="noStrike" dirty="0" err="1">
                          <a:effectLst/>
                          <a:latin typeface="Arial" panose="020B0604020202020204" pitchFamily="34" charset="0"/>
                          <a:cs typeface="Arial" panose="020B0604020202020204" pitchFamily="34" charset="0"/>
                        </a:rPr>
                        <a:t>шт</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Arial" panose="020B0604020202020204" pitchFamily="34" charset="0"/>
                          <a:cs typeface="Arial" panose="020B0604020202020204" pitchFamily="34" charset="0"/>
                        </a:rPr>
                        <a:t>20 мм, не более 3 </a:t>
                      </a:r>
                      <a:r>
                        <a:rPr lang="ru-RU" sz="900" u="none" strike="noStrike" dirty="0" err="1">
                          <a:effectLst/>
                          <a:latin typeface="Arial" panose="020B0604020202020204" pitchFamily="34" charset="0"/>
                          <a:cs typeface="Arial" panose="020B0604020202020204" pitchFamily="34" charset="0"/>
                        </a:rPr>
                        <a:t>шт</a:t>
                      </a:r>
                      <a:endParaRPr lang="ru-RU" sz="900" b="0" i="0" u="none" strike="noStrike" dirty="0">
                        <a:solidFill>
                          <a:srgbClr val="000000"/>
                        </a:solidFill>
                        <a:effectLst/>
                        <a:latin typeface="Arial" panose="020B0604020202020204" pitchFamily="34" charset="0"/>
                        <a:cs typeface="Arial" panose="020B0604020202020204" pitchFamily="34" charset="0"/>
                      </a:endParaRPr>
                    </a:p>
                  </a:txBody>
                  <a:tcPr marL="5499" marR="5499" marT="54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7000726"/>
                  </a:ext>
                </a:extLst>
              </a:tr>
            </a:tbl>
          </a:graphicData>
        </a:graphic>
      </p:graphicFrame>
      <p:pic>
        <p:nvPicPr>
          <p:cNvPr id="5" name="Рисунок 4">
            <a:extLst>
              <a:ext uri="{FF2B5EF4-FFF2-40B4-BE49-F238E27FC236}">
                <a16:creationId xmlns:a16="http://schemas.microsoft.com/office/drawing/2014/main" id="{0F469E9F-FD87-41F3-84D0-7D8040DF2B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2338242"/>
            <a:ext cx="2258832" cy="4032445"/>
          </a:xfrm>
          <a:prstGeom prst="rect">
            <a:avLst/>
          </a:prstGeom>
        </p:spPr>
      </p:pic>
    </p:spTree>
    <p:extLst>
      <p:ext uri="{BB962C8B-B14F-4D97-AF65-F5344CB8AC3E}">
        <p14:creationId xmlns:p14="http://schemas.microsoft.com/office/powerpoint/2010/main" val="24299842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B2686E28-D870-4DC3-8EE1-B9BAA639F67E}"/>
              </a:ext>
            </a:extLst>
          </p:cNvPr>
          <p:cNvPicPr>
            <a:picLocks noChangeAspect="1"/>
          </p:cNvPicPr>
          <p:nvPr/>
        </p:nvPicPr>
        <p:blipFill>
          <a:blip r:embed="rId3"/>
          <a:stretch>
            <a:fillRect/>
          </a:stretch>
        </p:blipFill>
        <p:spPr>
          <a:xfrm>
            <a:off x="5436096" y="4164378"/>
            <a:ext cx="2952328" cy="2216950"/>
          </a:xfrm>
          <a:prstGeom prst="rect">
            <a:avLst/>
          </a:prstGeom>
        </p:spPr>
      </p:pic>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0" name="Rectangle 45"/>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Повышение механической прочности</a:t>
            </a: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504741"/>
            <a:ext cx="1949997" cy="3252361"/>
          </a:xfrm>
          <a:prstGeom prst="rect">
            <a:avLst/>
          </a:prstGeom>
        </p:spPr>
      </p:pic>
      <p:pic>
        <p:nvPicPr>
          <p:cNvPr id="6" name="Рисунок 5"/>
          <p:cNvPicPr>
            <a:picLocks noChangeAspect="1"/>
          </p:cNvPicPr>
          <p:nvPr/>
        </p:nvPicPr>
        <p:blipFill>
          <a:blip r:embed="rId5"/>
          <a:stretch>
            <a:fillRect/>
          </a:stretch>
        </p:blipFill>
        <p:spPr>
          <a:xfrm>
            <a:off x="683568" y="4221088"/>
            <a:ext cx="4480197" cy="2160240"/>
          </a:xfrm>
          <a:prstGeom prst="rect">
            <a:avLst/>
          </a:prstGeom>
        </p:spPr>
      </p:pic>
      <p:sp>
        <p:nvSpPr>
          <p:cNvPr id="7" name="Прямоугольник 6"/>
          <p:cNvSpPr/>
          <p:nvPr/>
        </p:nvSpPr>
        <p:spPr>
          <a:xfrm>
            <a:off x="395536" y="3789040"/>
            <a:ext cx="8352928" cy="400110"/>
          </a:xfrm>
          <a:prstGeom prst="rect">
            <a:avLst/>
          </a:prstGeom>
        </p:spPr>
        <p:txBody>
          <a:bodyPr wrap="square">
            <a:spAutoFit/>
          </a:bodyPr>
          <a:lstStyle/>
          <a:p>
            <a:r>
              <a:rPr lang="ru-RU" sz="2000" dirty="0">
                <a:latin typeface="Arial" pitchFamily="34" charset="0"/>
                <a:cs typeface="Arial" pitchFamily="34" charset="0"/>
              </a:rPr>
              <a:t>               Прокладка с упором                           Сборка кристалла</a:t>
            </a:r>
            <a:endParaRPr lang="ru-RU" sz="2000" dirty="0"/>
          </a:p>
        </p:txBody>
      </p:sp>
      <p:sp>
        <p:nvSpPr>
          <p:cNvPr id="26" name="Номер слайда 5">
            <a:extLst>
              <a:ext uri="{FF2B5EF4-FFF2-40B4-BE49-F238E27FC236}">
                <a16:creationId xmlns:a16="http://schemas.microsoft.com/office/drawing/2014/main" id="{034A5F30-BD0B-47DE-8822-1644DA124FF1}"/>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sp>
        <p:nvSpPr>
          <p:cNvPr id="2" name="TextBox 1">
            <a:extLst>
              <a:ext uri="{FF2B5EF4-FFF2-40B4-BE49-F238E27FC236}">
                <a16:creationId xmlns:a16="http://schemas.microsoft.com/office/drawing/2014/main" id="{37224134-1C08-457A-8495-F0162BFFAEAE}"/>
              </a:ext>
            </a:extLst>
          </p:cNvPr>
          <p:cNvSpPr txBox="1"/>
          <p:nvPr/>
        </p:nvSpPr>
        <p:spPr>
          <a:xfrm>
            <a:off x="3484228" y="583939"/>
            <a:ext cx="4939046" cy="3170099"/>
          </a:xfrm>
          <a:prstGeom prst="rect">
            <a:avLst/>
          </a:prstGeom>
          <a:noFill/>
        </p:spPr>
        <p:txBody>
          <a:bodyPr wrap="square" rtlCol="0">
            <a:spAutoFit/>
          </a:bodyPr>
          <a:lstStyle/>
          <a:p>
            <a:pPr algn="ctr"/>
            <a:r>
              <a:rPr lang="ru-RU" sz="2000" dirty="0"/>
              <a:t>Погрешность координаты  позиционирования при нанесении:</a:t>
            </a:r>
          </a:p>
          <a:p>
            <a:pPr algn="ctr"/>
            <a:r>
              <a:rPr lang="ru-RU" sz="1600" dirty="0"/>
              <a:t>Δ</a:t>
            </a:r>
            <a:r>
              <a:rPr lang="en-US" sz="2000" dirty="0"/>
              <a:t>X</a:t>
            </a:r>
            <a:r>
              <a:rPr lang="ru-RU" sz="2000" dirty="0"/>
              <a:t> </a:t>
            </a:r>
            <a:r>
              <a:rPr lang="en-US" sz="2000" dirty="0"/>
              <a:t>=</a:t>
            </a:r>
            <a:r>
              <a:rPr lang="ru-RU" sz="2000" dirty="0"/>
              <a:t> </a:t>
            </a:r>
            <a:r>
              <a:rPr lang="ru-RU" sz="1600" dirty="0"/>
              <a:t>Δ</a:t>
            </a:r>
            <a:r>
              <a:rPr lang="en-US" sz="2000" dirty="0"/>
              <a:t>Y</a:t>
            </a:r>
            <a:r>
              <a:rPr lang="ru-RU" sz="2000" dirty="0"/>
              <a:t> = 5 мкм, </a:t>
            </a:r>
            <a:r>
              <a:rPr lang="ru-RU" sz="1600" dirty="0"/>
              <a:t>Δ</a:t>
            </a:r>
            <a:r>
              <a:rPr lang="en-US" sz="2000" dirty="0"/>
              <a:t>Z = 1 </a:t>
            </a:r>
            <a:r>
              <a:rPr lang="ru-RU" sz="2000" dirty="0"/>
              <a:t>мкм</a:t>
            </a:r>
          </a:p>
          <a:p>
            <a:pPr algn="ctr"/>
            <a:endParaRPr lang="en-US" sz="2000" dirty="0"/>
          </a:p>
          <a:p>
            <a:pPr algn="ctr"/>
            <a:r>
              <a:rPr lang="ru-RU" sz="2000" dirty="0"/>
              <a:t>Температура и время                                 для соединения стеклом:</a:t>
            </a:r>
          </a:p>
          <a:p>
            <a:pPr algn="ctr"/>
            <a:r>
              <a:rPr lang="en-US" sz="2000" dirty="0"/>
              <a:t>T = 410 °C</a:t>
            </a:r>
            <a:r>
              <a:rPr lang="ru-RU" sz="2000" dirty="0"/>
              <a:t>, </a:t>
            </a:r>
            <a:r>
              <a:rPr lang="en-US" sz="2000" dirty="0"/>
              <a:t>t = 20 </a:t>
            </a:r>
            <a:r>
              <a:rPr lang="ru-RU" sz="2000" dirty="0"/>
              <a:t>мин</a:t>
            </a:r>
          </a:p>
          <a:p>
            <a:pPr algn="ctr"/>
            <a:endParaRPr lang="en-US" sz="2000" dirty="0"/>
          </a:p>
          <a:p>
            <a:pPr algn="ctr"/>
            <a:r>
              <a:rPr lang="ru-RU" sz="2000" dirty="0"/>
              <a:t>Момент силы для соединения стеклом:</a:t>
            </a:r>
          </a:p>
          <a:p>
            <a:pPr algn="ctr"/>
            <a:r>
              <a:rPr lang="en-US" sz="2000" dirty="0"/>
              <a:t>M = 0,863 </a:t>
            </a:r>
            <a:r>
              <a:rPr lang="ru-RU" sz="2000" dirty="0" err="1"/>
              <a:t>Н·м</a:t>
            </a:r>
            <a:endParaRPr lang="ru-RU" sz="2000" dirty="0"/>
          </a:p>
        </p:txBody>
      </p:sp>
    </p:spTree>
    <p:extLst>
      <p:ext uri="{BB962C8B-B14F-4D97-AF65-F5344CB8AC3E}">
        <p14:creationId xmlns:p14="http://schemas.microsoft.com/office/powerpoint/2010/main" val="42615601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27977" y="692696"/>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0" name="Rectangle 45"/>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7" name="Rectangle 5"/>
          <p:cNvSpPr>
            <a:spLocks noChangeArrowheads="1"/>
          </p:cNvSpPr>
          <p:nvPr/>
        </p:nvSpPr>
        <p:spPr bwMode="auto">
          <a:xfrm>
            <a:off x="251520" y="530290"/>
            <a:ext cx="8712968" cy="1169551"/>
          </a:xfrm>
          <a:prstGeom prst="rect">
            <a:avLst/>
          </a:prstGeom>
          <a:noFill/>
          <a:ln w="9525" algn="ctr">
            <a:noFill/>
            <a:miter lim="800000"/>
            <a:headEnd/>
            <a:tailEnd/>
          </a:ln>
        </p:spPr>
        <p:txBody>
          <a:bodyPr wrap="square" anchor="t">
            <a:spAutoFit/>
          </a:bodyPr>
          <a:lstStyle/>
          <a:p>
            <a:pPr algn="ctr">
              <a:lnSpc>
                <a:spcPts val="2800"/>
              </a:lnSpc>
            </a:pPr>
            <a:r>
              <a:rPr lang="ru-RU" sz="2000" dirty="0">
                <a:latin typeface="Arial" pitchFamily="34" charset="0"/>
                <a:cs typeface="Arial" pitchFamily="34" charset="0"/>
              </a:rPr>
              <a:t>Посадка мембраны кристалла на упор:</a:t>
            </a:r>
          </a:p>
          <a:p>
            <a:pPr>
              <a:lnSpc>
                <a:spcPts val="2800"/>
              </a:lnSpc>
            </a:pPr>
            <a:r>
              <a:rPr lang="ru-RU" sz="2000" dirty="0">
                <a:latin typeface="Arial" pitchFamily="34" charset="0"/>
                <a:cs typeface="Arial" pitchFamily="34" charset="0"/>
              </a:rPr>
              <a:t>                   на крышку                                            на прокладку</a:t>
            </a:r>
          </a:p>
          <a:p>
            <a:pPr>
              <a:lnSpc>
                <a:spcPts val="2800"/>
              </a:lnSpc>
            </a:pPr>
            <a:r>
              <a:rPr lang="ru-RU" sz="2400" dirty="0">
                <a:latin typeface="Arial" pitchFamily="34" charset="0"/>
                <a:cs typeface="Arial" pitchFamily="34" charset="0"/>
              </a:rPr>
              <a:t>        </a:t>
            </a:r>
            <a:r>
              <a:rPr lang="en-US" sz="2000" dirty="0">
                <a:latin typeface="Arial" pitchFamily="34" charset="0"/>
                <a:cs typeface="Arial" pitchFamily="34" charset="0"/>
              </a:rPr>
              <a:t>P</a:t>
            </a:r>
            <a:r>
              <a:rPr lang="ru-RU" sz="2000" baseline="-25000" dirty="0">
                <a:latin typeface="Arial" pitchFamily="34" charset="0"/>
                <a:cs typeface="Arial" pitchFamily="34" charset="0"/>
              </a:rPr>
              <a:t>посадка крышка </a:t>
            </a:r>
            <a:r>
              <a:rPr lang="ru-RU" sz="2000" dirty="0">
                <a:latin typeface="Arial" pitchFamily="34" charset="0"/>
                <a:cs typeface="Arial" pitchFamily="34" charset="0"/>
              </a:rPr>
              <a:t>= 2…4 кПа                       </a:t>
            </a:r>
            <a:r>
              <a:rPr lang="en-US" sz="2000" dirty="0">
                <a:latin typeface="Arial" pitchFamily="34" charset="0"/>
                <a:cs typeface="Arial" pitchFamily="34" charset="0"/>
              </a:rPr>
              <a:t>P</a:t>
            </a:r>
            <a:r>
              <a:rPr lang="ru-RU" sz="2000" baseline="-25000" dirty="0">
                <a:latin typeface="Arial" pitchFamily="34" charset="0"/>
                <a:cs typeface="Arial" pitchFamily="34" charset="0"/>
              </a:rPr>
              <a:t>посадка прокладка</a:t>
            </a:r>
            <a:r>
              <a:rPr lang="ru-RU" sz="2000" dirty="0">
                <a:latin typeface="Arial" pitchFamily="34" charset="0"/>
                <a:cs typeface="Arial" pitchFamily="34" charset="0"/>
              </a:rPr>
              <a:t>= 3…5 кПа</a:t>
            </a:r>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Зависимость выходного сигнала от давления</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895" y="1702586"/>
            <a:ext cx="4266585" cy="331703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700808"/>
            <a:ext cx="4292503" cy="3332902"/>
          </a:xfrm>
          <a:prstGeom prst="rect">
            <a:avLst/>
          </a:prstGeom>
        </p:spPr>
      </p:pic>
      <p:sp>
        <p:nvSpPr>
          <p:cNvPr id="8" name="Прямоугольник 7"/>
          <p:cNvSpPr/>
          <p:nvPr/>
        </p:nvSpPr>
        <p:spPr>
          <a:xfrm>
            <a:off x="179512" y="4966136"/>
            <a:ext cx="8640960" cy="1631216"/>
          </a:xfrm>
          <a:prstGeom prst="rect">
            <a:avLst/>
          </a:prstGeom>
        </p:spPr>
        <p:txBody>
          <a:bodyPr wrap="square">
            <a:spAutoFit/>
          </a:bodyPr>
          <a:lstStyle/>
          <a:p>
            <a:pPr algn="ctr">
              <a:lnSpc>
                <a:spcPts val="3000"/>
              </a:lnSpc>
            </a:pPr>
            <a:r>
              <a:rPr lang="en-US" sz="2000" dirty="0"/>
              <a:t>P</a:t>
            </a:r>
            <a:r>
              <a:rPr lang="ru-RU" sz="2000" baseline="-25000" dirty="0"/>
              <a:t>номинал</a:t>
            </a:r>
            <a:r>
              <a:rPr lang="ru-RU" sz="2000" dirty="0"/>
              <a:t> = 1 кПа</a:t>
            </a:r>
          </a:p>
          <a:p>
            <a:pPr algn="ctr">
              <a:lnSpc>
                <a:spcPts val="3000"/>
              </a:lnSpc>
            </a:pPr>
            <a:r>
              <a:rPr lang="en-US" sz="2000" dirty="0"/>
              <a:t>P</a:t>
            </a:r>
            <a:r>
              <a:rPr lang="ru-RU" sz="2000" baseline="-25000" dirty="0"/>
              <a:t>перегрузка</a:t>
            </a:r>
            <a:r>
              <a:rPr lang="ru-RU" sz="2000" dirty="0"/>
              <a:t>= 30 кПа</a:t>
            </a:r>
          </a:p>
          <a:p>
            <a:pPr algn="ctr">
              <a:lnSpc>
                <a:spcPts val="3000"/>
              </a:lnSpc>
            </a:pPr>
            <a:r>
              <a:rPr lang="en-US" sz="2000" dirty="0">
                <a:solidFill>
                  <a:srgbClr val="FF0000"/>
                </a:solidFill>
              </a:rPr>
              <a:t>P</a:t>
            </a:r>
            <a:r>
              <a:rPr lang="ru-RU" sz="2000" baseline="-25000" dirty="0">
                <a:solidFill>
                  <a:srgbClr val="FF0000"/>
                </a:solidFill>
              </a:rPr>
              <a:t>разрушение без упоров</a:t>
            </a:r>
            <a:r>
              <a:rPr lang="ru-RU" sz="2000" dirty="0">
                <a:solidFill>
                  <a:srgbClr val="FF0000"/>
                </a:solidFill>
              </a:rPr>
              <a:t> = 8…9 кПа</a:t>
            </a:r>
          </a:p>
          <a:p>
            <a:pPr algn="ctr">
              <a:lnSpc>
                <a:spcPts val="3000"/>
              </a:lnSpc>
            </a:pPr>
            <a:r>
              <a:rPr lang="en-US" sz="2000" dirty="0">
                <a:solidFill>
                  <a:srgbClr val="00B050"/>
                </a:solidFill>
              </a:rPr>
              <a:t>P</a:t>
            </a:r>
            <a:r>
              <a:rPr lang="ru-RU" sz="2000" baseline="-25000" dirty="0">
                <a:solidFill>
                  <a:srgbClr val="00B050"/>
                </a:solidFill>
              </a:rPr>
              <a:t>разрушение с упорами </a:t>
            </a:r>
            <a:r>
              <a:rPr lang="ru-RU" sz="2000">
                <a:solidFill>
                  <a:srgbClr val="00B050"/>
                </a:solidFill>
              </a:rPr>
              <a:t>= 400…450 </a:t>
            </a:r>
            <a:r>
              <a:rPr lang="ru-RU" sz="2000" dirty="0">
                <a:solidFill>
                  <a:srgbClr val="00B050"/>
                </a:solidFill>
              </a:rPr>
              <a:t>кПа</a:t>
            </a:r>
          </a:p>
        </p:txBody>
      </p:sp>
      <p:sp>
        <p:nvSpPr>
          <p:cNvPr id="25" name="Номер слайда 5">
            <a:extLst>
              <a:ext uri="{FF2B5EF4-FFF2-40B4-BE49-F238E27FC236}">
                <a16:creationId xmlns:a16="http://schemas.microsoft.com/office/drawing/2014/main" id="{B4F025AE-763A-4712-AA59-E458DDD9B64C}"/>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spTree>
    <p:extLst>
      <p:ext uri="{BB962C8B-B14F-4D97-AF65-F5344CB8AC3E}">
        <p14:creationId xmlns:p14="http://schemas.microsoft.com/office/powerpoint/2010/main" val="34966608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0" name="Rectangle 26"/>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2" name="Rectangle 3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0" name="Rectangle 45"/>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6" name="Rectangle 6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7" name="Rectangle 5"/>
          <p:cNvSpPr>
            <a:spLocks noChangeArrowheads="1"/>
          </p:cNvSpPr>
          <p:nvPr/>
        </p:nvSpPr>
        <p:spPr bwMode="auto">
          <a:xfrm>
            <a:off x="179512" y="3068960"/>
            <a:ext cx="2222268" cy="523220"/>
          </a:xfrm>
          <a:prstGeom prst="rect">
            <a:avLst/>
          </a:prstGeom>
          <a:noFill/>
          <a:ln w="9525" algn="ctr">
            <a:noFill/>
            <a:miter lim="800000"/>
            <a:headEnd/>
            <a:tailEnd/>
          </a:ln>
        </p:spPr>
        <p:txBody>
          <a:bodyPr wrap="square" anchor="t">
            <a:spAutoFit/>
          </a:bodyPr>
          <a:lstStyle/>
          <a:p>
            <a:pPr algn="ctr"/>
            <a:r>
              <a:rPr lang="ru-RU" sz="1400" b="1" dirty="0">
                <a:solidFill>
                  <a:srgbClr val="FF0000"/>
                </a:solidFill>
                <a:latin typeface="Arial" pitchFamily="34" charset="0"/>
                <a:cs typeface="Arial" pitchFamily="34" charset="0"/>
              </a:rPr>
              <a:t>В настоящем:</a:t>
            </a:r>
          </a:p>
          <a:p>
            <a:pPr algn="ctr"/>
            <a:r>
              <a:rPr lang="ru-RU" sz="1400" b="1" dirty="0">
                <a:solidFill>
                  <a:srgbClr val="FF0000"/>
                </a:solidFill>
                <a:latin typeface="Arial" pitchFamily="34" charset="0"/>
                <a:cs typeface="Arial" pitchFamily="34" charset="0"/>
              </a:rPr>
              <a:t>119 кристаллов</a:t>
            </a:r>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0" y="142852"/>
            <a:ext cx="91440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Преимущества возможной коррекции топологии ИПД 52 </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906947"/>
            <a:ext cx="4012534" cy="2179143"/>
          </a:xfrm>
          <a:prstGeom prst="rect">
            <a:avLst/>
          </a:prstGeom>
        </p:spPr>
      </p:pic>
      <p:sp>
        <p:nvSpPr>
          <p:cNvPr id="26" name="Rectangle 5"/>
          <p:cNvSpPr>
            <a:spLocks noChangeArrowheads="1"/>
          </p:cNvSpPr>
          <p:nvPr/>
        </p:nvSpPr>
        <p:spPr bwMode="auto">
          <a:xfrm>
            <a:off x="2475809" y="3068960"/>
            <a:ext cx="1817728" cy="523220"/>
          </a:xfrm>
          <a:prstGeom prst="rect">
            <a:avLst/>
          </a:prstGeom>
          <a:noFill/>
          <a:ln w="9525" algn="ctr">
            <a:noFill/>
            <a:miter lim="800000"/>
            <a:headEnd/>
            <a:tailEnd/>
          </a:ln>
        </p:spPr>
        <p:txBody>
          <a:bodyPr wrap="square" anchor="t">
            <a:spAutoFit/>
          </a:bodyPr>
          <a:lstStyle/>
          <a:p>
            <a:pPr algn="ctr"/>
            <a:r>
              <a:rPr lang="ru-RU" sz="1400" b="1" dirty="0">
                <a:solidFill>
                  <a:srgbClr val="00B050"/>
                </a:solidFill>
                <a:latin typeface="Arial" pitchFamily="34" charset="0"/>
                <a:cs typeface="Arial" pitchFamily="34" charset="0"/>
              </a:rPr>
              <a:t>Предложение:</a:t>
            </a:r>
          </a:p>
          <a:p>
            <a:pPr algn="ctr"/>
            <a:r>
              <a:rPr lang="ru-RU" sz="1400" b="1" dirty="0">
                <a:solidFill>
                  <a:srgbClr val="00B050"/>
                </a:solidFill>
                <a:latin typeface="Arial" pitchFamily="34" charset="0"/>
                <a:cs typeface="Arial" pitchFamily="34" charset="0"/>
              </a:rPr>
              <a:t>151 кристалл</a:t>
            </a:r>
          </a:p>
        </p:txBody>
      </p:sp>
      <p:sp>
        <p:nvSpPr>
          <p:cNvPr id="27" name="Rectangle 5"/>
          <p:cNvSpPr>
            <a:spLocks noChangeArrowheads="1"/>
          </p:cNvSpPr>
          <p:nvPr/>
        </p:nvSpPr>
        <p:spPr bwMode="auto">
          <a:xfrm>
            <a:off x="251520" y="549473"/>
            <a:ext cx="4118016" cy="307777"/>
          </a:xfrm>
          <a:prstGeom prst="rect">
            <a:avLst/>
          </a:prstGeom>
          <a:noFill/>
          <a:ln w="9525" algn="ctr">
            <a:noFill/>
            <a:miter lim="800000"/>
            <a:headEnd/>
            <a:tailEnd/>
          </a:ln>
        </p:spPr>
        <p:txBody>
          <a:bodyPr wrap="square" anchor="t">
            <a:spAutoFit/>
          </a:bodyPr>
          <a:lstStyle/>
          <a:p>
            <a:pPr algn="ctr"/>
            <a:r>
              <a:rPr lang="en-US" sz="1400" dirty="0">
                <a:latin typeface="Arial" pitchFamily="34" charset="0"/>
                <a:cs typeface="Arial" pitchFamily="34" charset="0"/>
              </a:rPr>
              <a:t>1. </a:t>
            </a:r>
            <a:r>
              <a:rPr lang="ru-RU" sz="1400" dirty="0">
                <a:latin typeface="Arial" pitchFamily="34" charset="0"/>
                <a:cs typeface="Arial" pitchFamily="34" charset="0"/>
              </a:rPr>
              <a:t>Количество образцов на пластинах </a:t>
            </a:r>
            <a:r>
              <a:rPr lang="ru-RU" sz="1400" dirty="0">
                <a:latin typeface="Arial" pitchFamily="34" charset="0"/>
                <a:cs typeface="Arial" pitchFamily="34" charset="0"/>
                <a:sym typeface="Symbol" panose="05050102010706020507" pitchFamily="18" charset="2"/>
              </a:rPr>
              <a:t>100 мм</a:t>
            </a:r>
            <a:endParaRPr lang="ru-RU" sz="1400" dirty="0">
              <a:latin typeface="Arial" pitchFamily="34" charset="0"/>
              <a:cs typeface="Arial" pitchFamily="34" charset="0"/>
            </a:endParaRPr>
          </a:p>
        </p:txBody>
      </p:sp>
      <p:sp>
        <p:nvSpPr>
          <p:cNvPr id="29" name="Rectangle 5"/>
          <p:cNvSpPr>
            <a:spLocks noChangeArrowheads="1"/>
          </p:cNvSpPr>
          <p:nvPr/>
        </p:nvSpPr>
        <p:spPr bwMode="auto">
          <a:xfrm>
            <a:off x="4410091" y="551911"/>
            <a:ext cx="4587871" cy="553998"/>
          </a:xfrm>
          <a:prstGeom prst="rect">
            <a:avLst/>
          </a:prstGeom>
          <a:noFill/>
          <a:ln w="9525" algn="ctr">
            <a:noFill/>
            <a:miter lim="800000"/>
            <a:headEnd/>
            <a:tailEnd/>
          </a:ln>
        </p:spPr>
        <p:txBody>
          <a:bodyPr wrap="square" anchor="t">
            <a:spAutoFit/>
          </a:bodyPr>
          <a:lstStyle/>
          <a:p>
            <a:pPr algn="ctr"/>
            <a:r>
              <a:rPr lang="en-US" sz="1400" dirty="0">
                <a:latin typeface="Arial" pitchFamily="34" charset="0"/>
                <a:cs typeface="Arial" pitchFamily="34" charset="0"/>
              </a:rPr>
              <a:t>2. </a:t>
            </a:r>
            <a:r>
              <a:rPr lang="ru-RU" sz="1400" dirty="0">
                <a:latin typeface="Arial" pitchFamily="34" charset="0"/>
                <a:cs typeface="Arial" pitchFamily="34" charset="0"/>
              </a:rPr>
              <a:t>Изменение коэффициента тензочувствительности от поверхностной концентрации </a:t>
            </a:r>
            <a:r>
              <a:rPr lang="el-GR" sz="1600" dirty="0">
                <a:latin typeface="Times New Roman" panose="02020603050405020304" pitchFamily="18" charset="0"/>
                <a:cs typeface="Times New Roman" panose="02020603050405020304" pitchFamily="18" charset="0"/>
              </a:rPr>
              <a:t>π</a:t>
            </a:r>
            <a:r>
              <a:rPr lang="ru-RU" sz="1400" baseline="-25000" dirty="0">
                <a:latin typeface="Arial" pitchFamily="34" charset="0"/>
                <a:cs typeface="Arial" pitchFamily="34" charset="0"/>
              </a:rPr>
              <a:t>44</a:t>
            </a:r>
            <a:r>
              <a:rPr lang="ru-RU" sz="1400" dirty="0">
                <a:latin typeface="Arial" pitchFamily="34" charset="0"/>
                <a:cs typeface="Arial" pitchFamily="34" charset="0"/>
              </a:rPr>
              <a:t>(</a:t>
            </a:r>
            <a:r>
              <a:rPr lang="en-US" sz="1400" dirty="0">
                <a:latin typeface="Arial" pitchFamily="34" charset="0"/>
                <a:cs typeface="Arial" pitchFamily="34" charset="0"/>
              </a:rPr>
              <a:t>N</a:t>
            </a:r>
            <a:r>
              <a:rPr lang="en-US" sz="1400" baseline="-25000" dirty="0">
                <a:latin typeface="Arial" pitchFamily="34" charset="0"/>
                <a:cs typeface="Arial" pitchFamily="34" charset="0"/>
              </a:rPr>
              <a:t>S</a:t>
            </a:r>
            <a:r>
              <a:rPr lang="en-US" sz="1400" dirty="0">
                <a:latin typeface="Arial" pitchFamily="34" charset="0"/>
                <a:cs typeface="Arial" pitchFamily="34" charset="0"/>
              </a:rPr>
              <a:t>)</a:t>
            </a:r>
            <a:endParaRPr lang="ru-RU" sz="1400" dirty="0">
              <a:latin typeface="Arial" pitchFamily="34" charset="0"/>
              <a:cs typeface="Arial" pitchFamily="34" charset="0"/>
            </a:endParaRPr>
          </a:p>
        </p:txBody>
      </p:sp>
      <p:sp>
        <p:nvSpPr>
          <p:cNvPr id="30" name="Rectangle 5"/>
          <p:cNvSpPr>
            <a:spLocks noChangeArrowheads="1"/>
          </p:cNvSpPr>
          <p:nvPr/>
        </p:nvSpPr>
        <p:spPr bwMode="auto">
          <a:xfrm>
            <a:off x="179512" y="3613234"/>
            <a:ext cx="4012534" cy="307777"/>
          </a:xfrm>
          <a:prstGeom prst="rect">
            <a:avLst/>
          </a:prstGeom>
          <a:noFill/>
          <a:ln w="9525" algn="ctr">
            <a:noFill/>
            <a:miter lim="800000"/>
            <a:headEnd/>
            <a:tailEnd/>
          </a:ln>
        </p:spPr>
        <p:txBody>
          <a:bodyPr wrap="square" anchor="t">
            <a:spAutoFit/>
          </a:bodyPr>
          <a:lstStyle/>
          <a:p>
            <a:pPr algn="ctr"/>
            <a:r>
              <a:rPr lang="en-US" sz="1400" dirty="0">
                <a:latin typeface="Arial" pitchFamily="34" charset="0"/>
                <a:cs typeface="Arial" pitchFamily="34" charset="0"/>
              </a:rPr>
              <a:t>3. </a:t>
            </a:r>
            <a:r>
              <a:rPr lang="ru-RU" sz="1400" dirty="0">
                <a:latin typeface="Arial" pitchFamily="34" charset="0"/>
                <a:cs typeface="Arial" pitchFamily="34" charset="0"/>
              </a:rPr>
              <a:t>Вклад проводниковых областей </a:t>
            </a:r>
            <a:r>
              <a:rPr lang="en-US" sz="1400" dirty="0">
                <a:latin typeface="Arial" pitchFamily="34" charset="0"/>
                <a:cs typeface="Arial" pitchFamily="34" charset="0"/>
              </a:rPr>
              <a:t>p</a:t>
            </a:r>
            <a:r>
              <a:rPr lang="en-US" sz="1400" baseline="30000" dirty="0">
                <a:latin typeface="Arial" pitchFamily="34" charset="0"/>
                <a:cs typeface="Arial" pitchFamily="34" charset="0"/>
              </a:rPr>
              <a:t>+</a:t>
            </a:r>
            <a:endParaRPr lang="ru-RU" sz="1400" baseline="30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1107657" y="3933056"/>
                <a:ext cx="2048638" cy="301878"/>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𝑅</m:t>
                        </m:r>
                      </m:e>
                      <m:sub>
                        <m:r>
                          <a:rPr lang="ru-RU" b="0" i="1" smtClean="0">
                            <a:latin typeface="Cambria Math" panose="02040503050406030204" pitchFamily="18" charset="0"/>
                          </a:rPr>
                          <m:t>резистор</m:t>
                        </m:r>
                      </m:sub>
                    </m:sSub>
                    <m:r>
                      <a:rPr lang="ru-RU" b="0" i="1" smtClean="0">
                        <a:latin typeface="Cambria Math" panose="02040503050406030204" pitchFamily="18" charset="0"/>
                      </a:rPr>
                      <m:t>=</m:t>
                    </m:r>
                    <m:sSub>
                      <m:sSubPr>
                        <m:ctrlPr>
                          <a:rPr lang="ru-RU" b="0" i="1" smtClean="0">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𝑝</m:t>
                        </m:r>
                        <m:r>
                          <a:rPr lang="en-US" b="0" i="1" smtClean="0">
                            <a:latin typeface="Cambria Math" panose="02040503050406030204" pitchFamily="18" charset="0"/>
                          </a:rPr>
                          <m:t>−</m:t>
                        </m:r>
                      </m:sub>
                    </m:sSub>
                  </m:oMath>
                </a14:m>
                <a:r>
                  <a:rPr lang="en-US" sz="1600" i="1" dirty="0"/>
                  <a:t>+</a:t>
                </a:r>
                <a14:m>
                  <m:oMath xmlns:m="http://schemas.openxmlformats.org/officeDocument/2006/math">
                    <m:sSub>
                      <m:sSubPr>
                        <m:ctrlPr>
                          <a:rPr lang="ru-RU"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𝑝</m:t>
                        </m:r>
                        <m:r>
                          <a:rPr lang="en-US" b="0" i="1" smtClean="0">
                            <a:latin typeface="Cambria Math" panose="02040503050406030204" pitchFamily="18" charset="0"/>
                          </a:rPr>
                          <m:t>+</m:t>
                        </m:r>
                      </m:sub>
                    </m:sSub>
                  </m:oMath>
                </a14:m>
                <a:endParaRPr lang="ru-RU" i="1" dirty="0"/>
              </a:p>
            </p:txBody>
          </p:sp>
        </mc:Choice>
        <mc:Fallback xmlns="">
          <p:sp>
            <p:nvSpPr>
              <p:cNvPr id="5" name="TextBox 4"/>
              <p:cNvSpPr txBox="1">
                <a:spLocks noRot="1" noChangeAspect="1" noMove="1" noResize="1" noEditPoints="1" noAdjustHandles="1" noChangeArrowheads="1" noChangeShapeType="1" noTextEdit="1"/>
              </p:cNvSpPr>
              <p:nvPr/>
            </p:nvSpPr>
            <p:spPr>
              <a:xfrm>
                <a:off x="1107657" y="3933056"/>
                <a:ext cx="2048638" cy="301878"/>
              </a:xfrm>
              <a:prstGeom prst="rect">
                <a:avLst/>
              </a:prstGeom>
              <a:blipFill>
                <a:blip r:embed="rId4"/>
                <a:stretch>
                  <a:fillRect l="-4167" t="-12000" r="-298" b="-30000"/>
                </a:stretch>
              </a:blipFill>
            </p:spPr>
            <p:txBody>
              <a:bodyPr/>
              <a:lstStyle/>
              <a:p>
                <a:r>
                  <a:rPr lang="ru-RU">
                    <a:noFill/>
                  </a:rPr>
                  <a:t> </a:t>
                </a:r>
              </a:p>
            </p:txBody>
          </p:sp>
        </mc:Fallback>
      </mc:AlternateContent>
      <p:sp>
        <p:nvSpPr>
          <p:cNvPr id="38" name="Rectangle 5"/>
          <p:cNvSpPr>
            <a:spLocks noChangeArrowheads="1"/>
          </p:cNvSpPr>
          <p:nvPr/>
        </p:nvSpPr>
        <p:spPr bwMode="auto">
          <a:xfrm>
            <a:off x="241951" y="5868561"/>
            <a:ext cx="2068318" cy="584775"/>
          </a:xfrm>
          <a:prstGeom prst="rect">
            <a:avLst/>
          </a:prstGeom>
          <a:noFill/>
          <a:ln w="9525" algn="ctr">
            <a:noFill/>
            <a:miter lim="800000"/>
            <a:headEnd/>
            <a:tailEnd/>
          </a:ln>
        </p:spPr>
        <p:txBody>
          <a:bodyPr wrap="square" anchor="t">
            <a:spAutoFit/>
          </a:bodyPr>
          <a:lstStyle/>
          <a:p>
            <a:pPr algn="ctr"/>
            <a:r>
              <a:rPr lang="ru-RU" sz="1400" b="1" dirty="0">
                <a:solidFill>
                  <a:srgbClr val="FF0000"/>
                </a:solidFill>
                <a:latin typeface="Arial" pitchFamily="34" charset="0"/>
                <a:cs typeface="Arial" pitchFamily="34" charset="0"/>
              </a:rPr>
              <a:t>В настоящем:</a:t>
            </a:r>
          </a:p>
          <a:p>
            <a:pPr algn="ctr"/>
            <a:r>
              <a:rPr lang="en-US" sz="1400" b="1" dirty="0" err="1">
                <a:solidFill>
                  <a:srgbClr val="FF0000"/>
                </a:solidFill>
                <a:latin typeface="Arial" pitchFamily="34" charset="0"/>
                <a:cs typeface="Arial" pitchFamily="34" charset="0"/>
              </a:rPr>
              <a:t>R</a:t>
            </a:r>
            <a:r>
              <a:rPr lang="en-US" sz="1400" b="1" baseline="-25000" dirty="0" err="1">
                <a:solidFill>
                  <a:srgbClr val="FF0000"/>
                </a:solidFill>
                <a:latin typeface="Arial" pitchFamily="34" charset="0"/>
                <a:cs typeface="Arial" pitchFamily="34" charset="0"/>
              </a:rPr>
              <a:t>Sp</a:t>
            </a:r>
            <a:r>
              <a:rPr lang="en-US" sz="1400" b="1" baseline="-25000" dirty="0">
                <a:solidFill>
                  <a:srgbClr val="FF0000"/>
                </a:solidFill>
                <a:latin typeface="Arial" pitchFamily="34" charset="0"/>
                <a:cs typeface="Arial" pitchFamily="34" charset="0"/>
              </a:rPr>
              <a:t>+ </a:t>
            </a:r>
            <a:r>
              <a:rPr lang="en-US" sz="1400" b="1" dirty="0">
                <a:solidFill>
                  <a:srgbClr val="FF0000"/>
                </a:solidFill>
                <a:latin typeface="Arial" pitchFamily="34" charset="0"/>
                <a:cs typeface="Arial" pitchFamily="34" charset="0"/>
              </a:rPr>
              <a:t>= 20 </a:t>
            </a:r>
            <a:r>
              <a:rPr lang="ru-RU" sz="1400" b="1" dirty="0">
                <a:solidFill>
                  <a:srgbClr val="FF0000"/>
                </a:solidFill>
                <a:latin typeface="Arial" pitchFamily="34" charset="0"/>
                <a:cs typeface="Arial" pitchFamily="34" charset="0"/>
              </a:rPr>
              <a:t>Ом/</a:t>
            </a:r>
            <a:r>
              <a:rPr lang="ru-RU" b="1" dirty="0">
                <a:solidFill>
                  <a:srgbClr val="FF0000"/>
                </a:solidFill>
                <a:latin typeface="Calibri" panose="020F0502020204030204" pitchFamily="34" charset="0"/>
                <a:cs typeface="Arial" pitchFamily="34" charset="0"/>
              </a:rPr>
              <a:t>□</a:t>
            </a:r>
            <a:endParaRPr lang="ru-RU" b="1" dirty="0">
              <a:solidFill>
                <a:srgbClr val="FF0000"/>
              </a:solidFill>
              <a:latin typeface="Arial" pitchFamily="34" charset="0"/>
              <a:cs typeface="Arial" pitchFamily="34" charset="0"/>
            </a:endParaRPr>
          </a:p>
        </p:txBody>
      </p:sp>
      <p:sp>
        <p:nvSpPr>
          <p:cNvPr id="39" name="Rectangle 5"/>
          <p:cNvSpPr>
            <a:spLocks noChangeArrowheads="1"/>
          </p:cNvSpPr>
          <p:nvPr/>
        </p:nvSpPr>
        <p:spPr bwMode="auto">
          <a:xfrm>
            <a:off x="2538248" y="5868561"/>
            <a:ext cx="1817728" cy="584775"/>
          </a:xfrm>
          <a:prstGeom prst="rect">
            <a:avLst/>
          </a:prstGeom>
          <a:noFill/>
          <a:ln w="9525" algn="ctr">
            <a:noFill/>
            <a:miter lim="800000"/>
            <a:headEnd/>
            <a:tailEnd/>
          </a:ln>
        </p:spPr>
        <p:txBody>
          <a:bodyPr wrap="square" anchor="t">
            <a:spAutoFit/>
          </a:bodyPr>
          <a:lstStyle/>
          <a:p>
            <a:pPr algn="ctr"/>
            <a:r>
              <a:rPr lang="ru-RU" sz="1400" b="1" dirty="0">
                <a:solidFill>
                  <a:srgbClr val="00B050"/>
                </a:solidFill>
                <a:latin typeface="Arial" pitchFamily="34" charset="0"/>
                <a:cs typeface="Arial" pitchFamily="34" charset="0"/>
              </a:rPr>
              <a:t>Предложение:</a:t>
            </a:r>
          </a:p>
          <a:p>
            <a:pPr algn="ctr"/>
            <a:r>
              <a:rPr lang="en-US" sz="1400" b="1" dirty="0" err="1">
                <a:solidFill>
                  <a:srgbClr val="00B050"/>
                </a:solidFill>
                <a:latin typeface="Arial" pitchFamily="34" charset="0"/>
                <a:cs typeface="Arial" pitchFamily="34" charset="0"/>
              </a:rPr>
              <a:t>R</a:t>
            </a:r>
            <a:r>
              <a:rPr lang="en-US" sz="1400" b="1" baseline="-25000" dirty="0" err="1">
                <a:solidFill>
                  <a:srgbClr val="00B050"/>
                </a:solidFill>
                <a:latin typeface="Arial" pitchFamily="34" charset="0"/>
                <a:cs typeface="Arial" pitchFamily="34" charset="0"/>
              </a:rPr>
              <a:t>Sp</a:t>
            </a:r>
            <a:r>
              <a:rPr lang="en-US" sz="1400" b="1" baseline="-25000" dirty="0">
                <a:solidFill>
                  <a:srgbClr val="00B050"/>
                </a:solidFill>
                <a:latin typeface="Arial" pitchFamily="34" charset="0"/>
                <a:cs typeface="Arial" pitchFamily="34" charset="0"/>
              </a:rPr>
              <a:t>+ </a:t>
            </a:r>
            <a:r>
              <a:rPr lang="en-US" sz="1400" b="1" dirty="0">
                <a:solidFill>
                  <a:srgbClr val="00B050"/>
                </a:solidFill>
                <a:latin typeface="Arial" pitchFamily="34" charset="0"/>
                <a:cs typeface="Arial" pitchFamily="34" charset="0"/>
              </a:rPr>
              <a:t>= </a:t>
            </a:r>
            <a:r>
              <a:rPr lang="ru-RU" sz="1400" b="1" dirty="0">
                <a:solidFill>
                  <a:srgbClr val="00B050"/>
                </a:solidFill>
                <a:latin typeface="Arial" pitchFamily="34" charset="0"/>
                <a:cs typeface="Arial" pitchFamily="34" charset="0"/>
              </a:rPr>
              <a:t>8</a:t>
            </a:r>
            <a:r>
              <a:rPr lang="en-US" sz="1400" b="1" dirty="0">
                <a:solidFill>
                  <a:srgbClr val="00B050"/>
                </a:solidFill>
                <a:latin typeface="Arial" pitchFamily="34" charset="0"/>
                <a:cs typeface="Arial" pitchFamily="34" charset="0"/>
              </a:rPr>
              <a:t> </a:t>
            </a:r>
            <a:r>
              <a:rPr lang="ru-RU" sz="1400" b="1" dirty="0">
                <a:solidFill>
                  <a:srgbClr val="00B050"/>
                </a:solidFill>
                <a:latin typeface="Arial" pitchFamily="34" charset="0"/>
                <a:cs typeface="Arial" pitchFamily="34" charset="0"/>
              </a:rPr>
              <a:t>Ом/</a:t>
            </a:r>
            <a:r>
              <a:rPr lang="ru-RU" b="1" dirty="0">
                <a:solidFill>
                  <a:srgbClr val="00B050"/>
                </a:solidFill>
                <a:latin typeface="Calibri" panose="020F0502020204030204" pitchFamily="34" charset="0"/>
                <a:cs typeface="Arial" pitchFamily="34" charset="0"/>
              </a:rPr>
              <a:t>□</a:t>
            </a:r>
            <a:endParaRPr lang="ru-RU" sz="1400" b="1" dirty="0">
              <a:solidFill>
                <a:srgbClr val="00B050"/>
              </a:solidFill>
              <a:latin typeface="Arial" pitchFamily="34" charset="0"/>
              <a:cs typeface="Arial" pitchFamily="34"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3780411362"/>
              </p:ext>
            </p:extLst>
          </p:nvPr>
        </p:nvGraphicFramePr>
        <p:xfrm>
          <a:off x="271432" y="4293096"/>
          <a:ext cx="4084548" cy="1506015"/>
        </p:xfrm>
        <a:graphic>
          <a:graphicData uri="http://schemas.openxmlformats.org/drawingml/2006/table">
            <a:tbl>
              <a:tblPr>
                <a:tableStyleId>{2D5ABB26-0587-4C30-8999-92F81FD0307C}</a:tableStyleId>
              </a:tblPr>
              <a:tblGrid>
                <a:gridCol w="1708280">
                  <a:extLst>
                    <a:ext uri="{9D8B030D-6E8A-4147-A177-3AD203B41FA5}">
                      <a16:colId xmlns:a16="http://schemas.microsoft.com/office/drawing/2014/main" val="1339102111"/>
                    </a:ext>
                  </a:extLst>
                </a:gridCol>
                <a:gridCol w="594067">
                  <a:extLst>
                    <a:ext uri="{9D8B030D-6E8A-4147-A177-3AD203B41FA5}">
                      <a16:colId xmlns:a16="http://schemas.microsoft.com/office/drawing/2014/main" val="1657156008"/>
                    </a:ext>
                  </a:extLst>
                </a:gridCol>
                <a:gridCol w="594067">
                  <a:extLst>
                    <a:ext uri="{9D8B030D-6E8A-4147-A177-3AD203B41FA5}">
                      <a16:colId xmlns:a16="http://schemas.microsoft.com/office/drawing/2014/main" val="3679855280"/>
                    </a:ext>
                  </a:extLst>
                </a:gridCol>
                <a:gridCol w="594067">
                  <a:extLst>
                    <a:ext uri="{9D8B030D-6E8A-4147-A177-3AD203B41FA5}">
                      <a16:colId xmlns:a16="http://schemas.microsoft.com/office/drawing/2014/main" val="675826909"/>
                    </a:ext>
                  </a:extLst>
                </a:gridCol>
                <a:gridCol w="594067">
                  <a:extLst>
                    <a:ext uri="{9D8B030D-6E8A-4147-A177-3AD203B41FA5}">
                      <a16:colId xmlns:a16="http://schemas.microsoft.com/office/drawing/2014/main" val="1112774515"/>
                    </a:ext>
                  </a:extLst>
                </a:gridCol>
              </a:tblGrid>
              <a:tr h="301203">
                <a:tc>
                  <a:txBody>
                    <a:bodyPr/>
                    <a:lstStyle/>
                    <a:p>
                      <a:pPr algn="ctr" fontAlgn="ctr"/>
                      <a:r>
                        <a:rPr lang="ru-RU" sz="1200" b="1" u="none" strike="noStrike" dirty="0">
                          <a:solidFill>
                            <a:schemeClr val="bg1"/>
                          </a:solidFill>
                          <a:effectLst/>
                          <a:latin typeface="Arial" panose="020B0604020202020204" pitchFamily="34" charset="0"/>
                          <a:cs typeface="Arial" panose="020B0604020202020204" pitchFamily="34" charset="0"/>
                        </a:rPr>
                        <a:t>Вариант /</a:t>
                      </a:r>
                      <a:r>
                        <a:rPr lang="ru-RU" sz="1200" b="1" u="none" strike="noStrike" baseline="0" dirty="0">
                          <a:solidFill>
                            <a:schemeClr val="bg1"/>
                          </a:solidFill>
                          <a:effectLst/>
                          <a:latin typeface="Arial" panose="020B0604020202020204" pitchFamily="34" charset="0"/>
                          <a:cs typeface="Arial" panose="020B0604020202020204" pitchFamily="34" charset="0"/>
                        </a:rPr>
                        <a:t> </a:t>
                      </a:r>
                      <a:r>
                        <a:rPr lang="ru-RU" sz="1200" b="1" u="none" strike="noStrike" dirty="0">
                          <a:solidFill>
                            <a:schemeClr val="bg1"/>
                          </a:solidFill>
                          <a:effectLst/>
                          <a:latin typeface="Arial" panose="020B0604020202020204" pitchFamily="34" charset="0"/>
                          <a:cs typeface="Arial" panose="020B0604020202020204" pitchFamily="34" charset="0"/>
                        </a:rPr>
                        <a:t>% вклад</a:t>
                      </a:r>
                      <a:endParaRPr lang="ru-RU" sz="1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gridSpan="2">
                  <a:txBody>
                    <a:bodyPr/>
                    <a:lstStyle/>
                    <a:p>
                      <a:pPr algn="ctr" fontAlgn="ctr"/>
                      <a:r>
                        <a:rPr lang="ru-RU" sz="1200" b="1" u="none" strike="noStrike" dirty="0">
                          <a:solidFill>
                            <a:schemeClr val="bg1"/>
                          </a:solidFill>
                          <a:effectLst/>
                          <a:latin typeface="Arial" panose="020B0604020202020204" pitchFamily="34" charset="0"/>
                          <a:cs typeface="Arial" panose="020B0604020202020204" pitchFamily="34" charset="0"/>
                        </a:rPr>
                        <a:t>В настоящем</a:t>
                      </a:r>
                      <a:endParaRPr lang="ru-RU" sz="1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ru-RU"/>
                    </a:p>
                  </a:txBody>
                  <a:tcPr/>
                </a:tc>
                <a:tc gridSpan="2">
                  <a:txBody>
                    <a:bodyPr/>
                    <a:lstStyle/>
                    <a:p>
                      <a:pPr algn="ctr" fontAlgn="ctr"/>
                      <a:r>
                        <a:rPr lang="ru-RU" sz="1200" b="1" u="none" strike="noStrike" dirty="0">
                          <a:solidFill>
                            <a:schemeClr val="bg1"/>
                          </a:solidFill>
                          <a:effectLst/>
                          <a:latin typeface="Arial" panose="020B0604020202020204" pitchFamily="34" charset="0"/>
                          <a:cs typeface="Arial" panose="020B0604020202020204" pitchFamily="34" charset="0"/>
                        </a:rPr>
                        <a:t>Предложение</a:t>
                      </a:r>
                      <a:endParaRPr lang="ru-RU" sz="1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ru-RU"/>
                    </a:p>
                  </a:txBody>
                  <a:tcPr/>
                </a:tc>
                <a:extLst>
                  <a:ext uri="{0D108BD9-81ED-4DB2-BD59-A6C34878D82A}">
                    <a16:rowId xmlns:a16="http://schemas.microsoft.com/office/drawing/2014/main" val="3104329746"/>
                  </a:ext>
                </a:extLst>
              </a:tr>
              <a:tr h="301203">
                <a:tc>
                  <a:txBody>
                    <a:bodyPr/>
                    <a:lstStyle/>
                    <a:p>
                      <a:pPr algn="ctr" fontAlgn="ctr"/>
                      <a:r>
                        <a:rPr lang="ru-RU" sz="1200" b="1" u="none" strike="noStrike" dirty="0">
                          <a:effectLst/>
                          <a:latin typeface="Arial" panose="020B0604020202020204" pitchFamily="34" charset="0"/>
                          <a:cs typeface="Arial" panose="020B0604020202020204" pitchFamily="34" charset="0"/>
                        </a:rPr>
                        <a:t>Резистор</a:t>
                      </a:r>
                      <a:endParaRPr lang="ru-RU"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u="none" strike="noStrike">
                          <a:effectLst/>
                          <a:latin typeface="Arial" panose="020B0604020202020204" pitchFamily="34" charset="0"/>
                          <a:cs typeface="Arial" panose="020B0604020202020204" pitchFamily="34" charset="0"/>
                        </a:rPr>
                        <a:t>R</a:t>
                      </a:r>
                      <a:r>
                        <a:rPr lang="en-US" sz="1200" u="none" strike="noStrike" baseline="-25000">
                          <a:effectLst/>
                          <a:latin typeface="Arial" panose="020B0604020202020204" pitchFamily="34" charset="0"/>
                          <a:cs typeface="Arial" panose="020B0604020202020204" pitchFamily="34" charset="0"/>
                        </a:rPr>
                        <a:t>p-</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R</a:t>
                      </a:r>
                      <a:r>
                        <a:rPr lang="en-US" sz="1200" u="none" strike="noStrike" baseline="-25000">
                          <a:effectLst/>
                          <a:latin typeface="Arial" panose="020B0604020202020204" pitchFamily="34" charset="0"/>
                          <a:cs typeface="Arial" panose="020B0604020202020204" pitchFamily="34" charset="0"/>
                        </a:rPr>
                        <a:t>p+</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R</a:t>
                      </a:r>
                      <a:r>
                        <a:rPr lang="en-US" sz="1200" u="none" strike="noStrike" baseline="-25000">
                          <a:effectLst/>
                          <a:latin typeface="Arial" panose="020B0604020202020204" pitchFamily="34" charset="0"/>
                          <a:cs typeface="Arial" panose="020B0604020202020204" pitchFamily="34" charset="0"/>
                        </a:rPr>
                        <a:t>p-</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a:effectLst/>
                          <a:latin typeface="Arial" panose="020B0604020202020204" pitchFamily="34" charset="0"/>
                          <a:cs typeface="Arial" panose="020B0604020202020204" pitchFamily="34" charset="0"/>
                        </a:rPr>
                        <a:t>R</a:t>
                      </a:r>
                      <a:r>
                        <a:rPr lang="en-US" sz="1200" u="none" strike="noStrike" baseline="-25000">
                          <a:effectLst/>
                          <a:latin typeface="Arial" panose="020B0604020202020204" pitchFamily="34" charset="0"/>
                          <a:cs typeface="Arial" panose="020B0604020202020204" pitchFamily="34" charset="0"/>
                        </a:rPr>
                        <a:t>p+</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6598118"/>
                  </a:ext>
                </a:extLst>
              </a:tr>
              <a:tr h="301203">
                <a:tc>
                  <a:txBody>
                    <a:bodyPr/>
                    <a:lstStyle/>
                    <a:p>
                      <a:pPr algn="ctr" fontAlgn="ctr"/>
                      <a:r>
                        <a:rPr lang="ru-RU" sz="1200" b="1" u="none" strike="noStrike" spc="-50" baseline="0" dirty="0">
                          <a:effectLst/>
                          <a:latin typeface="Arial" panose="020B0604020202020204" pitchFamily="34" charset="0"/>
                          <a:cs typeface="Arial" panose="020B0604020202020204" pitchFamily="34" charset="0"/>
                        </a:rPr>
                        <a:t>Номинальное значение</a:t>
                      </a:r>
                      <a:endParaRPr lang="ru-RU" sz="1200" b="1" i="0" u="none" strike="noStrike" spc="-50" baseline="0"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200" u="none" strike="noStrike">
                          <a:effectLst/>
                          <a:latin typeface="Arial" panose="020B0604020202020204" pitchFamily="34" charset="0"/>
                          <a:cs typeface="Arial" panose="020B0604020202020204" pitchFamily="34" charset="0"/>
                        </a:rPr>
                        <a:t>94%</a:t>
                      </a:r>
                      <a:endParaRPr lang="ru-RU"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a:effectLst/>
                          <a:latin typeface="Arial" panose="020B0604020202020204" pitchFamily="34" charset="0"/>
                          <a:cs typeface="Arial" panose="020B0604020202020204" pitchFamily="34" charset="0"/>
                        </a:rPr>
                        <a:t>6%</a:t>
                      </a:r>
                      <a:endParaRPr lang="ru-RU"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a:effectLst/>
                          <a:latin typeface="Arial" panose="020B0604020202020204" pitchFamily="34" charset="0"/>
                          <a:cs typeface="Arial" panose="020B0604020202020204" pitchFamily="34" charset="0"/>
                        </a:rPr>
                        <a:t>99%</a:t>
                      </a:r>
                      <a:endParaRPr lang="ru-RU"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dirty="0">
                          <a:effectLst/>
                          <a:latin typeface="Arial" panose="020B0604020202020204" pitchFamily="34" charset="0"/>
                          <a:cs typeface="Arial" panose="020B0604020202020204" pitchFamily="34" charset="0"/>
                        </a:rPr>
                        <a:t>1%</a:t>
                      </a:r>
                      <a:endParaRPr lang="ru-RU"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9887503"/>
                  </a:ext>
                </a:extLst>
              </a:tr>
              <a:tr h="301203">
                <a:tc>
                  <a:txBody>
                    <a:bodyPr/>
                    <a:lstStyle/>
                    <a:p>
                      <a:pPr algn="ctr" fontAlgn="ctr"/>
                      <a:r>
                        <a:rPr lang="ru-RU" sz="1200" b="1" u="none" strike="noStrike" kern="1200" spc="-50" baseline="0" dirty="0">
                          <a:effectLst/>
                          <a:latin typeface="Arial" panose="020B0604020202020204" pitchFamily="34" charset="0"/>
                          <a:cs typeface="Arial" panose="020B0604020202020204" pitchFamily="34" charset="0"/>
                        </a:rPr>
                        <a:t>Т</a:t>
                      </a:r>
                      <a:r>
                        <a:rPr lang="ru-RU" sz="1200" b="1" u="none" strike="noStrike" kern="1200" spc="-50" dirty="0">
                          <a:effectLst/>
                          <a:latin typeface="Arial" panose="020B0604020202020204" pitchFamily="34" charset="0"/>
                          <a:cs typeface="Arial" panose="020B0604020202020204" pitchFamily="34" charset="0"/>
                        </a:rPr>
                        <a:t>ензочувствительность</a:t>
                      </a:r>
                      <a:endParaRPr lang="ru-RU" sz="1200" b="1" i="0" u="none" strike="noStrike" kern="1200" spc="-50"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200" u="none" strike="noStrike" dirty="0">
                          <a:effectLst/>
                          <a:latin typeface="Arial" panose="020B0604020202020204" pitchFamily="34" charset="0"/>
                          <a:cs typeface="Arial" panose="020B0604020202020204" pitchFamily="34" charset="0"/>
                        </a:rPr>
                        <a:t>72%</a:t>
                      </a:r>
                      <a:endParaRPr lang="ru-RU"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a:effectLst/>
                          <a:latin typeface="Arial" panose="020B0604020202020204" pitchFamily="34" charset="0"/>
                          <a:cs typeface="Arial" panose="020B0604020202020204" pitchFamily="34" charset="0"/>
                        </a:rPr>
                        <a:t>28%</a:t>
                      </a:r>
                      <a:endParaRPr lang="ru-RU"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dirty="0">
                          <a:effectLst/>
                          <a:latin typeface="Arial" panose="020B0604020202020204" pitchFamily="34" charset="0"/>
                          <a:cs typeface="Arial" panose="020B0604020202020204" pitchFamily="34" charset="0"/>
                        </a:rPr>
                        <a:t>83%</a:t>
                      </a:r>
                      <a:endParaRPr lang="ru-RU"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dirty="0">
                          <a:effectLst/>
                          <a:latin typeface="Arial" panose="020B0604020202020204" pitchFamily="34" charset="0"/>
                          <a:cs typeface="Arial" panose="020B0604020202020204" pitchFamily="34" charset="0"/>
                        </a:rPr>
                        <a:t>17%</a:t>
                      </a:r>
                      <a:endParaRPr lang="ru-RU"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5644202"/>
                  </a:ext>
                </a:extLst>
              </a:tr>
              <a:tr h="301203">
                <a:tc>
                  <a:txBody>
                    <a:bodyPr/>
                    <a:lstStyle/>
                    <a:p>
                      <a:pPr algn="ctr" fontAlgn="ctr"/>
                      <a:r>
                        <a:rPr lang="ru-RU" sz="1200" b="1" u="none" strike="noStrike" dirty="0">
                          <a:effectLst/>
                          <a:latin typeface="Arial" panose="020B0604020202020204" pitchFamily="34" charset="0"/>
                          <a:cs typeface="Arial" panose="020B0604020202020204" pitchFamily="34" charset="0"/>
                        </a:rPr>
                        <a:t>Общий вклад</a:t>
                      </a:r>
                      <a:endParaRPr lang="ru-RU"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200" u="none" strike="noStrike" dirty="0">
                          <a:effectLst/>
                          <a:latin typeface="Arial" panose="020B0604020202020204" pitchFamily="34" charset="0"/>
                          <a:cs typeface="Arial" panose="020B0604020202020204" pitchFamily="34" charset="0"/>
                        </a:rPr>
                        <a:t>≈9</a:t>
                      </a:r>
                      <a:r>
                        <a:rPr lang="en-US" sz="1200" u="none" strike="noStrike" dirty="0">
                          <a:effectLst/>
                          <a:latin typeface="Arial" panose="020B0604020202020204" pitchFamily="34" charset="0"/>
                          <a:cs typeface="Arial" panose="020B0604020202020204" pitchFamily="34" charset="0"/>
                        </a:rPr>
                        <a:t>5,9</a:t>
                      </a:r>
                      <a:r>
                        <a:rPr lang="ru-RU" sz="1200" u="none" strike="noStrike" dirty="0">
                          <a:effectLst/>
                          <a:latin typeface="Arial" panose="020B0604020202020204" pitchFamily="34" charset="0"/>
                          <a:cs typeface="Arial" panose="020B0604020202020204" pitchFamily="34" charset="0"/>
                        </a:rPr>
                        <a:t>%</a:t>
                      </a:r>
                      <a:endParaRPr lang="ru-RU"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dirty="0">
                          <a:effectLst/>
                          <a:latin typeface="Arial" panose="020B0604020202020204" pitchFamily="34" charset="0"/>
                          <a:cs typeface="Arial" panose="020B0604020202020204" pitchFamily="34" charset="0"/>
                        </a:rPr>
                        <a:t>≈4</a:t>
                      </a:r>
                      <a:r>
                        <a:rPr lang="en-US" sz="1200" u="none" strike="noStrike" dirty="0">
                          <a:effectLst/>
                          <a:latin typeface="Arial" panose="020B0604020202020204" pitchFamily="34" charset="0"/>
                          <a:cs typeface="Arial" panose="020B0604020202020204" pitchFamily="34" charset="0"/>
                        </a:rPr>
                        <a:t>,1</a:t>
                      </a:r>
                      <a:r>
                        <a:rPr lang="ru-RU" sz="1200" u="none" strike="noStrike" dirty="0">
                          <a:effectLst/>
                          <a:latin typeface="Arial" panose="020B0604020202020204" pitchFamily="34" charset="0"/>
                          <a:cs typeface="Arial" panose="020B0604020202020204" pitchFamily="34" charset="0"/>
                        </a:rPr>
                        <a:t>%</a:t>
                      </a:r>
                      <a:endParaRPr lang="ru-RU"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dirty="0">
                          <a:effectLst/>
                          <a:latin typeface="Arial" panose="020B0604020202020204" pitchFamily="34" charset="0"/>
                          <a:cs typeface="Arial" panose="020B0604020202020204" pitchFamily="34" charset="0"/>
                        </a:rPr>
                        <a:t>≈</a:t>
                      </a:r>
                      <a:r>
                        <a:rPr lang="en-US" sz="1200" u="none" strike="noStrike" dirty="0">
                          <a:effectLst/>
                          <a:latin typeface="Arial" panose="020B0604020202020204" pitchFamily="34" charset="0"/>
                          <a:cs typeface="Arial" panose="020B0604020202020204" pitchFamily="34" charset="0"/>
                        </a:rPr>
                        <a:t>99,7</a:t>
                      </a:r>
                      <a:r>
                        <a:rPr lang="ru-RU" sz="1200" u="none" strike="noStrike" dirty="0">
                          <a:effectLst/>
                          <a:latin typeface="Arial" panose="020B0604020202020204" pitchFamily="34" charset="0"/>
                          <a:cs typeface="Arial" panose="020B0604020202020204" pitchFamily="34" charset="0"/>
                        </a:rPr>
                        <a:t>%</a:t>
                      </a:r>
                      <a:endParaRPr lang="ru-RU"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dirty="0">
                          <a:effectLst/>
                          <a:latin typeface="Arial" panose="020B0604020202020204" pitchFamily="34" charset="0"/>
                          <a:cs typeface="Arial" panose="020B0604020202020204" pitchFamily="34" charset="0"/>
                        </a:rPr>
                        <a:t>≈0</a:t>
                      </a:r>
                      <a:r>
                        <a:rPr lang="en-US" sz="1200" u="none" strike="noStrike" dirty="0">
                          <a:effectLst/>
                          <a:latin typeface="Arial" panose="020B0604020202020204" pitchFamily="34" charset="0"/>
                          <a:cs typeface="Arial" panose="020B0604020202020204" pitchFamily="34" charset="0"/>
                        </a:rPr>
                        <a:t>,3</a:t>
                      </a:r>
                      <a:r>
                        <a:rPr lang="ru-RU" sz="1200" u="none" strike="noStrike" dirty="0">
                          <a:effectLst/>
                          <a:latin typeface="Arial" panose="020B0604020202020204" pitchFamily="34" charset="0"/>
                          <a:cs typeface="Arial" panose="020B0604020202020204" pitchFamily="34" charset="0"/>
                        </a:rPr>
                        <a:t>%</a:t>
                      </a:r>
                      <a:endParaRPr lang="ru-RU"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3751991"/>
                  </a:ext>
                </a:extLst>
              </a:tr>
            </a:tbl>
          </a:graphicData>
        </a:graphic>
      </p:graphicFrame>
      <p:sp>
        <p:nvSpPr>
          <p:cNvPr id="43" name="Rectangle 5"/>
          <p:cNvSpPr>
            <a:spLocks noChangeArrowheads="1"/>
          </p:cNvSpPr>
          <p:nvPr/>
        </p:nvSpPr>
        <p:spPr bwMode="auto">
          <a:xfrm>
            <a:off x="4697759" y="3618795"/>
            <a:ext cx="4012534" cy="307777"/>
          </a:xfrm>
          <a:prstGeom prst="rect">
            <a:avLst/>
          </a:prstGeom>
          <a:noFill/>
          <a:ln w="9525" algn="ctr">
            <a:noFill/>
            <a:miter lim="800000"/>
            <a:headEnd/>
            <a:tailEnd/>
          </a:ln>
        </p:spPr>
        <p:txBody>
          <a:bodyPr wrap="square" anchor="t">
            <a:spAutoFit/>
          </a:bodyPr>
          <a:lstStyle/>
          <a:p>
            <a:pPr algn="ctr"/>
            <a:r>
              <a:rPr lang="ru-RU" sz="1400" dirty="0">
                <a:latin typeface="Arial" pitchFamily="34" charset="0"/>
                <a:cs typeface="Arial" pitchFamily="34" charset="0"/>
              </a:rPr>
              <a:t>4</a:t>
            </a:r>
            <a:r>
              <a:rPr lang="en-US" sz="1400" dirty="0">
                <a:latin typeface="Arial" pitchFamily="34" charset="0"/>
                <a:cs typeface="Arial" pitchFamily="34" charset="0"/>
              </a:rPr>
              <a:t>. </a:t>
            </a:r>
            <a:r>
              <a:rPr lang="ru-RU" sz="1400" dirty="0">
                <a:latin typeface="Arial" pitchFamily="34" charset="0"/>
                <a:cs typeface="Arial" pitchFamily="34" charset="0"/>
              </a:rPr>
              <a:t>Сокращение площади областей </a:t>
            </a:r>
            <a:r>
              <a:rPr lang="en-US" sz="1400" dirty="0">
                <a:latin typeface="Arial" pitchFamily="34" charset="0"/>
                <a:cs typeface="Arial" pitchFamily="34" charset="0"/>
              </a:rPr>
              <a:t>p</a:t>
            </a:r>
            <a:r>
              <a:rPr lang="en-US" sz="1400" baseline="30000" dirty="0">
                <a:latin typeface="Arial" pitchFamily="34" charset="0"/>
                <a:cs typeface="Arial" pitchFamily="34" charset="0"/>
              </a:rPr>
              <a:t>-</a:t>
            </a:r>
            <a:endParaRPr lang="ru-RU" sz="1400" baseline="30000" dirty="0">
              <a:latin typeface="Arial" pitchFamily="34" charset="0"/>
              <a:cs typeface="Arial" pitchFamily="34" charset="0"/>
            </a:endParaRPr>
          </a:p>
        </p:txBody>
      </p:sp>
      <p:sp>
        <p:nvSpPr>
          <p:cNvPr id="44" name="Rectangle 5"/>
          <p:cNvSpPr>
            <a:spLocks noChangeArrowheads="1"/>
          </p:cNvSpPr>
          <p:nvPr/>
        </p:nvSpPr>
        <p:spPr bwMode="auto">
          <a:xfrm>
            <a:off x="4644008" y="5899338"/>
            <a:ext cx="2068318" cy="553998"/>
          </a:xfrm>
          <a:prstGeom prst="rect">
            <a:avLst/>
          </a:prstGeom>
          <a:noFill/>
          <a:ln w="9525" algn="ctr">
            <a:noFill/>
            <a:miter lim="800000"/>
            <a:headEnd/>
            <a:tailEnd/>
          </a:ln>
        </p:spPr>
        <p:txBody>
          <a:bodyPr wrap="square" anchor="t">
            <a:spAutoFit/>
          </a:bodyPr>
          <a:lstStyle/>
          <a:p>
            <a:pPr algn="ctr"/>
            <a:r>
              <a:rPr lang="ru-RU" sz="1400" b="1" dirty="0">
                <a:solidFill>
                  <a:srgbClr val="FF0000"/>
                </a:solidFill>
                <a:latin typeface="Arial" pitchFamily="34" charset="0"/>
                <a:cs typeface="Arial" pitchFamily="34" charset="0"/>
              </a:rPr>
              <a:t>В настоящем:</a:t>
            </a:r>
          </a:p>
          <a:p>
            <a:pPr algn="ctr"/>
            <a:r>
              <a:rPr lang="el-GR" sz="1600" b="1" dirty="0">
                <a:solidFill>
                  <a:srgbClr val="FF0000"/>
                </a:solidFill>
                <a:latin typeface="Arial" panose="020B0604020202020204" pitchFamily="34" charset="0"/>
                <a:cs typeface="Arial" panose="020B0604020202020204" pitchFamily="34" charset="0"/>
              </a:rPr>
              <a:t>σ</a:t>
            </a:r>
            <a:r>
              <a:rPr lang="ru-RU" sz="1400" b="1" baseline="-25000" dirty="0">
                <a:solidFill>
                  <a:srgbClr val="FF0000"/>
                </a:solidFill>
                <a:latin typeface="Arial" panose="020B0604020202020204" pitchFamily="34" charset="0"/>
                <a:cs typeface="Arial" panose="020B0604020202020204" pitchFamily="34" charset="0"/>
              </a:rPr>
              <a:t>сред</a:t>
            </a:r>
            <a:r>
              <a:rPr lang="ru-RU" sz="1400" b="1" dirty="0">
                <a:solidFill>
                  <a:srgbClr val="FF0000"/>
                </a:solidFill>
                <a:latin typeface="Arial" panose="020B0604020202020204" pitchFamily="34" charset="0"/>
                <a:cs typeface="Arial" panose="020B0604020202020204" pitchFamily="34" charset="0"/>
              </a:rPr>
              <a:t>  = 56,5 МПа</a:t>
            </a:r>
            <a:endParaRPr lang="ru-RU" b="1" dirty="0">
              <a:solidFill>
                <a:srgbClr val="FF0000"/>
              </a:solidFill>
              <a:latin typeface="Arial" pitchFamily="34" charset="0"/>
              <a:cs typeface="Arial" pitchFamily="34" charset="0"/>
            </a:endParaRPr>
          </a:p>
        </p:txBody>
      </p:sp>
      <p:sp>
        <p:nvSpPr>
          <p:cNvPr id="45" name="Rectangle 5"/>
          <p:cNvSpPr>
            <a:spLocks noChangeArrowheads="1"/>
          </p:cNvSpPr>
          <p:nvPr/>
        </p:nvSpPr>
        <p:spPr bwMode="auto">
          <a:xfrm>
            <a:off x="6876256" y="5899338"/>
            <a:ext cx="1817728" cy="553998"/>
          </a:xfrm>
          <a:prstGeom prst="rect">
            <a:avLst/>
          </a:prstGeom>
          <a:noFill/>
          <a:ln w="9525" algn="ctr">
            <a:noFill/>
            <a:miter lim="800000"/>
            <a:headEnd/>
            <a:tailEnd/>
          </a:ln>
        </p:spPr>
        <p:txBody>
          <a:bodyPr wrap="square" anchor="t">
            <a:spAutoFit/>
          </a:bodyPr>
          <a:lstStyle/>
          <a:p>
            <a:pPr algn="ctr"/>
            <a:r>
              <a:rPr lang="ru-RU" sz="1400" b="1" dirty="0">
                <a:solidFill>
                  <a:srgbClr val="00B050"/>
                </a:solidFill>
                <a:latin typeface="Arial" pitchFamily="34" charset="0"/>
                <a:cs typeface="Arial" pitchFamily="34" charset="0"/>
              </a:rPr>
              <a:t>Предложение:</a:t>
            </a:r>
          </a:p>
          <a:p>
            <a:pPr algn="ctr"/>
            <a:r>
              <a:rPr lang="el-GR" sz="1600" b="1" dirty="0">
                <a:solidFill>
                  <a:srgbClr val="00B050"/>
                </a:solidFill>
                <a:latin typeface="Arial" panose="020B0604020202020204" pitchFamily="34" charset="0"/>
                <a:cs typeface="Arial" panose="020B0604020202020204" pitchFamily="34" charset="0"/>
              </a:rPr>
              <a:t>σ</a:t>
            </a:r>
            <a:r>
              <a:rPr lang="ru-RU" sz="1400" b="1" baseline="-25000" dirty="0">
                <a:solidFill>
                  <a:srgbClr val="00B050"/>
                </a:solidFill>
                <a:latin typeface="Arial" panose="020B0604020202020204" pitchFamily="34" charset="0"/>
                <a:cs typeface="Arial" panose="020B0604020202020204" pitchFamily="34" charset="0"/>
              </a:rPr>
              <a:t>сред</a:t>
            </a:r>
            <a:r>
              <a:rPr lang="ru-RU" sz="1400" b="1" dirty="0">
                <a:solidFill>
                  <a:srgbClr val="00B050"/>
                </a:solidFill>
                <a:latin typeface="Arial" pitchFamily="34" charset="0"/>
                <a:cs typeface="Arial" pitchFamily="34" charset="0"/>
              </a:rPr>
              <a:t>  = 66,7 МПа</a:t>
            </a: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3" y="3945996"/>
            <a:ext cx="3128157" cy="2003284"/>
          </a:xfrm>
          <a:prstGeom prst="rect">
            <a:avLst/>
          </a:prstGeom>
        </p:spPr>
      </p:pic>
      <p:sp>
        <p:nvSpPr>
          <p:cNvPr id="40" name="Номер слайда 5">
            <a:extLst>
              <a:ext uri="{FF2B5EF4-FFF2-40B4-BE49-F238E27FC236}">
                <a16:creationId xmlns:a16="http://schemas.microsoft.com/office/drawing/2014/main" id="{9CD00C11-5F2B-42A8-BB2B-E03C190B6404}"/>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pic>
        <p:nvPicPr>
          <p:cNvPr id="4" name="Рисунок 3"/>
          <p:cNvPicPr>
            <a:picLocks noChangeAspect="1"/>
          </p:cNvPicPr>
          <p:nvPr/>
        </p:nvPicPr>
        <p:blipFill>
          <a:blip r:embed="rId6"/>
          <a:stretch>
            <a:fillRect/>
          </a:stretch>
        </p:blipFill>
        <p:spPr>
          <a:xfrm>
            <a:off x="4449522" y="1199163"/>
            <a:ext cx="4548440" cy="2085821"/>
          </a:xfrm>
          <a:prstGeom prst="rect">
            <a:avLst/>
          </a:prstGeom>
        </p:spPr>
      </p:pic>
    </p:spTree>
    <p:extLst>
      <p:ext uri="{BB962C8B-B14F-4D97-AF65-F5344CB8AC3E}">
        <p14:creationId xmlns:p14="http://schemas.microsoft.com/office/powerpoint/2010/main" val="3312097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27977" y="692696"/>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0" name="Rectangle 45"/>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1" y="142852"/>
            <a:ext cx="9116022"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spc="-30" dirty="0">
                <a:solidFill>
                  <a:srgbClr val="000099"/>
                </a:solidFill>
                <a:effectLst/>
                <a:latin typeface="Arial" pitchFamily="34" charset="0"/>
                <a:cs typeface="Arial" pitchFamily="34" charset="0"/>
              </a:rPr>
              <a:t>Сравнительный анализ (образцы серийного производства)</a:t>
            </a:r>
          </a:p>
        </p:txBody>
      </p:sp>
      <p:graphicFrame>
        <p:nvGraphicFramePr>
          <p:cNvPr id="2" name="Таблица 1">
            <a:extLst>
              <a:ext uri="{FF2B5EF4-FFF2-40B4-BE49-F238E27FC236}">
                <a16:creationId xmlns:a16="http://schemas.microsoft.com/office/drawing/2014/main" id="{F31D65BA-FF63-413A-BF3A-4C9BAF0EDEEA}"/>
              </a:ext>
            </a:extLst>
          </p:cNvPr>
          <p:cNvGraphicFramePr>
            <a:graphicFrameLocks noGrp="1"/>
          </p:cNvGraphicFramePr>
          <p:nvPr>
            <p:extLst>
              <p:ext uri="{D42A27DB-BD31-4B8C-83A1-F6EECF244321}">
                <p14:modId xmlns:p14="http://schemas.microsoft.com/office/powerpoint/2010/main" val="2146395703"/>
              </p:ext>
            </p:extLst>
          </p:nvPr>
        </p:nvGraphicFramePr>
        <p:xfrm>
          <a:off x="323529" y="600051"/>
          <a:ext cx="8568959" cy="5716086"/>
        </p:xfrm>
        <a:graphic>
          <a:graphicData uri="http://schemas.openxmlformats.org/drawingml/2006/table">
            <a:tbl>
              <a:tblPr>
                <a:tableStyleId>{2D5ABB26-0587-4C30-8999-92F81FD0307C}</a:tableStyleId>
              </a:tblPr>
              <a:tblGrid>
                <a:gridCol w="2016223">
                  <a:extLst>
                    <a:ext uri="{9D8B030D-6E8A-4147-A177-3AD203B41FA5}">
                      <a16:colId xmlns:a16="http://schemas.microsoft.com/office/drawing/2014/main" val="3220789293"/>
                    </a:ext>
                  </a:extLst>
                </a:gridCol>
                <a:gridCol w="1368152">
                  <a:extLst>
                    <a:ext uri="{9D8B030D-6E8A-4147-A177-3AD203B41FA5}">
                      <a16:colId xmlns:a16="http://schemas.microsoft.com/office/drawing/2014/main" val="4191717377"/>
                    </a:ext>
                  </a:extLst>
                </a:gridCol>
                <a:gridCol w="1296146">
                  <a:extLst>
                    <a:ext uri="{9D8B030D-6E8A-4147-A177-3AD203B41FA5}">
                      <a16:colId xmlns:a16="http://schemas.microsoft.com/office/drawing/2014/main" val="3008697576"/>
                    </a:ext>
                  </a:extLst>
                </a:gridCol>
                <a:gridCol w="1296146">
                  <a:extLst>
                    <a:ext uri="{9D8B030D-6E8A-4147-A177-3AD203B41FA5}">
                      <a16:colId xmlns:a16="http://schemas.microsoft.com/office/drawing/2014/main" val="667356941"/>
                    </a:ext>
                  </a:extLst>
                </a:gridCol>
                <a:gridCol w="1296146">
                  <a:extLst>
                    <a:ext uri="{9D8B030D-6E8A-4147-A177-3AD203B41FA5}">
                      <a16:colId xmlns:a16="http://schemas.microsoft.com/office/drawing/2014/main" val="2482803952"/>
                    </a:ext>
                  </a:extLst>
                </a:gridCol>
                <a:gridCol w="1296146">
                  <a:extLst>
                    <a:ext uri="{9D8B030D-6E8A-4147-A177-3AD203B41FA5}">
                      <a16:colId xmlns:a16="http://schemas.microsoft.com/office/drawing/2014/main" val="2062591830"/>
                    </a:ext>
                  </a:extLst>
                </a:gridCol>
              </a:tblGrid>
              <a:tr h="988812">
                <a:tc>
                  <a:txBody>
                    <a:bodyPr/>
                    <a:lstStyle/>
                    <a:p>
                      <a:pPr algn="ctr" fontAlgn="ctr"/>
                      <a:r>
                        <a:rPr lang="ru-RU" sz="1800" u="none" strike="noStrike" spc="-100" dirty="0">
                          <a:solidFill>
                            <a:schemeClr val="bg1"/>
                          </a:solidFill>
                          <a:effectLst/>
                          <a:latin typeface="Arial" panose="020B0604020202020204" pitchFamily="34" charset="0"/>
                          <a:cs typeface="Arial" panose="020B0604020202020204" pitchFamily="34" charset="0"/>
                        </a:rPr>
                        <a:t>Параметры / Кристаллы</a:t>
                      </a:r>
                      <a:endParaRPr lang="ru-RU" sz="1800" b="0" i="0" u="none" strike="noStrike" spc="-100" dirty="0">
                        <a:solidFill>
                          <a:schemeClr val="bg1"/>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ru-RU" sz="1600" u="none" strike="noStrike" spc="0" baseline="0" dirty="0">
                          <a:solidFill>
                            <a:schemeClr val="bg1"/>
                          </a:solidFill>
                          <a:effectLst/>
                          <a:latin typeface="Arial" panose="020B0604020202020204" pitchFamily="34" charset="0"/>
                          <a:cs typeface="Arial" panose="020B0604020202020204" pitchFamily="34" charset="0"/>
                        </a:rPr>
                        <a:t>ФГУП ВНИИА </a:t>
                      </a:r>
                      <a:r>
                        <a:rPr lang="ru-RU" sz="1600" u="none" strike="noStrike" spc="-180" baseline="0" dirty="0">
                          <a:solidFill>
                            <a:schemeClr val="bg1"/>
                          </a:solidFill>
                          <a:effectLst/>
                          <a:latin typeface="Arial" panose="020B0604020202020204" pitchFamily="34" charset="0"/>
                          <a:cs typeface="Arial" panose="020B0604020202020204" pitchFamily="34" charset="0"/>
                        </a:rPr>
                        <a:t>(ТАВГ406222.002) </a:t>
                      </a:r>
                      <a:endParaRPr lang="ru-RU" sz="1600" b="0" i="0" u="none" strike="noStrike" spc="-180" baseline="0" dirty="0">
                        <a:solidFill>
                          <a:schemeClr val="bg1"/>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600" u="none" strike="noStrike" spc="-100" dirty="0">
                          <a:solidFill>
                            <a:schemeClr val="bg1"/>
                          </a:solidFill>
                          <a:effectLst/>
                          <a:latin typeface="Arial" panose="020B0604020202020204" pitchFamily="34" charset="0"/>
                          <a:cs typeface="Arial" panose="020B0604020202020204" pitchFamily="34" charset="0"/>
                        </a:rPr>
                        <a:t>Honeywell               (NSC- 250LD)</a:t>
                      </a:r>
                      <a:r>
                        <a:rPr lang="ru-RU" sz="1600" u="none" strike="noStrike" spc="-100" dirty="0">
                          <a:solidFill>
                            <a:schemeClr val="bg1"/>
                          </a:solidFill>
                          <a:effectLst/>
                          <a:latin typeface="Arial" panose="020B0604020202020204" pitchFamily="34" charset="0"/>
                          <a:cs typeface="Arial" panose="020B0604020202020204" pitchFamily="34" charset="0"/>
                        </a:rPr>
                        <a:t>, США</a:t>
                      </a:r>
                      <a:endParaRPr lang="en-US" sz="1600" b="0" i="0" u="none" strike="noStrike" spc="-100" dirty="0">
                        <a:solidFill>
                          <a:schemeClr val="bg1"/>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r>
                        <a:rPr lang="en-US" sz="1600" u="none" strike="noStrike" spc="-100" dirty="0">
                          <a:solidFill>
                            <a:schemeClr val="bg1"/>
                          </a:solidFill>
                          <a:effectLst/>
                          <a:latin typeface="Arial" panose="020B0604020202020204" pitchFamily="34" charset="0"/>
                          <a:cs typeface="Arial" panose="020B0604020202020204" pitchFamily="34" charset="0"/>
                        </a:rPr>
                        <a:t>Merit Sensor         (L1O-50k-PT)</a:t>
                      </a:r>
                      <a:r>
                        <a:rPr lang="ru-RU" sz="1600" u="none" strike="noStrike" spc="-100" dirty="0">
                          <a:solidFill>
                            <a:schemeClr val="bg1"/>
                          </a:solidFill>
                          <a:effectLst/>
                          <a:latin typeface="Arial" panose="020B0604020202020204" pitchFamily="34" charset="0"/>
                          <a:cs typeface="Arial" panose="020B0604020202020204" pitchFamily="34" charset="0"/>
                        </a:rPr>
                        <a:t>, США</a:t>
                      </a:r>
                      <a:endParaRPr lang="en-US" sz="1600" b="0" i="0" u="none" strike="noStrike" spc="-100" dirty="0">
                        <a:solidFill>
                          <a:schemeClr val="bg1"/>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r>
                        <a:rPr lang="en-US" sz="1600" u="none" strike="noStrike" spc="-100" dirty="0">
                          <a:solidFill>
                            <a:schemeClr val="bg1"/>
                          </a:solidFill>
                          <a:effectLst/>
                          <a:latin typeface="Arial" panose="020B0604020202020204" pitchFamily="34" charset="0"/>
                          <a:cs typeface="Arial" panose="020B0604020202020204" pitchFamily="34" charset="0"/>
                        </a:rPr>
                        <a:t>First Sensor             (HS20V-D05)</a:t>
                      </a:r>
                      <a:r>
                        <a:rPr lang="ru-RU" sz="1600" u="none" strike="noStrike" spc="-100" dirty="0">
                          <a:solidFill>
                            <a:schemeClr val="bg1"/>
                          </a:solidFill>
                          <a:effectLst/>
                          <a:latin typeface="Arial" panose="020B0604020202020204" pitchFamily="34" charset="0"/>
                          <a:cs typeface="Arial" panose="020B0604020202020204" pitchFamily="34" charset="0"/>
                        </a:rPr>
                        <a:t>, Германия</a:t>
                      </a:r>
                      <a:endParaRPr lang="en-US" sz="1600" b="0" i="0" u="none" strike="noStrike" spc="-100" dirty="0">
                        <a:solidFill>
                          <a:schemeClr val="bg1"/>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600" u="none" strike="noStrike" spc="-100" dirty="0">
                          <a:solidFill>
                            <a:schemeClr val="bg1"/>
                          </a:solidFill>
                          <a:effectLst/>
                          <a:latin typeface="Arial" panose="020B0604020202020204" pitchFamily="34" charset="0"/>
                          <a:cs typeface="Arial" panose="020B0604020202020204" pitchFamily="34" charset="0"/>
                        </a:rPr>
                        <a:t>Amphenol </a:t>
                      </a:r>
                      <a:r>
                        <a:rPr lang="en-US" sz="1600" u="none" strike="noStrike" spc="-100" dirty="0" err="1">
                          <a:solidFill>
                            <a:schemeClr val="bg1"/>
                          </a:solidFill>
                          <a:effectLst/>
                          <a:latin typeface="Arial" panose="020B0604020202020204" pitchFamily="34" charset="0"/>
                          <a:cs typeface="Arial" panose="020B0604020202020204" pitchFamily="34" charset="0"/>
                        </a:rPr>
                        <a:t>NovaSensor</a:t>
                      </a:r>
                      <a:r>
                        <a:rPr lang="en-US" sz="1600" u="none" strike="noStrike" spc="-100" dirty="0">
                          <a:solidFill>
                            <a:schemeClr val="bg1"/>
                          </a:solidFill>
                          <a:effectLst/>
                          <a:latin typeface="Arial" panose="020B0604020202020204" pitchFamily="34" charset="0"/>
                          <a:cs typeface="Arial" panose="020B0604020202020204" pitchFamily="34" charset="0"/>
                        </a:rPr>
                        <a:t> (P2701)</a:t>
                      </a:r>
                      <a:r>
                        <a:rPr lang="ru-RU" sz="1600" u="none" strike="noStrike" spc="-100" dirty="0">
                          <a:solidFill>
                            <a:schemeClr val="bg1"/>
                          </a:solidFill>
                          <a:effectLst/>
                          <a:latin typeface="Arial" panose="020B0604020202020204" pitchFamily="34" charset="0"/>
                          <a:cs typeface="Arial" panose="020B0604020202020204" pitchFamily="34" charset="0"/>
                        </a:rPr>
                        <a:t>, США</a:t>
                      </a:r>
                      <a:endParaRPr lang="en-US" sz="1600" b="0" i="0" u="none" strike="noStrike" spc="-100" dirty="0">
                        <a:solidFill>
                          <a:schemeClr val="bg1"/>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49981218"/>
                  </a:ext>
                </a:extLst>
              </a:tr>
              <a:tr h="1636769">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Габариты, мм</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6,15х6,15</a:t>
                      </a:r>
                    </a:p>
                  </a:txBody>
                  <a:tcPr marL="6945" marR="6945" marT="69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spc="0" baseline="0" dirty="0">
                          <a:effectLst/>
                          <a:latin typeface="Arial" panose="020B0604020202020204" pitchFamily="34" charset="0"/>
                          <a:cs typeface="Arial" panose="020B0604020202020204" pitchFamily="34" charset="0"/>
                        </a:rPr>
                        <a:t>3,28x3,28</a:t>
                      </a:r>
                      <a:endParaRPr lang="ru-RU" sz="1600" u="none" strike="noStrike" spc="0" baseline="0" dirty="0">
                        <a:effectLst/>
                        <a:latin typeface="Arial" panose="020B0604020202020204" pitchFamily="34" charset="0"/>
                        <a:cs typeface="Arial" panose="020B0604020202020204" pitchFamily="34" charset="0"/>
                      </a:endParaRPr>
                    </a:p>
                  </a:txBody>
                  <a:tcPr marL="6945" marR="6945" marT="69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spc="0" baseline="0" dirty="0">
                          <a:effectLst/>
                          <a:latin typeface="Arial" panose="020B0604020202020204" pitchFamily="34" charset="0"/>
                          <a:cs typeface="Arial" panose="020B0604020202020204" pitchFamily="34" charset="0"/>
                        </a:rPr>
                        <a:t>4,75x4,75</a:t>
                      </a:r>
                      <a:endParaRPr lang="ru-RU" sz="1600" u="none" strike="noStrike" spc="0" baseline="0" dirty="0">
                        <a:effectLst/>
                        <a:latin typeface="Arial" panose="020B0604020202020204" pitchFamily="34" charset="0"/>
                        <a:cs typeface="Arial" panose="020B0604020202020204" pitchFamily="34" charset="0"/>
                      </a:endParaRPr>
                    </a:p>
                  </a:txBody>
                  <a:tcPr marL="6945" marR="6945" marT="69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2,4х2,0</a:t>
                      </a:r>
                    </a:p>
                  </a:txBody>
                  <a:tcPr marL="6945" marR="6945" marT="69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9441354"/>
                  </a:ext>
                </a:extLst>
              </a:tr>
              <a:tr h="642208">
                <a:tc>
                  <a:txBody>
                    <a:bodyPr/>
                    <a:lstStyle/>
                    <a:p>
                      <a:pPr algn="ctr" fontAlgn="ctr"/>
                      <a:r>
                        <a:rPr lang="ru-RU" sz="1600" u="none" strike="noStrike" spc="-100" baseline="0" dirty="0">
                          <a:effectLst/>
                          <a:latin typeface="Arial" panose="020B0604020202020204" pitchFamily="34" charset="0"/>
                          <a:cs typeface="Arial" panose="020B0604020202020204" pitchFamily="34" charset="0"/>
                        </a:rPr>
                        <a:t>Тензочувствительность</a:t>
                      </a:r>
                      <a:r>
                        <a:rPr lang="ru-RU" sz="1600" u="none" strike="noStrike" spc="-100" dirty="0">
                          <a:effectLst/>
                          <a:latin typeface="Arial" panose="020B0604020202020204" pitchFamily="34" charset="0"/>
                          <a:cs typeface="Arial" panose="020B0604020202020204" pitchFamily="34" charset="0"/>
                        </a:rPr>
                        <a:t> S, мВ/кПа/В</a:t>
                      </a:r>
                      <a:endParaRPr lang="ru-RU" sz="1600" b="0" i="0" u="none" strike="noStrike" spc="-10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solidFill>
                            <a:srgbClr val="00B050"/>
                          </a:solidFill>
                          <a:effectLst/>
                          <a:latin typeface="Arial" panose="020B0604020202020204" pitchFamily="34" charset="0"/>
                          <a:cs typeface="Arial" panose="020B0604020202020204" pitchFamily="34" charset="0"/>
                        </a:rPr>
                        <a:t>34,0 ± 4,1</a:t>
                      </a:r>
                      <a:endParaRPr lang="ru-RU" sz="1600" b="0" i="0" u="none" strike="noStrike" spc="0" baseline="0" dirty="0">
                        <a:solidFill>
                          <a:srgbClr val="00B05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31,2 ± 5,3</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7,5 ± 1,5</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5,7 ± 2,3</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4,8 ± 1,3</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4560449"/>
                  </a:ext>
                </a:extLst>
              </a:tr>
              <a:tr h="325612">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Прочность, кПа</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solidFill>
                            <a:srgbClr val="00B050"/>
                          </a:solidFill>
                          <a:effectLst/>
                          <a:latin typeface="Arial" panose="020B0604020202020204" pitchFamily="34" charset="0"/>
                          <a:cs typeface="Arial" panose="020B0604020202020204" pitchFamily="34" charset="0"/>
                        </a:rPr>
                        <a:t>400</a:t>
                      </a:r>
                      <a:endParaRPr lang="ru-RU" sz="1600" b="0" i="0" u="none" strike="noStrike" spc="0" baseline="0" dirty="0">
                        <a:solidFill>
                          <a:srgbClr val="00B05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100</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70</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100</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350</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722338"/>
                  </a:ext>
                </a:extLst>
              </a:tr>
              <a:tr h="325612">
                <a:tc>
                  <a:txBody>
                    <a:bodyPr/>
                    <a:lstStyle/>
                    <a:p>
                      <a:pPr algn="ctr" fontAlgn="ctr"/>
                      <a:r>
                        <a:rPr lang="ru-RU" sz="1600" u="none" strike="noStrike" spc="0" dirty="0">
                          <a:effectLst/>
                          <a:latin typeface="Arial" panose="020B0604020202020204" pitchFamily="34" charset="0"/>
                          <a:cs typeface="Arial" panose="020B0604020202020204" pitchFamily="34" charset="0"/>
                        </a:rPr>
                        <a:t>Нелин. 2</a:t>
                      </a:r>
                      <a:r>
                        <a:rPr lang="en-US" sz="1600" u="none" strike="noStrike" spc="0" dirty="0">
                          <a:effectLst/>
                          <a:latin typeface="Arial" panose="020B0604020202020204" pitchFamily="34" charset="0"/>
                          <a:cs typeface="Arial" panose="020B0604020202020204" pitchFamily="34" charset="0"/>
                        </a:rPr>
                        <a:t>K</a:t>
                      </a:r>
                      <a:r>
                        <a:rPr lang="en-US" sz="1600" u="none" strike="noStrike" spc="0" baseline="-25000" dirty="0">
                          <a:effectLst/>
                          <a:latin typeface="Arial" panose="020B0604020202020204" pitchFamily="34" charset="0"/>
                          <a:cs typeface="Arial" panose="020B0604020202020204" pitchFamily="34" charset="0"/>
                        </a:rPr>
                        <a:t>NL</a:t>
                      </a:r>
                      <a:r>
                        <a:rPr lang="en-US" sz="1600" u="none" strike="noStrike" spc="0" dirty="0">
                          <a:effectLst/>
                          <a:latin typeface="Arial" panose="020B0604020202020204" pitchFamily="34" charset="0"/>
                          <a:cs typeface="Arial" panose="020B0604020202020204" pitchFamily="34" charset="0"/>
                        </a:rPr>
                        <a:t>, %/</a:t>
                      </a:r>
                      <a:r>
                        <a:rPr lang="ru-RU" sz="1600" u="none" strike="noStrike" spc="0" dirty="0">
                          <a:effectLst/>
                          <a:latin typeface="Arial" panose="020B0604020202020204" pitchFamily="34" charset="0"/>
                          <a:cs typeface="Arial" panose="020B0604020202020204" pitchFamily="34" charset="0"/>
                        </a:rPr>
                        <a:t>кПа</a:t>
                      </a:r>
                      <a:endParaRPr lang="ru-RU" sz="1600" b="0" i="0" u="none" strike="noStrike" spc="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solidFill>
                            <a:srgbClr val="FF0000"/>
                          </a:solidFill>
                          <a:effectLst/>
                          <a:latin typeface="Arial" panose="020B0604020202020204" pitchFamily="34" charset="0"/>
                          <a:cs typeface="Arial" panose="020B0604020202020204" pitchFamily="34" charset="0"/>
                        </a:rPr>
                        <a:t>0,87</a:t>
                      </a:r>
                      <a:endParaRPr lang="ru-RU" sz="1600" b="0" i="0" u="none" strike="noStrike" spc="0" baseline="0" dirty="0">
                        <a:solidFill>
                          <a:srgbClr val="FF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0,25</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0,25</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0,17</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0,25</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8774814"/>
                  </a:ext>
                </a:extLst>
              </a:tr>
              <a:tr h="325612">
                <a:tc>
                  <a:txBody>
                    <a:bodyPr/>
                    <a:lstStyle/>
                    <a:p>
                      <a:pPr algn="ctr" fontAlgn="ctr"/>
                      <a:r>
                        <a:rPr lang="ru-RU" sz="1600" u="none" strike="noStrike" spc="0">
                          <a:effectLst/>
                          <a:latin typeface="Arial" panose="020B0604020202020204" pitchFamily="34" charset="0"/>
                          <a:cs typeface="Arial" panose="020B0604020202020204" pitchFamily="34" charset="0"/>
                        </a:rPr>
                        <a:t>ТГН, %</a:t>
                      </a:r>
                      <a:endParaRPr lang="ru-RU" sz="1600" b="0" i="0" u="none" strike="noStrike" spc="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0,112</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0,150</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0,100</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2743618"/>
                  </a:ext>
                </a:extLst>
              </a:tr>
              <a:tr h="325612">
                <a:tc>
                  <a:txBody>
                    <a:bodyPr/>
                    <a:lstStyle/>
                    <a:p>
                      <a:pPr algn="ctr" fontAlgn="ctr"/>
                      <a:r>
                        <a:rPr lang="ru-RU" sz="1600" u="none" strike="noStrike" spc="0" dirty="0">
                          <a:effectLst/>
                          <a:latin typeface="Arial" panose="020B0604020202020204" pitchFamily="34" charset="0"/>
                          <a:cs typeface="Arial" panose="020B0604020202020204" pitchFamily="34" charset="0"/>
                        </a:rPr>
                        <a:t>ТКН, %/⁰</a:t>
                      </a:r>
                      <a:r>
                        <a:rPr lang="en-US" sz="1600" u="none" strike="noStrike" spc="0" dirty="0">
                          <a:effectLst/>
                          <a:latin typeface="Arial" panose="020B0604020202020204" pitchFamily="34" charset="0"/>
                          <a:cs typeface="Arial" panose="020B0604020202020204" pitchFamily="34" charset="0"/>
                        </a:rPr>
                        <a:t>C</a:t>
                      </a:r>
                      <a:endParaRPr lang="en-US" sz="1600" b="0" i="0" u="none" strike="noStrike" spc="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0,013</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0,010</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0,026</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0,030</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0,012</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6684354"/>
                  </a:ext>
                </a:extLst>
              </a:tr>
              <a:tr h="325612">
                <a:tc>
                  <a:txBody>
                    <a:bodyPr/>
                    <a:lstStyle/>
                    <a:p>
                      <a:pPr algn="ctr" fontAlgn="ctr"/>
                      <a:r>
                        <a:rPr lang="ru-RU" sz="1600" u="none" strike="noStrike" spc="-100" dirty="0">
                          <a:effectLst/>
                          <a:latin typeface="Arial" panose="020B0604020202020204" pitchFamily="34" charset="0"/>
                          <a:cs typeface="Arial" panose="020B0604020202020204" pitchFamily="34" charset="0"/>
                        </a:rPr>
                        <a:t>Стабильность, %/сутки</a:t>
                      </a:r>
                      <a:endParaRPr lang="ru-RU" sz="1600" b="0" i="0" u="none" strike="noStrike" spc="-10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solidFill>
                            <a:srgbClr val="FF0000"/>
                          </a:solidFill>
                          <a:effectLst/>
                          <a:latin typeface="Arial" panose="020B0604020202020204" pitchFamily="34" charset="0"/>
                          <a:cs typeface="Arial" panose="020B0604020202020204" pitchFamily="34" charset="0"/>
                        </a:rPr>
                        <a:t>0,088</a:t>
                      </a:r>
                      <a:endParaRPr lang="ru-RU" sz="1600" b="0" i="0" u="none" strike="noStrike" spc="0" baseline="0" dirty="0">
                        <a:solidFill>
                          <a:srgbClr val="FF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0,003</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a:effectLst/>
                          <a:latin typeface="Arial" panose="020B0604020202020204" pitchFamily="34" charset="0"/>
                          <a:cs typeface="Arial" panose="020B0604020202020204" pitchFamily="34" charset="0"/>
                        </a:rPr>
                        <a:t>0,001</a:t>
                      </a:r>
                      <a:endParaRPr lang="ru-RU" sz="1600" b="0" i="0" u="none" strike="noStrike" spc="0" baseline="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0,001</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960012"/>
                  </a:ext>
                </a:extLst>
              </a:tr>
              <a:tr h="325612">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Разбаланс, мВ/В</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4</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5</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10</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4</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10</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5630980"/>
                  </a:ext>
                </a:extLst>
              </a:tr>
              <a:tr h="487810">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Способ сборки</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Стекло С65-1</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Прямое сращивание</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ru-RU" sz="1600" u="none" strike="noStrike" spc="0" baseline="0" dirty="0">
                          <a:effectLst/>
                          <a:latin typeface="Arial" panose="020B0604020202020204" pitchFamily="34" charset="0"/>
                          <a:cs typeface="Arial" panose="020B0604020202020204" pitchFamily="34" charset="0"/>
                        </a:rPr>
                        <a:t>Анодная посадка</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u="none" strike="noStrike" spc="0" baseline="0" dirty="0">
                          <a:effectLst/>
                          <a:latin typeface="Arial" panose="020B0604020202020204" pitchFamily="34" charset="0"/>
                          <a:cs typeface="Arial" panose="020B0604020202020204" pitchFamily="34" charset="0"/>
                        </a:rPr>
                        <a:t>Прямое сращивание</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184060"/>
                  </a:ext>
                </a:extLst>
              </a:tr>
            </a:tbl>
          </a:graphicData>
        </a:graphic>
      </p:graphicFrame>
      <p:pic>
        <p:nvPicPr>
          <p:cNvPr id="27" name="Рисунок 26">
            <a:extLst>
              <a:ext uri="{FF2B5EF4-FFF2-40B4-BE49-F238E27FC236}">
                <a16:creationId xmlns:a16="http://schemas.microsoft.com/office/drawing/2014/main" id="{EB572B28-AFCF-4DE9-A5B4-522D57819F60}"/>
              </a:ext>
            </a:extLst>
          </p:cNvPr>
          <p:cNvPicPr>
            <a:picLocks noChangeAspect="1"/>
          </p:cNvPicPr>
          <p:nvPr/>
        </p:nvPicPr>
        <p:blipFill>
          <a:blip r:embed="rId3"/>
          <a:stretch>
            <a:fillRect/>
          </a:stretch>
        </p:blipFill>
        <p:spPr>
          <a:xfrm>
            <a:off x="6327068" y="1988840"/>
            <a:ext cx="1249256" cy="1215030"/>
          </a:xfrm>
          <a:prstGeom prst="rect">
            <a:avLst/>
          </a:prstGeom>
        </p:spPr>
      </p:pic>
      <p:pic>
        <p:nvPicPr>
          <p:cNvPr id="29" name="Рисунок 28">
            <a:extLst>
              <a:ext uri="{FF2B5EF4-FFF2-40B4-BE49-F238E27FC236}">
                <a16:creationId xmlns:a16="http://schemas.microsoft.com/office/drawing/2014/main" id="{0C65A9FA-CE06-4E37-B6D7-8B62CC5EAAB5}"/>
              </a:ext>
            </a:extLst>
          </p:cNvPr>
          <p:cNvPicPr>
            <a:picLocks noChangeAspect="1"/>
          </p:cNvPicPr>
          <p:nvPr/>
        </p:nvPicPr>
        <p:blipFill>
          <a:blip r:embed="rId4"/>
          <a:stretch>
            <a:fillRect/>
          </a:stretch>
        </p:blipFill>
        <p:spPr>
          <a:xfrm>
            <a:off x="5040351" y="1988840"/>
            <a:ext cx="1228369" cy="1200651"/>
          </a:xfrm>
          <a:prstGeom prst="rect">
            <a:avLst/>
          </a:prstGeom>
        </p:spPr>
      </p:pic>
      <p:pic>
        <p:nvPicPr>
          <p:cNvPr id="30" name="Рисунок 29">
            <a:extLst>
              <a:ext uri="{FF2B5EF4-FFF2-40B4-BE49-F238E27FC236}">
                <a16:creationId xmlns:a16="http://schemas.microsoft.com/office/drawing/2014/main" id="{27F01C57-045C-4417-BB8C-2DD30538C3E3}"/>
              </a:ext>
            </a:extLst>
          </p:cNvPr>
          <p:cNvPicPr>
            <a:picLocks noChangeAspect="1"/>
          </p:cNvPicPr>
          <p:nvPr/>
        </p:nvPicPr>
        <p:blipFill>
          <a:blip r:embed="rId5"/>
          <a:stretch>
            <a:fillRect/>
          </a:stretch>
        </p:blipFill>
        <p:spPr>
          <a:xfrm>
            <a:off x="7624469" y="2090817"/>
            <a:ext cx="1229971" cy="1061900"/>
          </a:xfrm>
          <a:prstGeom prst="rect">
            <a:avLst/>
          </a:prstGeom>
        </p:spPr>
      </p:pic>
      <p:pic>
        <p:nvPicPr>
          <p:cNvPr id="32" name="Рисунок 31">
            <a:extLst>
              <a:ext uri="{FF2B5EF4-FFF2-40B4-BE49-F238E27FC236}">
                <a16:creationId xmlns:a16="http://schemas.microsoft.com/office/drawing/2014/main" id="{F3B0F755-47BD-4E8F-8ED5-054D29AE1684}"/>
              </a:ext>
            </a:extLst>
          </p:cNvPr>
          <p:cNvPicPr>
            <a:picLocks noChangeAspect="1"/>
          </p:cNvPicPr>
          <p:nvPr/>
        </p:nvPicPr>
        <p:blipFill>
          <a:blip r:embed="rId6"/>
          <a:stretch>
            <a:fillRect/>
          </a:stretch>
        </p:blipFill>
        <p:spPr>
          <a:xfrm>
            <a:off x="2396520" y="1916832"/>
            <a:ext cx="1244932" cy="1251451"/>
          </a:xfrm>
          <a:prstGeom prst="rect">
            <a:avLst/>
          </a:prstGeom>
        </p:spPr>
      </p:pic>
      <p:sp>
        <p:nvSpPr>
          <p:cNvPr id="26" name="Номер слайда 5">
            <a:extLst>
              <a:ext uri="{FF2B5EF4-FFF2-40B4-BE49-F238E27FC236}">
                <a16:creationId xmlns:a16="http://schemas.microsoft.com/office/drawing/2014/main" id="{800C2E91-5AFF-479A-A75F-5937DBB6E787}"/>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spTree>
    <p:extLst>
      <p:ext uri="{BB962C8B-B14F-4D97-AF65-F5344CB8AC3E}">
        <p14:creationId xmlns:p14="http://schemas.microsoft.com/office/powerpoint/2010/main" val="376306101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27977" y="692696"/>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0" name="Rectangle 45"/>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1" y="142852"/>
            <a:ext cx="9116022"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spc="-30" dirty="0">
                <a:solidFill>
                  <a:srgbClr val="000099"/>
                </a:solidFill>
                <a:effectLst/>
                <a:latin typeface="Arial" pitchFamily="34" charset="0"/>
                <a:cs typeface="Arial" pitchFamily="34" charset="0"/>
              </a:rPr>
              <a:t>Сравнительный анализ (образцы из публикаций</a:t>
            </a:r>
            <a:r>
              <a:rPr lang="en-US" sz="2400" spc="-30" dirty="0">
                <a:solidFill>
                  <a:srgbClr val="000099"/>
                </a:solidFill>
                <a:effectLst/>
                <a:latin typeface="Arial" pitchFamily="34" charset="0"/>
                <a:cs typeface="Arial" pitchFamily="34" charset="0"/>
              </a:rPr>
              <a:t> 2016-2019</a:t>
            </a:r>
            <a:r>
              <a:rPr lang="ru-RU" sz="2400" spc="-30" dirty="0">
                <a:solidFill>
                  <a:srgbClr val="000099"/>
                </a:solidFill>
                <a:effectLst/>
                <a:latin typeface="Arial" pitchFamily="34" charset="0"/>
                <a:cs typeface="Arial" pitchFamily="34" charset="0"/>
              </a:rPr>
              <a:t>)</a:t>
            </a:r>
          </a:p>
        </p:txBody>
      </p:sp>
      <p:graphicFrame>
        <p:nvGraphicFramePr>
          <p:cNvPr id="2" name="Таблица 1">
            <a:extLst>
              <a:ext uri="{FF2B5EF4-FFF2-40B4-BE49-F238E27FC236}">
                <a16:creationId xmlns:a16="http://schemas.microsoft.com/office/drawing/2014/main" id="{F31D65BA-FF63-413A-BF3A-4C9BAF0EDEEA}"/>
              </a:ext>
            </a:extLst>
          </p:cNvPr>
          <p:cNvGraphicFramePr>
            <a:graphicFrameLocks noGrp="1"/>
          </p:cNvGraphicFramePr>
          <p:nvPr>
            <p:extLst>
              <p:ext uri="{D42A27DB-BD31-4B8C-83A1-F6EECF244321}">
                <p14:modId xmlns:p14="http://schemas.microsoft.com/office/powerpoint/2010/main" val="3523475899"/>
              </p:ext>
            </p:extLst>
          </p:nvPr>
        </p:nvGraphicFramePr>
        <p:xfrm>
          <a:off x="323529" y="600050"/>
          <a:ext cx="8568959" cy="5709269"/>
        </p:xfrm>
        <a:graphic>
          <a:graphicData uri="http://schemas.openxmlformats.org/drawingml/2006/table">
            <a:tbl>
              <a:tblPr>
                <a:tableStyleId>{2D5ABB26-0587-4C30-8999-92F81FD0307C}</a:tableStyleId>
              </a:tblPr>
              <a:tblGrid>
                <a:gridCol w="2016223">
                  <a:extLst>
                    <a:ext uri="{9D8B030D-6E8A-4147-A177-3AD203B41FA5}">
                      <a16:colId xmlns:a16="http://schemas.microsoft.com/office/drawing/2014/main" val="3220789293"/>
                    </a:ext>
                  </a:extLst>
                </a:gridCol>
                <a:gridCol w="1368152">
                  <a:extLst>
                    <a:ext uri="{9D8B030D-6E8A-4147-A177-3AD203B41FA5}">
                      <a16:colId xmlns:a16="http://schemas.microsoft.com/office/drawing/2014/main" val="4191717377"/>
                    </a:ext>
                  </a:extLst>
                </a:gridCol>
                <a:gridCol w="1296146">
                  <a:extLst>
                    <a:ext uri="{9D8B030D-6E8A-4147-A177-3AD203B41FA5}">
                      <a16:colId xmlns:a16="http://schemas.microsoft.com/office/drawing/2014/main" val="3008697576"/>
                    </a:ext>
                  </a:extLst>
                </a:gridCol>
                <a:gridCol w="1296146">
                  <a:extLst>
                    <a:ext uri="{9D8B030D-6E8A-4147-A177-3AD203B41FA5}">
                      <a16:colId xmlns:a16="http://schemas.microsoft.com/office/drawing/2014/main" val="667356941"/>
                    </a:ext>
                  </a:extLst>
                </a:gridCol>
                <a:gridCol w="1296146">
                  <a:extLst>
                    <a:ext uri="{9D8B030D-6E8A-4147-A177-3AD203B41FA5}">
                      <a16:colId xmlns:a16="http://schemas.microsoft.com/office/drawing/2014/main" val="2482803952"/>
                    </a:ext>
                  </a:extLst>
                </a:gridCol>
                <a:gridCol w="1296146">
                  <a:extLst>
                    <a:ext uri="{9D8B030D-6E8A-4147-A177-3AD203B41FA5}">
                      <a16:colId xmlns:a16="http://schemas.microsoft.com/office/drawing/2014/main" val="2062591830"/>
                    </a:ext>
                  </a:extLst>
                </a:gridCol>
              </a:tblGrid>
              <a:tr h="1017725">
                <a:tc>
                  <a:txBody>
                    <a:bodyPr/>
                    <a:lstStyle/>
                    <a:p>
                      <a:pPr algn="ctr" fontAlgn="ctr"/>
                      <a:r>
                        <a:rPr lang="ru-RU" sz="1800" u="none" strike="noStrike" spc="-100" dirty="0">
                          <a:solidFill>
                            <a:schemeClr val="bg1"/>
                          </a:solidFill>
                          <a:effectLst/>
                          <a:latin typeface="Arial" panose="020B0604020202020204" pitchFamily="34" charset="0"/>
                          <a:cs typeface="Arial" panose="020B0604020202020204" pitchFamily="34" charset="0"/>
                        </a:rPr>
                        <a:t>Параметры / Кристаллы</a:t>
                      </a:r>
                      <a:endParaRPr lang="ru-RU" sz="1800" b="0" i="0" u="none" strike="noStrike" spc="-100" dirty="0">
                        <a:solidFill>
                          <a:schemeClr val="bg1"/>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ru-RU" sz="1600" u="none" strike="noStrike" spc="0" baseline="0" dirty="0">
                          <a:solidFill>
                            <a:schemeClr val="bg1"/>
                          </a:solidFill>
                          <a:effectLst/>
                          <a:latin typeface="Arial" panose="020B0604020202020204" pitchFamily="34" charset="0"/>
                          <a:cs typeface="Arial" panose="020B0604020202020204" pitchFamily="34" charset="0"/>
                        </a:rPr>
                        <a:t>ФГУП ВНИИА </a:t>
                      </a:r>
                      <a:r>
                        <a:rPr lang="ru-RU" sz="1600" u="none" strike="noStrike" spc="-180" baseline="0" dirty="0">
                          <a:solidFill>
                            <a:schemeClr val="bg1"/>
                          </a:solidFill>
                          <a:effectLst/>
                          <a:latin typeface="Arial" panose="020B0604020202020204" pitchFamily="34" charset="0"/>
                          <a:cs typeface="Arial" panose="020B0604020202020204" pitchFamily="34" charset="0"/>
                        </a:rPr>
                        <a:t>(ТАВГ406222.002)</a:t>
                      </a:r>
                      <a:endParaRPr lang="ru-RU" sz="1600" b="0" i="0" u="none" strike="noStrike" spc="-180" baseline="0" dirty="0">
                        <a:solidFill>
                          <a:schemeClr val="bg1"/>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kumimoji="0" lang="en-US" sz="1600" u="none" strike="noStrike" kern="1200" spc="-100" dirty="0">
                          <a:solidFill>
                            <a:schemeClr val="bg1"/>
                          </a:solidFill>
                          <a:effectLst/>
                          <a:latin typeface="Arial" panose="020B0604020202020204" pitchFamily="34" charset="0"/>
                          <a:ea typeface="+mn-ea"/>
                          <a:cs typeface="Arial" panose="020B0604020202020204" pitchFamily="34" charset="0"/>
                        </a:rPr>
                        <a:t>South Chine University of Technology, </a:t>
                      </a:r>
                      <a:r>
                        <a:rPr kumimoji="0" lang="ru-RU" sz="1600" u="none" strike="noStrike" kern="1200" spc="-100" dirty="0">
                          <a:solidFill>
                            <a:schemeClr val="bg1"/>
                          </a:solidFill>
                          <a:effectLst/>
                          <a:latin typeface="Arial" panose="020B0604020202020204" pitchFamily="34" charset="0"/>
                          <a:ea typeface="+mn-ea"/>
                          <a:cs typeface="Arial" panose="020B0604020202020204" pitchFamily="34" charset="0"/>
                        </a:rPr>
                        <a:t>Китай</a:t>
                      </a:r>
                      <a:endParaRPr kumimoji="0" lang="en-US" sz="1600" u="none" strike="noStrike" kern="1200" spc="-100" dirty="0">
                        <a:solidFill>
                          <a:schemeClr val="bg1"/>
                        </a:solidFill>
                        <a:effectLst/>
                        <a:latin typeface="Arial" panose="020B0604020202020204" pitchFamily="34" charset="0"/>
                        <a:ea typeface="+mn-ea"/>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r>
                        <a:rPr kumimoji="0" lang="ru-RU" sz="1600" u="none" strike="noStrike" kern="1200" spc="-100" dirty="0" err="1">
                          <a:solidFill>
                            <a:schemeClr val="bg1"/>
                          </a:solidFill>
                          <a:effectLst/>
                          <a:latin typeface="Arial" panose="020B0604020202020204" pitchFamily="34" charset="0"/>
                          <a:ea typeface="+mn-ea"/>
                          <a:cs typeface="Arial" panose="020B0604020202020204" pitchFamily="34" charset="0"/>
                        </a:rPr>
                        <a:t>Xi'an</a:t>
                      </a:r>
                      <a:r>
                        <a:rPr kumimoji="0" lang="ru-RU" sz="1600" u="none" strike="noStrike" kern="1200" spc="-100" dirty="0">
                          <a:solidFill>
                            <a:schemeClr val="bg1"/>
                          </a:solidFill>
                          <a:effectLst/>
                          <a:latin typeface="Arial" panose="020B0604020202020204" pitchFamily="34" charset="0"/>
                          <a:ea typeface="+mn-ea"/>
                          <a:cs typeface="Arial" panose="020B0604020202020204" pitchFamily="34" charset="0"/>
                        </a:rPr>
                        <a:t> </a:t>
                      </a:r>
                      <a:r>
                        <a:rPr kumimoji="0" lang="ru-RU" sz="1600" u="none" strike="noStrike" kern="1200" spc="-100" dirty="0" err="1">
                          <a:solidFill>
                            <a:schemeClr val="bg1"/>
                          </a:solidFill>
                          <a:effectLst/>
                          <a:latin typeface="Arial" panose="020B0604020202020204" pitchFamily="34" charset="0"/>
                          <a:ea typeface="+mn-ea"/>
                          <a:cs typeface="Arial" panose="020B0604020202020204" pitchFamily="34" charset="0"/>
                        </a:rPr>
                        <a:t>Jiaotong</a:t>
                      </a:r>
                      <a:r>
                        <a:rPr kumimoji="0" lang="ru-RU" sz="1600" u="none" strike="noStrike" kern="1200" spc="-100" dirty="0">
                          <a:solidFill>
                            <a:schemeClr val="bg1"/>
                          </a:solidFill>
                          <a:effectLst/>
                          <a:latin typeface="Arial" panose="020B0604020202020204" pitchFamily="34" charset="0"/>
                          <a:ea typeface="+mn-ea"/>
                          <a:cs typeface="Arial" panose="020B0604020202020204" pitchFamily="34" charset="0"/>
                        </a:rPr>
                        <a:t> </a:t>
                      </a:r>
                      <a:r>
                        <a:rPr kumimoji="0" lang="ru-RU" sz="1600" u="none" strike="noStrike" kern="1200" spc="-100" dirty="0" err="1">
                          <a:solidFill>
                            <a:schemeClr val="bg1"/>
                          </a:solidFill>
                          <a:effectLst/>
                          <a:latin typeface="Arial" panose="020B0604020202020204" pitchFamily="34" charset="0"/>
                          <a:ea typeface="+mn-ea"/>
                          <a:cs typeface="Arial" panose="020B0604020202020204" pitchFamily="34" charset="0"/>
                        </a:rPr>
                        <a:t>University</a:t>
                      </a:r>
                      <a:r>
                        <a:rPr kumimoji="0" lang="ru-RU" sz="1600" u="none" strike="noStrike" kern="1200" spc="-100" dirty="0">
                          <a:solidFill>
                            <a:schemeClr val="bg1"/>
                          </a:solidFill>
                          <a:effectLst/>
                          <a:latin typeface="Arial" panose="020B0604020202020204" pitchFamily="34" charset="0"/>
                          <a:ea typeface="+mn-ea"/>
                          <a:cs typeface="Arial" panose="020B0604020202020204" pitchFamily="34" charset="0"/>
                        </a:rPr>
                        <a:t>, Китай </a:t>
                      </a:r>
                      <a:endParaRPr kumimoji="0" lang="en-US" sz="1600" u="none" strike="noStrike" kern="1200" spc="-100" dirty="0">
                        <a:solidFill>
                          <a:schemeClr val="bg1"/>
                        </a:solidFill>
                        <a:effectLst/>
                        <a:latin typeface="Arial" panose="020B0604020202020204" pitchFamily="34" charset="0"/>
                        <a:ea typeface="+mn-ea"/>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r>
                        <a:rPr kumimoji="0" lang="en-US" sz="1600" u="none" strike="noStrike" kern="1200" spc="-100" dirty="0">
                          <a:solidFill>
                            <a:schemeClr val="bg1"/>
                          </a:solidFill>
                          <a:effectLst/>
                          <a:latin typeface="Arial" panose="020B0604020202020204" pitchFamily="34" charset="0"/>
                          <a:ea typeface="+mn-ea"/>
                          <a:cs typeface="Arial" panose="020B0604020202020204" pitchFamily="34" charset="0"/>
                        </a:rPr>
                        <a:t>Polytechnical University of Madrid</a:t>
                      </a:r>
                      <a:r>
                        <a:rPr kumimoji="0" lang="ru-RU" sz="1600" u="none" strike="noStrike" kern="1200" spc="-100" dirty="0">
                          <a:solidFill>
                            <a:schemeClr val="bg1"/>
                          </a:solidFill>
                          <a:effectLst/>
                          <a:latin typeface="Arial" panose="020B0604020202020204" pitchFamily="34" charset="0"/>
                          <a:ea typeface="+mn-ea"/>
                          <a:cs typeface="Arial" panose="020B0604020202020204" pitchFamily="34" charset="0"/>
                        </a:rPr>
                        <a:t>, Испания</a:t>
                      </a:r>
                      <a:endParaRPr lang="en-US" sz="1600" b="0" i="0" u="none" strike="noStrike" spc="-100" dirty="0">
                        <a:solidFill>
                          <a:schemeClr val="bg1"/>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kumimoji="0" lang="en-US" sz="1600" u="none" strike="noStrike" kern="1200" spc="-100" dirty="0">
                          <a:solidFill>
                            <a:schemeClr val="bg1"/>
                          </a:solidFill>
                          <a:effectLst/>
                          <a:latin typeface="Arial" panose="020B0604020202020204" pitchFamily="34" charset="0"/>
                          <a:ea typeface="+mn-ea"/>
                          <a:cs typeface="Arial" panose="020B0604020202020204" pitchFamily="34" charset="0"/>
                        </a:rPr>
                        <a:t>Suzhou </a:t>
                      </a:r>
                      <a:r>
                        <a:rPr kumimoji="0" lang="en-US" sz="1600" u="none" strike="noStrike" kern="1200" spc="-100" dirty="0" err="1">
                          <a:solidFill>
                            <a:schemeClr val="bg1"/>
                          </a:solidFill>
                          <a:effectLst/>
                          <a:latin typeface="Arial" panose="020B0604020202020204" pitchFamily="34" charset="0"/>
                          <a:ea typeface="+mn-ea"/>
                          <a:cs typeface="Arial" panose="020B0604020202020204" pitchFamily="34" charset="0"/>
                        </a:rPr>
                        <a:t>Changfeng</a:t>
                      </a:r>
                      <a:r>
                        <a:rPr kumimoji="0" lang="en-US" sz="1600" u="none" strike="noStrike" kern="1200" spc="-100" dirty="0">
                          <a:solidFill>
                            <a:schemeClr val="bg1"/>
                          </a:solidFill>
                          <a:effectLst/>
                          <a:latin typeface="Arial" panose="020B0604020202020204" pitchFamily="34" charset="0"/>
                          <a:ea typeface="+mn-ea"/>
                          <a:cs typeface="Arial" panose="020B0604020202020204" pitchFamily="34" charset="0"/>
                        </a:rPr>
                        <a:t> Avionics</a:t>
                      </a:r>
                      <a:r>
                        <a:rPr kumimoji="0" lang="ru-RU" sz="1600" u="none" strike="noStrike" kern="1200" spc="-100" dirty="0">
                          <a:solidFill>
                            <a:schemeClr val="bg1"/>
                          </a:solidFill>
                          <a:effectLst/>
                          <a:latin typeface="Arial" panose="020B0604020202020204" pitchFamily="34" charset="0"/>
                          <a:ea typeface="+mn-ea"/>
                          <a:cs typeface="Arial" panose="020B0604020202020204" pitchFamily="34" charset="0"/>
                        </a:rPr>
                        <a:t>, Япония</a:t>
                      </a:r>
                      <a:endParaRPr kumimoji="0" lang="en-US" sz="1600" u="none" strike="noStrike" kern="1200" spc="-100" dirty="0">
                        <a:solidFill>
                          <a:schemeClr val="bg1"/>
                        </a:solidFill>
                        <a:effectLst/>
                        <a:latin typeface="Arial" panose="020B0604020202020204" pitchFamily="34" charset="0"/>
                        <a:ea typeface="+mn-ea"/>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49981218"/>
                  </a:ext>
                </a:extLst>
              </a:tr>
              <a:tr h="1684628">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Габариты, мм</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6,15х6,15</a:t>
                      </a:r>
                    </a:p>
                    <a:p>
                      <a:pPr algn="ctr" fontAlgn="ct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3,50х3,50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7,00x7,00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spc="0" baseline="0" dirty="0">
                          <a:solidFill>
                            <a:srgbClr val="000000"/>
                          </a:solidFill>
                          <a:effectLst/>
                          <a:latin typeface="Arial" panose="020B0604020202020204" pitchFamily="34" charset="0"/>
                          <a:cs typeface="Arial" panose="020B0604020202020204" pitchFamily="34" charset="0"/>
                        </a:rPr>
                        <a:t>4,50x4,50</a:t>
                      </a:r>
                    </a:p>
                  </a:txBody>
                  <a:tcPr marL="6945" marR="6945" marT="69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0" i="0" u="none" strike="noStrike" spc="0" baseline="0" dirty="0">
                          <a:solidFill>
                            <a:srgbClr val="000000"/>
                          </a:solidFill>
                          <a:effectLst/>
                          <a:latin typeface="Arial" panose="020B0604020202020204" pitchFamily="34" charset="0"/>
                          <a:cs typeface="Arial" panose="020B0604020202020204" pitchFamily="34" charset="0"/>
                        </a:rPr>
                        <a:t>4,50х4,50</a:t>
                      </a:r>
                    </a:p>
                  </a:txBody>
                  <a:tcPr marL="6945" marR="6945" marT="69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9441354"/>
                  </a:ext>
                </a:extLst>
              </a:tr>
              <a:tr h="660985">
                <a:tc>
                  <a:txBody>
                    <a:bodyPr/>
                    <a:lstStyle/>
                    <a:p>
                      <a:pPr algn="ctr" fontAlgn="ctr"/>
                      <a:r>
                        <a:rPr lang="ru-RU" sz="1600" u="none" strike="noStrike" spc="-100" baseline="0" dirty="0">
                          <a:effectLst/>
                          <a:latin typeface="Arial" panose="020B0604020202020204" pitchFamily="34" charset="0"/>
                          <a:cs typeface="Arial" panose="020B0604020202020204" pitchFamily="34" charset="0"/>
                        </a:rPr>
                        <a:t>Тензочувствительность</a:t>
                      </a:r>
                      <a:r>
                        <a:rPr lang="ru-RU" sz="1600" u="none" strike="noStrike" spc="-100" dirty="0">
                          <a:effectLst/>
                          <a:latin typeface="Arial" panose="020B0604020202020204" pitchFamily="34" charset="0"/>
                          <a:cs typeface="Arial" panose="020B0604020202020204" pitchFamily="34" charset="0"/>
                        </a:rPr>
                        <a:t> S, мВ/кПа/В</a:t>
                      </a:r>
                      <a:endParaRPr lang="ru-RU" sz="1600" b="0" i="0" u="none" strike="noStrike" spc="-10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solidFill>
                            <a:srgbClr val="00B050"/>
                          </a:solidFill>
                          <a:effectLst/>
                          <a:latin typeface="Arial" panose="020B0604020202020204" pitchFamily="34" charset="0"/>
                          <a:cs typeface="Arial" panose="020B0604020202020204" pitchFamily="34" charset="0"/>
                        </a:rPr>
                        <a:t>34,0 ± 4,1</a:t>
                      </a:r>
                      <a:endParaRPr lang="ru-RU" sz="1600" b="0" i="0" u="none" strike="noStrike" spc="0" baseline="0" dirty="0">
                        <a:solidFill>
                          <a:srgbClr val="00B05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34,7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17,4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en-US" sz="1600" u="none" strike="noStrike" kern="1200" spc="0" baseline="0" dirty="0">
                          <a:solidFill>
                            <a:schemeClr val="tx1"/>
                          </a:solidFill>
                          <a:effectLst/>
                          <a:latin typeface="Arial" panose="020B0604020202020204" pitchFamily="34" charset="0"/>
                          <a:ea typeface="+mn-ea"/>
                          <a:cs typeface="Arial" panose="020B0604020202020204" pitchFamily="34" charset="0"/>
                        </a:rPr>
                        <a:t>5,1</a:t>
                      </a:r>
                      <a:endPar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en-US" sz="1600" u="none" strike="noStrike" kern="1200" spc="0" baseline="0" dirty="0">
                          <a:solidFill>
                            <a:schemeClr val="tx1"/>
                          </a:solidFill>
                          <a:effectLst/>
                          <a:latin typeface="Arial" panose="020B0604020202020204" pitchFamily="34" charset="0"/>
                          <a:ea typeface="+mn-ea"/>
                          <a:cs typeface="Arial" panose="020B0604020202020204" pitchFamily="34" charset="0"/>
                        </a:rPr>
                        <a:t>4,7</a:t>
                      </a:r>
                      <a:endPar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4560449"/>
                  </a:ext>
                </a:extLst>
              </a:tr>
              <a:tr h="335133">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Прочность, кПа</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solidFill>
                            <a:srgbClr val="00B050"/>
                          </a:solidFill>
                          <a:effectLst/>
                          <a:latin typeface="Arial" panose="020B0604020202020204" pitchFamily="34" charset="0"/>
                          <a:cs typeface="Arial" panose="020B0604020202020204" pitchFamily="34" charset="0"/>
                        </a:rPr>
                        <a:t>400</a:t>
                      </a:r>
                      <a:endParaRPr lang="ru-RU" sz="1600" b="0" i="0" u="none" strike="noStrike" spc="0" baseline="0" dirty="0">
                        <a:solidFill>
                          <a:srgbClr val="00B05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en-US" sz="1600" u="none" strike="noStrike" kern="1200" spc="0" baseline="0" dirty="0">
                          <a:solidFill>
                            <a:schemeClr val="tx1"/>
                          </a:solidFill>
                          <a:effectLst/>
                          <a:latin typeface="Arial" panose="020B0604020202020204" pitchFamily="34" charset="0"/>
                          <a:ea typeface="+mn-ea"/>
                          <a:cs typeface="Arial" panose="020B0604020202020204" pitchFamily="34" charset="0"/>
                        </a:rPr>
                        <a:t>25</a:t>
                      </a:r>
                      <a:endPar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722338"/>
                  </a:ext>
                </a:extLst>
              </a:tr>
              <a:tr h="335133">
                <a:tc>
                  <a:txBody>
                    <a:bodyPr/>
                    <a:lstStyle/>
                    <a:p>
                      <a:pPr algn="ctr" fontAlgn="ctr"/>
                      <a:r>
                        <a:rPr lang="ru-RU" sz="1600" u="none" strike="noStrike" spc="0" dirty="0">
                          <a:effectLst/>
                          <a:latin typeface="Arial" panose="020B0604020202020204" pitchFamily="34" charset="0"/>
                          <a:cs typeface="Arial" panose="020B0604020202020204" pitchFamily="34" charset="0"/>
                        </a:rPr>
                        <a:t>Нелин. 2</a:t>
                      </a:r>
                      <a:r>
                        <a:rPr lang="en-US" sz="1600" u="none" strike="noStrike" spc="0" dirty="0">
                          <a:effectLst/>
                          <a:latin typeface="Arial" panose="020B0604020202020204" pitchFamily="34" charset="0"/>
                          <a:cs typeface="Arial" panose="020B0604020202020204" pitchFamily="34" charset="0"/>
                        </a:rPr>
                        <a:t>K</a:t>
                      </a:r>
                      <a:r>
                        <a:rPr lang="en-US" sz="1600" u="none" strike="noStrike" spc="0" baseline="-25000" dirty="0">
                          <a:effectLst/>
                          <a:latin typeface="Arial" panose="020B0604020202020204" pitchFamily="34" charset="0"/>
                          <a:cs typeface="Arial" panose="020B0604020202020204" pitchFamily="34" charset="0"/>
                        </a:rPr>
                        <a:t>NL</a:t>
                      </a:r>
                      <a:r>
                        <a:rPr lang="en-US" sz="1600" u="none" strike="noStrike" spc="0" dirty="0">
                          <a:effectLst/>
                          <a:latin typeface="Arial" panose="020B0604020202020204" pitchFamily="34" charset="0"/>
                          <a:cs typeface="Arial" panose="020B0604020202020204" pitchFamily="34" charset="0"/>
                        </a:rPr>
                        <a:t>, %/</a:t>
                      </a:r>
                      <a:r>
                        <a:rPr lang="ru-RU" sz="1600" u="none" strike="noStrike" spc="0" dirty="0">
                          <a:effectLst/>
                          <a:latin typeface="Arial" panose="020B0604020202020204" pitchFamily="34" charset="0"/>
                          <a:cs typeface="Arial" panose="020B0604020202020204" pitchFamily="34" charset="0"/>
                        </a:rPr>
                        <a:t>кПа</a:t>
                      </a:r>
                      <a:endParaRPr lang="ru-RU" sz="1600" b="0" i="0" u="none" strike="noStrike" spc="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solidFill>
                            <a:srgbClr val="FF0000"/>
                          </a:solidFill>
                          <a:effectLst/>
                          <a:latin typeface="Arial" panose="020B0604020202020204" pitchFamily="34" charset="0"/>
                          <a:cs typeface="Arial" panose="020B0604020202020204" pitchFamily="34" charset="0"/>
                        </a:rPr>
                        <a:t>0,87</a:t>
                      </a:r>
                      <a:endParaRPr lang="ru-RU" sz="1600" b="0" i="0" u="none" strike="noStrike" spc="0" baseline="0" dirty="0">
                        <a:solidFill>
                          <a:srgbClr val="FF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a:solidFill>
                            <a:schemeClr val="tx1"/>
                          </a:solidFill>
                          <a:effectLst/>
                          <a:latin typeface="Arial" panose="020B0604020202020204" pitchFamily="34" charset="0"/>
                          <a:ea typeface="+mn-ea"/>
                          <a:cs typeface="Arial" panose="020B0604020202020204" pitchFamily="34" charset="0"/>
                        </a:rPr>
                        <a:t>0,05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en-US" sz="1600" u="none" strike="noStrike" kern="1200" spc="0" baseline="0" dirty="0">
                          <a:solidFill>
                            <a:schemeClr val="tx1"/>
                          </a:solidFill>
                          <a:effectLst/>
                          <a:latin typeface="Arial" panose="020B0604020202020204" pitchFamily="34" charset="0"/>
                          <a:ea typeface="+mn-ea"/>
                          <a:cs typeface="Arial" panose="020B0604020202020204" pitchFamily="34" charset="0"/>
                        </a:rPr>
                        <a:t>0,51</a:t>
                      </a:r>
                      <a:endPar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en-US" sz="1600" u="none" strike="noStrike" kern="1200" spc="0" baseline="0" dirty="0">
                          <a:solidFill>
                            <a:schemeClr val="tx1"/>
                          </a:solidFill>
                          <a:effectLst/>
                          <a:latin typeface="Arial" panose="020B0604020202020204" pitchFamily="34" charset="0"/>
                          <a:ea typeface="+mn-ea"/>
                          <a:cs typeface="Arial" panose="020B0604020202020204" pitchFamily="34" charset="0"/>
                        </a:rPr>
                        <a:t>0,15</a:t>
                      </a:r>
                      <a:endPar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en-US" sz="1600" u="none" strike="noStrike" kern="1200" spc="0" baseline="0" dirty="0">
                          <a:solidFill>
                            <a:schemeClr val="tx1"/>
                          </a:solidFill>
                          <a:effectLst/>
                          <a:latin typeface="Arial" panose="020B0604020202020204" pitchFamily="34" charset="0"/>
                          <a:ea typeface="+mn-ea"/>
                          <a:cs typeface="Arial" panose="020B0604020202020204" pitchFamily="34" charset="0"/>
                        </a:rPr>
                        <a:t>0,05</a:t>
                      </a:r>
                      <a:endPar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8774814"/>
                  </a:ext>
                </a:extLst>
              </a:tr>
              <a:tr h="335133">
                <a:tc>
                  <a:txBody>
                    <a:bodyPr/>
                    <a:lstStyle/>
                    <a:p>
                      <a:pPr algn="ctr" fontAlgn="ctr"/>
                      <a:r>
                        <a:rPr lang="ru-RU" sz="1600" u="none" strike="noStrike" spc="0">
                          <a:effectLst/>
                          <a:latin typeface="Arial" panose="020B0604020202020204" pitchFamily="34" charset="0"/>
                          <a:cs typeface="Arial" panose="020B0604020202020204" pitchFamily="34" charset="0"/>
                        </a:rPr>
                        <a:t>ТГН, %</a:t>
                      </a:r>
                      <a:endParaRPr lang="ru-RU" sz="1600" b="0" i="0" u="none" strike="noStrike" spc="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0,112</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0,103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en-US" sz="1600" u="none" strike="noStrike" kern="1200" spc="0" baseline="0" dirty="0">
                          <a:solidFill>
                            <a:schemeClr val="tx1"/>
                          </a:solidFill>
                          <a:effectLst/>
                          <a:latin typeface="Arial" panose="020B0604020202020204" pitchFamily="34" charset="0"/>
                          <a:ea typeface="+mn-ea"/>
                          <a:cs typeface="Arial" panose="020B0604020202020204" pitchFamily="34" charset="0"/>
                        </a:rPr>
                        <a:t>-</a:t>
                      </a:r>
                      <a:endPar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2743618"/>
                  </a:ext>
                </a:extLst>
              </a:tr>
              <a:tr h="335133">
                <a:tc>
                  <a:txBody>
                    <a:bodyPr/>
                    <a:lstStyle/>
                    <a:p>
                      <a:pPr algn="ctr" fontAlgn="ctr"/>
                      <a:r>
                        <a:rPr lang="ru-RU" sz="1600" u="none" strike="noStrike" spc="0" dirty="0">
                          <a:effectLst/>
                          <a:latin typeface="Arial" panose="020B0604020202020204" pitchFamily="34" charset="0"/>
                          <a:cs typeface="Arial" panose="020B0604020202020204" pitchFamily="34" charset="0"/>
                        </a:rPr>
                        <a:t>ТКН, %/⁰</a:t>
                      </a:r>
                      <a:r>
                        <a:rPr lang="en-US" sz="1600" u="none" strike="noStrike" spc="0" dirty="0">
                          <a:effectLst/>
                          <a:latin typeface="Arial" panose="020B0604020202020204" pitchFamily="34" charset="0"/>
                          <a:cs typeface="Arial" panose="020B0604020202020204" pitchFamily="34" charset="0"/>
                        </a:rPr>
                        <a:t>C</a:t>
                      </a:r>
                      <a:endParaRPr lang="en-US" sz="1600" b="0" i="0" u="none" strike="noStrike" spc="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0,013</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0,011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en-US" sz="1600" u="none" strike="noStrike" kern="1200" spc="0" baseline="0" dirty="0">
                          <a:solidFill>
                            <a:schemeClr val="tx1"/>
                          </a:solidFill>
                          <a:effectLst/>
                          <a:latin typeface="Arial" panose="020B0604020202020204" pitchFamily="34" charset="0"/>
                          <a:ea typeface="+mn-ea"/>
                          <a:cs typeface="Arial" panose="020B0604020202020204" pitchFamily="34" charset="0"/>
                        </a:rPr>
                        <a:t>-</a:t>
                      </a:r>
                      <a:endPar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6684354"/>
                  </a:ext>
                </a:extLst>
              </a:tr>
              <a:tr h="335133">
                <a:tc>
                  <a:txBody>
                    <a:bodyPr/>
                    <a:lstStyle/>
                    <a:p>
                      <a:pPr algn="ctr" fontAlgn="ctr"/>
                      <a:r>
                        <a:rPr lang="ru-RU" sz="1600" u="none" strike="noStrike" spc="-100" dirty="0">
                          <a:effectLst/>
                          <a:latin typeface="Arial" panose="020B0604020202020204" pitchFamily="34" charset="0"/>
                          <a:cs typeface="Arial" panose="020B0604020202020204" pitchFamily="34" charset="0"/>
                        </a:rPr>
                        <a:t>Стабильность, %/сутки</a:t>
                      </a:r>
                      <a:endParaRPr lang="ru-RU" sz="1600" b="0" i="0" u="none" strike="noStrike" spc="-10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solidFill>
                            <a:srgbClr val="FF0000"/>
                          </a:solidFill>
                          <a:effectLst/>
                          <a:latin typeface="Arial" panose="020B0604020202020204" pitchFamily="34" charset="0"/>
                          <a:cs typeface="Arial" panose="020B0604020202020204" pitchFamily="34" charset="0"/>
                        </a:rPr>
                        <a:t>0,088</a:t>
                      </a:r>
                      <a:endParaRPr lang="ru-RU" sz="1600" b="0" i="0" u="none" strike="noStrike" spc="0" baseline="0" dirty="0">
                        <a:solidFill>
                          <a:srgbClr val="FF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a:solidFill>
                            <a:schemeClr val="tx1"/>
                          </a:solidFill>
                          <a:effectLst/>
                          <a:latin typeface="Arial" panose="020B0604020202020204" pitchFamily="34" charset="0"/>
                          <a:ea typeface="+mn-ea"/>
                          <a:cs typeface="Arial" panose="020B0604020202020204" pitchFamily="34" charset="0"/>
                        </a:rPr>
                        <a:t>0,019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en-US" sz="1600" u="none" strike="noStrike" kern="1200" spc="0" baseline="0" dirty="0">
                          <a:solidFill>
                            <a:schemeClr val="tx1"/>
                          </a:solidFill>
                          <a:effectLst/>
                          <a:latin typeface="Arial" panose="020B0604020202020204" pitchFamily="34" charset="0"/>
                          <a:ea typeface="+mn-ea"/>
                          <a:cs typeface="Arial" panose="020B0604020202020204" pitchFamily="34" charset="0"/>
                        </a:rPr>
                        <a:t>-</a:t>
                      </a:r>
                      <a:endPar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0,038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960012"/>
                  </a:ext>
                </a:extLst>
              </a:tr>
              <a:tr h="335133">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Разбаланс, мВ/В</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4,0</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a:solidFill>
                            <a:schemeClr val="tx1"/>
                          </a:solidFill>
                          <a:effectLst/>
                          <a:latin typeface="Arial" panose="020B0604020202020204" pitchFamily="34" charset="0"/>
                          <a:ea typeface="+mn-ea"/>
                          <a:cs typeface="Arial" panose="020B0604020202020204" pitchFamily="34" charset="0"/>
                        </a:rPr>
                        <a:t>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en-US" sz="1600" u="none" strike="noStrike" kern="1200" spc="0" baseline="0" dirty="0">
                          <a:solidFill>
                            <a:schemeClr val="tx1"/>
                          </a:solidFill>
                          <a:effectLst/>
                          <a:latin typeface="Arial" panose="020B0604020202020204" pitchFamily="34" charset="0"/>
                          <a:ea typeface="+mn-ea"/>
                          <a:cs typeface="Arial" panose="020B0604020202020204" pitchFamily="34" charset="0"/>
                        </a:rPr>
                        <a:t>-</a:t>
                      </a:r>
                      <a:endPar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kumimoji="0" lang="ru-RU" sz="1600" u="none" strike="noStrike" kern="1200" spc="0" baseline="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5630980"/>
                  </a:ext>
                </a:extLst>
              </a:tr>
              <a:tr h="335133">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Способ сборки</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1600" u="none" strike="noStrike" spc="0" baseline="0" dirty="0">
                          <a:effectLst/>
                          <a:latin typeface="Arial" panose="020B0604020202020204" pitchFamily="34" charset="0"/>
                          <a:cs typeface="Arial" panose="020B0604020202020204" pitchFamily="34" charset="0"/>
                        </a:rPr>
                        <a:t>Стекло С65-1</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ru-RU" sz="1600" u="none" strike="noStrike" spc="0" baseline="0" dirty="0">
                          <a:effectLst/>
                          <a:latin typeface="Arial" panose="020B0604020202020204" pitchFamily="34" charset="0"/>
                          <a:cs typeface="Arial" panose="020B0604020202020204" pitchFamily="34" charset="0"/>
                        </a:rPr>
                        <a:t>Анодная посадка</a:t>
                      </a:r>
                      <a:r>
                        <a:rPr lang="en-US" sz="1600" u="none" strike="noStrike" spc="0" baseline="0" dirty="0">
                          <a:effectLst/>
                          <a:latin typeface="Arial" panose="020B0604020202020204" pitchFamily="34" charset="0"/>
                          <a:cs typeface="Arial" panose="020B0604020202020204" pitchFamily="34" charset="0"/>
                        </a:rPr>
                        <a:t> Pyrex 7740</a:t>
                      </a: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ru-RU" sz="1600" b="0" i="0" u="none" strike="noStrike" spc="0" baseline="0" dirty="0">
                        <a:solidFill>
                          <a:srgbClr val="000000"/>
                        </a:solidFill>
                        <a:effectLst/>
                        <a:latin typeface="Arial" panose="020B0604020202020204" pitchFamily="34" charset="0"/>
                        <a:cs typeface="Arial" panose="020B0604020202020204" pitchFamily="34" charset="0"/>
                      </a:endParaRPr>
                    </a:p>
                  </a:txBody>
                  <a:tcPr marL="6945" marR="6945" marT="6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70184060"/>
                  </a:ext>
                </a:extLst>
              </a:tr>
            </a:tbl>
          </a:graphicData>
        </a:graphic>
      </p:graphicFrame>
      <p:pic>
        <p:nvPicPr>
          <p:cNvPr id="23" name="Рисунок 22">
            <a:extLst>
              <a:ext uri="{FF2B5EF4-FFF2-40B4-BE49-F238E27FC236}">
                <a16:creationId xmlns:a16="http://schemas.microsoft.com/office/drawing/2014/main" id="{21099777-584D-4814-ACC8-87CCA7619312}"/>
              </a:ext>
            </a:extLst>
          </p:cNvPr>
          <p:cNvPicPr>
            <a:picLocks noChangeAspect="1"/>
          </p:cNvPicPr>
          <p:nvPr/>
        </p:nvPicPr>
        <p:blipFill>
          <a:blip r:embed="rId3"/>
          <a:stretch>
            <a:fillRect/>
          </a:stretch>
        </p:blipFill>
        <p:spPr>
          <a:xfrm>
            <a:off x="2396520" y="1965099"/>
            <a:ext cx="1244932" cy="1251451"/>
          </a:xfrm>
          <a:prstGeom prst="rect">
            <a:avLst/>
          </a:prstGeom>
        </p:spPr>
      </p:pic>
      <p:pic>
        <p:nvPicPr>
          <p:cNvPr id="7" name="Рисунок 6">
            <a:extLst>
              <a:ext uri="{FF2B5EF4-FFF2-40B4-BE49-F238E27FC236}">
                <a16:creationId xmlns:a16="http://schemas.microsoft.com/office/drawing/2014/main" id="{459C9EA3-1D1A-4BAF-AB15-07126020F4A0}"/>
              </a:ext>
            </a:extLst>
          </p:cNvPr>
          <p:cNvPicPr>
            <a:picLocks noChangeAspect="1"/>
          </p:cNvPicPr>
          <p:nvPr/>
        </p:nvPicPr>
        <p:blipFill>
          <a:blip r:embed="rId4"/>
          <a:stretch>
            <a:fillRect/>
          </a:stretch>
        </p:blipFill>
        <p:spPr>
          <a:xfrm>
            <a:off x="3759654" y="1996699"/>
            <a:ext cx="1200103" cy="1198412"/>
          </a:xfrm>
          <a:prstGeom prst="rect">
            <a:avLst/>
          </a:prstGeom>
        </p:spPr>
      </p:pic>
      <p:pic>
        <p:nvPicPr>
          <p:cNvPr id="8" name="Рисунок 7">
            <a:extLst>
              <a:ext uri="{FF2B5EF4-FFF2-40B4-BE49-F238E27FC236}">
                <a16:creationId xmlns:a16="http://schemas.microsoft.com/office/drawing/2014/main" id="{5E44E2F6-72D0-4F66-85B9-971BBEC6E28F}"/>
              </a:ext>
            </a:extLst>
          </p:cNvPr>
          <p:cNvPicPr>
            <a:picLocks noChangeAspect="1"/>
          </p:cNvPicPr>
          <p:nvPr/>
        </p:nvPicPr>
        <p:blipFill>
          <a:blip r:embed="rId5"/>
          <a:stretch>
            <a:fillRect/>
          </a:stretch>
        </p:blipFill>
        <p:spPr>
          <a:xfrm>
            <a:off x="5062719" y="2008467"/>
            <a:ext cx="1170015" cy="1186644"/>
          </a:xfrm>
          <a:prstGeom prst="rect">
            <a:avLst/>
          </a:prstGeom>
        </p:spPr>
      </p:pic>
      <p:pic>
        <p:nvPicPr>
          <p:cNvPr id="9" name="Рисунок 8">
            <a:extLst>
              <a:ext uri="{FF2B5EF4-FFF2-40B4-BE49-F238E27FC236}">
                <a16:creationId xmlns:a16="http://schemas.microsoft.com/office/drawing/2014/main" id="{C7C45B69-A93F-402F-92A4-5E33B3EEEDA2}"/>
              </a:ext>
            </a:extLst>
          </p:cNvPr>
          <p:cNvPicPr>
            <a:picLocks noChangeAspect="1"/>
          </p:cNvPicPr>
          <p:nvPr/>
        </p:nvPicPr>
        <p:blipFill>
          <a:blip r:embed="rId6"/>
          <a:stretch>
            <a:fillRect/>
          </a:stretch>
        </p:blipFill>
        <p:spPr>
          <a:xfrm>
            <a:off x="6335696" y="2109216"/>
            <a:ext cx="1243944" cy="830403"/>
          </a:xfrm>
          <a:prstGeom prst="rect">
            <a:avLst/>
          </a:prstGeom>
        </p:spPr>
      </p:pic>
      <p:pic>
        <p:nvPicPr>
          <p:cNvPr id="10" name="Рисунок 9">
            <a:extLst>
              <a:ext uri="{FF2B5EF4-FFF2-40B4-BE49-F238E27FC236}">
                <a16:creationId xmlns:a16="http://schemas.microsoft.com/office/drawing/2014/main" id="{005CDFE4-AA7E-49A9-ACF5-1F078BC43443}"/>
              </a:ext>
            </a:extLst>
          </p:cNvPr>
          <p:cNvPicPr>
            <a:picLocks noChangeAspect="1"/>
          </p:cNvPicPr>
          <p:nvPr/>
        </p:nvPicPr>
        <p:blipFill>
          <a:blip r:embed="rId7"/>
          <a:stretch>
            <a:fillRect/>
          </a:stretch>
        </p:blipFill>
        <p:spPr>
          <a:xfrm>
            <a:off x="7621353" y="2009484"/>
            <a:ext cx="1235818" cy="1198412"/>
          </a:xfrm>
          <a:prstGeom prst="rect">
            <a:avLst/>
          </a:prstGeom>
        </p:spPr>
      </p:pic>
      <p:sp>
        <p:nvSpPr>
          <p:cNvPr id="27" name="Номер слайда 5">
            <a:extLst>
              <a:ext uri="{FF2B5EF4-FFF2-40B4-BE49-F238E27FC236}">
                <a16:creationId xmlns:a16="http://schemas.microsoft.com/office/drawing/2014/main" id="{2C110A4D-9660-463A-893B-52F2C0A79F8D}"/>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spTree>
    <p:extLst>
      <p:ext uri="{BB962C8B-B14F-4D97-AF65-F5344CB8AC3E}">
        <p14:creationId xmlns:p14="http://schemas.microsoft.com/office/powerpoint/2010/main" val="8477422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1571795" y="467380"/>
            <a:ext cx="1396024" cy="369332"/>
          </a:xfrm>
          <a:prstGeom prst="rect">
            <a:avLst/>
          </a:prstGeom>
          <a:noFill/>
          <a:ln w="9525">
            <a:noFill/>
            <a:miter lim="800000"/>
            <a:headEnd/>
            <a:tailEnd/>
          </a:ln>
        </p:spPr>
        <p:txBody>
          <a:bodyPr wrap="none" anchor="ctr">
            <a:spAutoFit/>
          </a:bodyPr>
          <a:lstStyle/>
          <a:p>
            <a:pPr algn="ctr"/>
            <a:r>
              <a:rPr lang="ru-RU" b="1" u="sng" dirty="0">
                <a:latin typeface="Times New Roman" panose="02020603050405020304" pitchFamily="18" charset="0"/>
                <a:cs typeface="Times New Roman" panose="02020603050405020304" pitchFamily="18" charset="0"/>
              </a:rPr>
              <a:t>ТДК с ООС</a:t>
            </a:r>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0" name="Rectangle 45"/>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Сверхвысокочувствительный кристалл ТДК с ООС </a:t>
            </a:r>
          </a:p>
        </p:txBody>
      </p:sp>
      <p:pic>
        <p:nvPicPr>
          <p:cNvPr id="25" name="Рисунок 24">
            <a:extLst>
              <a:ext uri="{FF2B5EF4-FFF2-40B4-BE49-F238E27FC236}">
                <a16:creationId xmlns:a16="http://schemas.microsoft.com/office/drawing/2014/main" id="{95F8B1F6-CC03-4DC1-96CA-DC65A177F0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4307" y="834445"/>
            <a:ext cx="2339699" cy="2390218"/>
          </a:xfrm>
          <a:prstGeom prst="rect">
            <a:avLst/>
          </a:prstGeom>
        </p:spPr>
      </p:pic>
      <p:cxnSp>
        <p:nvCxnSpPr>
          <p:cNvPr id="26" name="Прямая соединительная линия 25">
            <a:extLst>
              <a:ext uri="{FF2B5EF4-FFF2-40B4-BE49-F238E27FC236}">
                <a16:creationId xmlns:a16="http://schemas.microsoft.com/office/drawing/2014/main" id="{11C35E2A-56D3-44C6-9034-7354D6D3F682}"/>
              </a:ext>
            </a:extLst>
          </p:cNvPr>
          <p:cNvCxnSpPr/>
          <p:nvPr/>
        </p:nvCxnSpPr>
        <p:spPr>
          <a:xfrm>
            <a:off x="6881118" y="842121"/>
            <a:ext cx="302236" cy="1387"/>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27" name="Прямая соединительная линия 26">
            <a:extLst>
              <a:ext uri="{FF2B5EF4-FFF2-40B4-BE49-F238E27FC236}">
                <a16:creationId xmlns:a16="http://schemas.microsoft.com/office/drawing/2014/main" id="{CBBA6C88-8104-492E-83A1-5BED3BB1F581}"/>
              </a:ext>
            </a:extLst>
          </p:cNvPr>
          <p:cNvCxnSpPr/>
          <p:nvPr/>
        </p:nvCxnSpPr>
        <p:spPr>
          <a:xfrm>
            <a:off x="6877655" y="3221411"/>
            <a:ext cx="303823" cy="817"/>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29" name="Прямая со стрелкой 28">
            <a:extLst>
              <a:ext uri="{FF2B5EF4-FFF2-40B4-BE49-F238E27FC236}">
                <a16:creationId xmlns:a16="http://schemas.microsoft.com/office/drawing/2014/main" id="{D7F09EBF-83F1-48A5-AFCD-E78BBCE517DF}"/>
              </a:ext>
            </a:extLst>
          </p:cNvPr>
          <p:cNvCxnSpPr>
            <a:cxnSpLocks/>
          </p:cNvCxnSpPr>
          <p:nvPr/>
        </p:nvCxnSpPr>
        <p:spPr>
          <a:xfrm>
            <a:off x="4543880" y="3476070"/>
            <a:ext cx="2330888" cy="3333"/>
          </a:xfrm>
          <a:prstGeom prst="straightConnector1">
            <a:avLst/>
          </a:prstGeom>
          <a:ln>
            <a:solidFill>
              <a:schemeClr val="tx1"/>
            </a:solidFill>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0" name="Прямая со стрелкой 29">
            <a:extLst>
              <a:ext uri="{FF2B5EF4-FFF2-40B4-BE49-F238E27FC236}">
                <a16:creationId xmlns:a16="http://schemas.microsoft.com/office/drawing/2014/main" id="{C27CF6BB-49F3-4AD3-8855-A8267231F087}"/>
              </a:ext>
            </a:extLst>
          </p:cNvPr>
          <p:cNvCxnSpPr/>
          <p:nvPr/>
        </p:nvCxnSpPr>
        <p:spPr>
          <a:xfrm flipH="1">
            <a:off x="7137028" y="842121"/>
            <a:ext cx="7315" cy="2380107"/>
          </a:xfrm>
          <a:prstGeom prst="straightConnector1">
            <a:avLst/>
          </a:prstGeom>
          <a:ln>
            <a:solidFill>
              <a:schemeClr val="tx1"/>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31" name="Прямоугольник 30">
            <a:extLst>
              <a:ext uri="{FF2B5EF4-FFF2-40B4-BE49-F238E27FC236}">
                <a16:creationId xmlns:a16="http://schemas.microsoft.com/office/drawing/2014/main" id="{715D3DD3-DC3F-4B0E-8EF6-776D61D436C2}"/>
              </a:ext>
            </a:extLst>
          </p:cNvPr>
          <p:cNvSpPr/>
          <p:nvPr/>
        </p:nvSpPr>
        <p:spPr>
          <a:xfrm>
            <a:off x="4505077" y="3120504"/>
            <a:ext cx="2378927" cy="461665"/>
          </a:xfrm>
          <a:prstGeom prst="rect">
            <a:avLst/>
          </a:prstGeom>
          <a:ln>
            <a:noFill/>
          </a:ln>
        </p:spPr>
        <p:txBody>
          <a:bodyPr wrap="square">
            <a:spAutoFit/>
          </a:bodyPr>
          <a:lstStyle/>
          <a:p>
            <a:pPr algn="ctr"/>
            <a:r>
              <a:rPr lang="ru-RU" sz="2000" spc="-10" dirty="0">
                <a:latin typeface="Times New Roman" panose="02020603050405020304" pitchFamily="18" charset="0"/>
                <a:cs typeface="Times New Roman" panose="02020603050405020304" pitchFamily="18" charset="0"/>
              </a:rPr>
              <a:t>6,15</a:t>
            </a:r>
            <a:r>
              <a:rPr lang="ru-RU" sz="2400" spc="-10" dirty="0">
                <a:latin typeface="Times New Roman" panose="02020603050405020304" pitchFamily="18" charset="0"/>
                <a:cs typeface="Times New Roman" panose="02020603050405020304" pitchFamily="18" charset="0"/>
              </a:rPr>
              <a:t> мм</a:t>
            </a:r>
            <a:endParaRPr lang="ru-RU" sz="2400" dirty="0"/>
          </a:p>
        </p:txBody>
      </p:sp>
      <p:sp>
        <p:nvSpPr>
          <p:cNvPr id="32" name="Прямоугольник 31">
            <a:extLst>
              <a:ext uri="{FF2B5EF4-FFF2-40B4-BE49-F238E27FC236}">
                <a16:creationId xmlns:a16="http://schemas.microsoft.com/office/drawing/2014/main" id="{CCF2F113-B7C0-4214-90A8-1A208A78CFA5}"/>
              </a:ext>
            </a:extLst>
          </p:cNvPr>
          <p:cNvSpPr/>
          <p:nvPr/>
        </p:nvSpPr>
        <p:spPr>
          <a:xfrm rot="-5400000">
            <a:off x="6459160" y="1836595"/>
            <a:ext cx="1092607" cy="461665"/>
          </a:xfrm>
          <a:prstGeom prst="rect">
            <a:avLst/>
          </a:prstGeom>
        </p:spPr>
        <p:txBody>
          <a:bodyPr wrap="none">
            <a:spAutoFit/>
          </a:bodyPr>
          <a:lstStyle/>
          <a:p>
            <a:pPr algn="ctr"/>
            <a:r>
              <a:rPr lang="ru-RU" sz="2000" spc="-10" dirty="0">
                <a:latin typeface="Times New Roman" panose="02020603050405020304" pitchFamily="18" charset="0"/>
                <a:cs typeface="Times New Roman" panose="02020603050405020304" pitchFamily="18" charset="0"/>
              </a:rPr>
              <a:t>6,15</a:t>
            </a:r>
            <a:r>
              <a:rPr lang="ru-RU" sz="2400" spc="-10" dirty="0">
                <a:latin typeface="Times New Roman" panose="02020603050405020304" pitchFamily="18" charset="0"/>
                <a:cs typeface="Times New Roman" panose="02020603050405020304" pitchFamily="18" charset="0"/>
              </a:rPr>
              <a:t> мм</a:t>
            </a:r>
            <a:endParaRPr lang="ru-RU" sz="2400" dirty="0"/>
          </a:p>
        </p:txBody>
      </p:sp>
      <p:pic>
        <p:nvPicPr>
          <p:cNvPr id="33" name="Рисунок 32">
            <a:extLst>
              <a:ext uri="{FF2B5EF4-FFF2-40B4-BE49-F238E27FC236}">
                <a16:creationId xmlns:a16="http://schemas.microsoft.com/office/drawing/2014/main" id="{4F9A73C4-E30D-428B-AF8B-48B800F9FF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8028" y="1157189"/>
            <a:ext cx="1713502" cy="1717963"/>
          </a:xfrm>
          <a:prstGeom prst="rect">
            <a:avLst/>
          </a:prstGeom>
        </p:spPr>
      </p:pic>
      <p:cxnSp>
        <p:nvCxnSpPr>
          <p:cNvPr id="34" name="Прямая соединительная линия 33">
            <a:extLst>
              <a:ext uri="{FF2B5EF4-FFF2-40B4-BE49-F238E27FC236}">
                <a16:creationId xmlns:a16="http://schemas.microsoft.com/office/drawing/2014/main" id="{AA583A21-A18A-4930-A83C-5E02BD231D57}"/>
              </a:ext>
            </a:extLst>
          </p:cNvPr>
          <p:cNvCxnSpPr/>
          <p:nvPr/>
        </p:nvCxnSpPr>
        <p:spPr>
          <a:xfrm flipV="1">
            <a:off x="3931444" y="1161653"/>
            <a:ext cx="295275" cy="2381"/>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35" name="Прямая соединительная линия 34">
            <a:extLst>
              <a:ext uri="{FF2B5EF4-FFF2-40B4-BE49-F238E27FC236}">
                <a16:creationId xmlns:a16="http://schemas.microsoft.com/office/drawing/2014/main" id="{659ECC2B-F389-4223-8E97-AA73822AAC99}"/>
              </a:ext>
            </a:extLst>
          </p:cNvPr>
          <p:cNvCxnSpPr/>
          <p:nvPr/>
        </p:nvCxnSpPr>
        <p:spPr>
          <a:xfrm flipV="1">
            <a:off x="3931531" y="2869009"/>
            <a:ext cx="314238" cy="5632"/>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36" name="Прямая со стрелкой 35">
            <a:extLst>
              <a:ext uri="{FF2B5EF4-FFF2-40B4-BE49-F238E27FC236}">
                <a16:creationId xmlns:a16="http://schemas.microsoft.com/office/drawing/2014/main" id="{96DF11EC-6BE4-443C-845F-62DD1F7E67F5}"/>
              </a:ext>
            </a:extLst>
          </p:cNvPr>
          <p:cNvCxnSpPr>
            <a:cxnSpLocks/>
          </p:cNvCxnSpPr>
          <p:nvPr/>
        </p:nvCxnSpPr>
        <p:spPr>
          <a:xfrm>
            <a:off x="4181233" y="1163372"/>
            <a:ext cx="718" cy="1710876"/>
          </a:xfrm>
          <a:prstGeom prst="straightConnector1">
            <a:avLst/>
          </a:prstGeom>
          <a:ln>
            <a:solidFill>
              <a:schemeClr val="tx1"/>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37" name="Прямоугольник 36">
            <a:extLst>
              <a:ext uri="{FF2B5EF4-FFF2-40B4-BE49-F238E27FC236}">
                <a16:creationId xmlns:a16="http://schemas.microsoft.com/office/drawing/2014/main" id="{576B8B93-BF64-428F-8AA3-D32E29A175E7}"/>
              </a:ext>
            </a:extLst>
          </p:cNvPr>
          <p:cNvSpPr/>
          <p:nvPr/>
        </p:nvSpPr>
        <p:spPr>
          <a:xfrm rot="-5400000">
            <a:off x="3198195" y="1783255"/>
            <a:ext cx="1709881" cy="461665"/>
          </a:xfrm>
          <a:prstGeom prst="rect">
            <a:avLst/>
          </a:prstGeom>
        </p:spPr>
        <p:txBody>
          <a:bodyPr wrap="square">
            <a:spAutoFit/>
          </a:bodyPr>
          <a:lstStyle/>
          <a:p>
            <a:pPr algn="ctr"/>
            <a:r>
              <a:rPr lang="ru-RU" sz="2000" spc="-10" dirty="0">
                <a:latin typeface="Times New Roman" panose="02020603050405020304" pitchFamily="18" charset="0"/>
                <a:cs typeface="Times New Roman" panose="02020603050405020304" pitchFamily="18" charset="0"/>
              </a:rPr>
              <a:t>4,00</a:t>
            </a:r>
            <a:r>
              <a:rPr lang="ru-RU" sz="2400" spc="-10" dirty="0">
                <a:latin typeface="Times New Roman" panose="02020603050405020304" pitchFamily="18" charset="0"/>
                <a:cs typeface="Times New Roman" panose="02020603050405020304" pitchFamily="18" charset="0"/>
              </a:rPr>
              <a:t> мм</a:t>
            </a:r>
            <a:endParaRPr lang="ru-RU" sz="2400" dirty="0"/>
          </a:p>
        </p:txBody>
      </p:sp>
      <p:sp>
        <p:nvSpPr>
          <p:cNvPr id="38" name="Прямоугольник 37">
            <a:extLst>
              <a:ext uri="{FF2B5EF4-FFF2-40B4-BE49-F238E27FC236}">
                <a16:creationId xmlns:a16="http://schemas.microsoft.com/office/drawing/2014/main" id="{5D148B20-F327-45AD-8136-B11A69FF6130}"/>
              </a:ext>
            </a:extLst>
          </p:cNvPr>
          <p:cNvSpPr/>
          <p:nvPr/>
        </p:nvSpPr>
        <p:spPr>
          <a:xfrm>
            <a:off x="2220408" y="2814612"/>
            <a:ext cx="1711121" cy="400110"/>
          </a:xfrm>
          <a:prstGeom prst="rect">
            <a:avLst/>
          </a:prstGeom>
        </p:spPr>
        <p:txBody>
          <a:bodyPr wrap="square">
            <a:spAutoFit/>
          </a:bodyPr>
          <a:lstStyle/>
          <a:p>
            <a:pPr algn="ctr"/>
            <a:r>
              <a:rPr lang="ru-RU" sz="2000" spc="-10" dirty="0">
                <a:latin typeface="Times New Roman" panose="02020603050405020304" pitchFamily="18" charset="0"/>
                <a:cs typeface="Times New Roman" panose="02020603050405020304" pitchFamily="18" charset="0"/>
              </a:rPr>
              <a:t> 4,00 мм</a:t>
            </a:r>
            <a:endParaRPr lang="ru-RU" sz="2000" dirty="0"/>
          </a:p>
        </p:txBody>
      </p:sp>
      <p:cxnSp>
        <p:nvCxnSpPr>
          <p:cNvPr id="39" name="Прямая соединительная линия 38">
            <a:extLst>
              <a:ext uri="{FF2B5EF4-FFF2-40B4-BE49-F238E27FC236}">
                <a16:creationId xmlns:a16="http://schemas.microsoft.com/office/drawing/2014/main" id="{8BD64F74-BF1A-46CB-AF8B-77A2FE8C937F}"/>
              </a:ext>
            </a:extLst>
          </p:cNvPr>
          <p:cNvCxnSpPr>
            <a:cxnSpLocks/>
          </p:cNvCxnSpPr>
          <p:nvPr/>
        </p:nvCxnSpPr>
        <p:spPr>
          <a:xfrm>
            <a:off x="3931530" y="2874640"/>
            <a:ext cx="4676" cy="2872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40604E84-C39B-4C9E-BC5B-CA88058157AB}"/>
              </a:ext>
            </a:extLst>
          </p:cNvPr>
          <p:cNvCxnSpPr>
            <a:cxnSpLocks/>
          </p:cNvCxnSpPr>
          <p:nvPr/>
        </p:nvCxnSpPr>
        <p:spPr>
          <a:xfrm flipH="1">
            <a:off x="2220409" y="2872671"/>
            <a:ext cx="1" cy="305643"/>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1" name="Прямая со стрелкой 40">
            <a:extLst>
              <a:ext uri="{FF2B5EF4-FFF2-40B4-BE49-F238E27FC236}">
                <a16:creationId xmlns:a16="http://schemas.microsoft.com/office/drawing/2014/main" id="{72CE9310-7B9C-4CF5-9039-8CE69721D99F}"/>
              </a:ext>
            </a:extLst>
          </p:cNvPr>
          <p:cNvCxnSpPr>
            <a:cxnSpLocks/>
          </p:cNvCxnSpPr>
          <p:nvPr/>
        </p:nvCxnSpPr>
        <p:spPr>
          <a:xfrm flipV="1">
            <a:off x="2221634" y="3123803"/>
            <a:ext cx="1707428" cy="1241"/>
          </a:xfrm>
          <a:prstGeom prst="straightConnector1">
            <a:avLst/>
          </a:prstGeom>
          <a:ln>
            <a:solidFill>
              <a:schemeClr val="tx1"/>
            </a:solidFill>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42" name="Прямая соединительная линия 41">
            <a:extLst>
              <a:ext uri="{FF2B5EF4-FFF2-40B4-BE49-F238E27FC236}">
                <a16:creationId xmlns:a16="http://schemas.microsoft.com/office/drawing/2014/main" id="{1753F366-CFA1-4395-8232-E59F48799ADA}"/>
              </a:ext>
            </a:extLst>
          </p:cNvPr>
          <p:cNvCxnSpPr>
            <a:cxnSpLocks/>
          </p:cNvCxnSpPr>
          <p:nvPr/>
        </p:nvCxnSpPr>
        <p:spPr>
          <a:xfrm flipH="1">
            <a:off x="4546300" y="3223284"/>
            <a:ext cx="1" cy="30380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aphicFrame>
        <p:nvGraphicFramePr>
          <p:cNvPr id="44" name="Таблица 43">
            <a:extLst>
              <a:ext uri="{FF2B5EF4-FFF2-40B4-BE49-F238E27FC236}">
                <a16:creationId xmlns:a16="http://schemas.microsoft.com/office/drawing/2014/main" id="{E8FC359C-F098-4812-A355-582131008C95}"/>
              </a:ext>
            </a:extLst>
          </p:cNvPr>
          <p:cNvGraphicFramePr>
            <a:graphicFrameLocks noGrp="1"/>
          </p:cNvGraphicFramePr>
          <p:nvPr>
            <p:extLst>
              <p:ext uri="{D42A27DB-BD31-4B8C-83A1-F6EECF244321}">
                <p14:modId xmlns:p14="http://schemas.microsoft.com/office/powerpoint/2010/main" val="2189013942"/>
              </p:ext>
            </p:extLst>
          </p:nvPr>
        </p:nvGraphicFramePr>
        <p:xfrm>
          <a:off x="395536" y="3594720"/>
          <a:ext cx="8424925" cy="914400"/>
        </p:xfrm>
        <a:graphic>
          <a:graphicData uri="http://schemas.openxmlformats.org/drawingml/2006/table">
            <a:tbl>
              <a:tblPr firstRow="1" bandRow="1">
                <a:tableStyleId>{2D5ABB26-0587-4C30-8999-92F81FD0307C}</a:tableStyleId>
              </a:tblPr>
              <a:tblGrid>
                <a:gridCol w="1522512">
                  <a:extLst>
                    <a:ext uri="{9D8B030D-6E8A-4147-A177-3AD203B41FA5}">
                      <a16:colId xmlns:a16="http://schemas.microsoft.com/office/drawing/2014/main" val="2659011023"/>
                    </a:ext>
                  </a:extLst>
                </a:gridCol>
                <a:gridCol w="1656184">
                  <a:extLst>
                    <a:ext uri="{9D8B030D-6E8A-4147-A177-3AD203B41FA5}">
                      <a16:colId xmlns:a16="http://schemas.microsoft.com/office/drawing/2014/main" val="3215590746"/>
                    </a:ext>
                  </a:extLst>
                </a:gridCol>
                <a:gridCol w="1645837">
                  <a:extLst>
                    <a:ext uri="{9D8B030D-6E8A-4147-A177-3AD203B41FA5}">
                      <a16:colId xmlns:a16="http://schemas.microsoft.com/office/drawing/2014/main" val="988555924"/>
                    </a:ext>
                  </a:extLst>
                </a:gridCol>
                <a:gridCol w="1810547">
                  <a:extLst>
                    <a:ext uri="{9D8B030D-6E8A-4147-A177-3AD203B41FA5}">
                      <a16:colId xmlns:a16="http://schemas.microsoft.com/office/drawing/2014/main" val="1482085819"/>
                    </a:ext>
                  </a:extLst>
                </a:gridCol>
                <a:gridCol w="1789845">
                  <a:extLst>
                    <a:ext uri="{9D8B030D-6E8A-4147-A177-3AD203B41FA5}">
                      <a16:colId xmlns:a16="http://schemas.microsoft.com/office/drawing/2014/main" val="4227483478"/>
                    </a:ext>
                  </a:extLst>
                </a:gridCol>
              </a:tblGrid>
              <a:tr h="270682">
                <a:tc>
                  <a:txBody>
                    <a:bodyPr/>
                    <a:lstStyle/>
                    <a:p>
                      <a:pPr algn="ctr"/>
                      <a:r>
                        <a:rPr lang="ru-RU" sz="1400" b="1" spc="-100" dirty="0">
                          <a:solidFill>
                            <a:schemeClr val="bg1"/>
                          </a:solidFill>
                          <a:latin typeface="Times New Roman" panose="02020603050405020304" pitchFamily="18" charset="0"/>
                          <a:cs typeface="Times New Roman" panose="02020603050405020304" pitchFamily="18" charset="0"/>
                        </a:rPr>
                        <a:t>Вид кристалла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ru-RU" sz="1400" b="1" spc="-100" baseline="0" dirty="0">
                          <a:solidFill>
                            <a:schemeClr val="bg1"/>
                          </a:solidFill>
                          <a:latin typeface="Times New Roman" panose="02020603050405020304" pitchFamily="18" charset="0"/>
                          <a:cs typeface="Times New Roman" panose="02020603050405020304" pitchFamily="18" charset="0"/>
                        </a:rPr>
                        <a:t>Площадь мембраны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ru-RU" sz="1400" b="1" spc="-100" baseline="0" dirty="0">
                          <a:solidFill>
                            <a:schemeClr val="bg1"/>
                          </a:solidFill>
                          <a:latin typeface="Times New Roman" panose="02020603050405020304" pitchFamily="18" charset="0"/>
                          <a:cs typeface="Times New Roman" panose="02020603050405020304" pitchFamily="18" charset="0"/>
                        </a:rPr>
                        <a:t>Толщина мембраны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ru-RU" sz="1400" b="1" spc="-100" dirty="0">
                          <a:solidFill>
                            <a:schemeClr val="bg1"/>
                          </a:solidFill>
                          <a:latin typeface="Times New Roman" panose="02020603050405020304" pitchFamily="18" charset="0"/>
                          <a:cs typeface="Times New Roman" panose="02020603050405020304" pitchFamily="18" charset="0"/>
                        </a:rPr>
                        <a:t>Чувствительность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ru-RU" sz="1400" b="1" spc="-100" dirty="0">
                          <a:solidFill>
                            <a:schemeClr val="bg1"/>
                          </a:solidFill>
                          <a:latin typeface="Times New Roman" panose="02020603050405020304" pitchFamily="18" charset="0"/>
                          <a:cs typeface="Times New Roman" panose="02020603050405020304" pitchFamily="18" charset="0"/>
                        </a:rPr>
                        <a:t>Перегрузки</a:t>
                      </a:r>
                      <a:r>
                        <a:rPr lang="ru-RU" sz="1400" b="1" spc="-100" baseline="0" dirty="0">
                          <a:solidFill>
                            <a:schemeClr val="bg1"/>
                          </a:solidFill>
                          <a:latin typeface="Times New Roman" panose="02020603050405020304" pitchFamily="18" charset="0"/>
                          <a:cs typeface="Times New Roman" panose="02020603050405020304" pitchFamily="18" charset="0"/>
                        </a:rPr>
                        <a:t> </a:t>
                      </a:r>
                      <a:r>
                        <a:rPr lang="ru-RU" sz="1400" b="1" spc="-100" dirty="0">
                          <a:solidFill>
                            <a:schemeClr val="bg1"/>
                          </a:solidFill>
                          <a:latin typeface="Times New Roman" panose="02020603050405020304" pitchFamily="18" charset="0"/>
                          <a:cs typeface="Times New Roman" panose="02020603050405020304" pitchFamily="18" charset="0"/>
                        </a:rPr>
                        <a:t>давлением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93956000"/>
                  </a:ext>
                </a:extLst>
              </a:tr>
              <a:tr h="270682">
                <a:tc>
                  <a:txBody>
                    <a:bodyPr/>
                    <a:lstStyle/>
                    <a:p>
                      <a:pPr algn="ctr"/>
                      <a:r>
                        <a:rPr lang="ru-RU" sz="1400" b="1" dirty="0">
                          <a:latin typeface="Times New Roman" panose="02020603050405020304" pitchFamily="18" charset="0"/>
                          <a:cs typeface="Times New Roman" panose="02020603050405020304" pitchFamily="18" charset="0"/>
                        </a:rPr>
                        <a:t>ТДК с ООС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ru-RU" sz="1400" dirty="0">
                          <a:latin typeface="Times New Roman" panose="02020603050405020304" pitchFamily="18" charset="0"/>
                          <a:cs typeface="Times New Roman" panose="02020603050405020304" pitchFamily="18" charset="0"/>
                        </a:rPr>
                        <a:t>2,22 х 2,22 мм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latin typeface="Times New Roman" panose="02020603050405020304" pitchFamily="18" charset="0"/>
                          <a:cs typeface="Times New Roman" panose="02020603050405020304" pitchFamily="18"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spc="-50" baseline="0" dirty="0">
                          <a:latin typeface="Times New Roman" panose="02020603050405020304" pitchFamily="18" charset="0"/>
                          <a:cs typeface="Times New Roman" panose="02020603050405020304" pitchFamily="18" charset="0"/>
                        </a:rPr>
                        <a:t>1,88 ± 0,17 мВ/кПа/В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до 1600 кПа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986800"/>
                  </a:ext>
                </a:extLst>
              </a:tr>
              <a:tr h="270682">
                <a:tc>
                  <a:txBody>
                    <a:bodyPr/>
                    <a:lstStyle/>
                    <a:p>
                      <a:pPr algn="ctr"/>
                      <a:r>
                        <a:rPr lang="ru-RU" sz="1400" b="1" dirty="0">
                          <a:latin typeface="Times New Roman" panose="02020603050405020304" pitchFamily="18" charset="0"/>
                          <a:cs typeface="Times New Roman" panose="02020603050405020304" pitchFamily="18" charset="0"/>
                        </a:rPr>
                        <a:t>ИПД 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ru-RU" sz="1400" dirty="0">
                          <a:latin typeface="Times New Roman" panose="02020603050405020304" pitchFamily="18" charset="0"/>
                          <a:cs typeface="Times New Roman" panose="02020603050405020304" pitchFamily="18" charset="0"/>
                        </a:rPr>
                        <a:t>4,20 х 4,20 мм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latin typeface="Times New Roman" panose="02020603050405020304" pitchFamily="18" charset="0"/>
                          <a:cs typeface="Times New Roman" panose="02020603050405020304" pitchFamily="18"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spc="-50" baseline="0" dirty="0">
                          <a:latin typeface="Times New Roman" panose="02020603050405020304" pitchFamily="18" charset="0"/>
                          <a:cs typeface="Times New Roman" panose="02020603050405020304" pitchFamily="18" charset="0"/>
                        </a:rPr>
                        <a:t>1,91 ± 0,19 мВ/кПа/В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a:latin typeface="Times New Roman" panose="02020603050405020304" pitchFamily="18" charset="0"/>
                          <a:cs typeface="Times New Roman" panose="02020603050405020304" pitchFamily="18" charset="0"/>
                        </a:rPr>
                        <a:t>до 320 кПа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1135467"/>
                  </a:ext>
                </a:extLst>
              </a:tr>
            </a:tbl>
          </a:graphicData>
        </a:graphic>
      </p:graphicFrame>
      <p:cxnSp>
        <p:nvCxnSpPr>
          <p:cNvPr id="50" name="Прямая соединительная линия 49">
            <a:extLst>
              <a:ext uri="{FF2B5EF4-FFF2-40B4-BE49-F238E27FC236}">
                <a16:creationId xmlns:a16="http://schemas.microsoft.com/office/drawing/2014/main" id="{1753F366-CFA1-4395-8232-E59F48799ADA}"/>
              </a:ext>
            </a:extLst>
          </p:cNvPr>
          <p:cNvCxnSpPr>
            <a:cxnSpLocks/>
          </p:cNvCxnSpPr>
          <p:nvPr/>
        </p:nvCxnSpPr>
        <p:spPr>
          <a:xfrm>
            <a:off x="6878590" y="3223346"/>
            <a:ext cx="2528" cy="30368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5" name="Прямоугольник 54"/>
          <p:cNvSpPr/>
          <p:nvPr/>
        </p:nvSpPr>
        <p:spPr>
          <a:xfrm>
            <a:off x="314685" y="5228688"/>
            <a:ext cx="3346044" cy="646331"/>
          </a:xfrm>
          <a:prstGeom prst="rect">
            <a:avLst/>
          </a:prstGeom>
          <a:noFill/>
          <a:ln w="9525">
            <a:noFill/>
            <a:miter lim="800000"/>
            <a:headEnd/>
            <a:tailEnd/>
          </a:ln>
        </p:spPr>
        <p:txBody>
          <a:bodyPr wrap="none" anchor="ctr">
            <a:spAutoFit/>
          </a:bodyPr>
          <a:lstStyle/>
          <a:p>
            <a:pPr algn="ctr"/>
            <a:r>
              <a:rPr lang="ru-RU" b="1" u="sng" dirty="0">
                <a:latin typeface="Times New Roman" panose="02020603050405020304" pitchFamily="18" charset="0"/>
                <a:cs typeface="Times New Roman" panose="02020603050405020304" pitchFamily="18" charset="0"/>
              </a:rPr>
              <a:t>Сверхвысокочувствительный</a:t>
            </a:r>
          </a:p>
          <a:p>
            <a:pPr algn="ctr"/>
            <a:r>
              <a:rPr lang="ru-RU" b="1" u="sng" dirty="0">
                <a:latin typeface="Times New Roman" panose="02020603050405020304" pitchFamily="18" charset="0"/>
                <a:cs typeface="Times New Roman" panose="02020603050405020304" pitchFamily="18" charset="0"/>
              </a:rPr>
              <a:t>кристалл ТДК с ООС</a:t>
            </a:r>
          </a:p>
        </p:txBody>
      </p:sp>
      <p:sp>
        <p:nvSpPr>
          <p:cNvPr id="43" name="Номер слайда 5">
            <a:extLst>
              <a:ext uri="{FF2B5EF4-FFF2-40B4-BE49-F238E27FC236}">
                <a16:creationId xmlns:a16="http://schemas.microsoft.com/office/drawing/2014/main" id="{F4FAE693-42AF-4A03-B6C6-57CC8674C855}"/>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pic>
        <p:nvPicPr>
          <p:cNvPr id="3" name="Рисунок 2"/>
          <p:cNvPicPr>
            <a:picLocks noChangeAspect="1"/>
          </p:cNvPicPr>
          <p:nvPr/>
        </p:nvPicPr>
        <p:blipFill>
          <a:blip r:embed="rId5"/>
          <a:stretch>
            <a:fillRect/>
          </a:stretch>
        </p:blipFill>
        <p:spPr>
          <a:xfrm>
            <a:off x="7308304" y="1364327"/>
            <a:ext cx="1488020" cy="1654329"/>
          </a:xfrm>
          <a:prstGeom prst="rect">
            <a:avLst/>
          </a:prstGeom>
        </p:spPr>
      </p:pic>
      <p:sp>
        <p:nvSpPr>
          <p:cNvPr id="4" name="Прямоугольник 3"/>
          <p:cNvSpPr/>
          <p:nvPr/>
        </p:nvSpPr>
        <p:spPr>
          <a:xfrm>
            <a:off x="6223431" y="467380"/>
            <a:ext cx="990977" cy="369332"/>
          </a:xfrm>
          <a:prstGeom prst="rect">
            <a:avLst/>
          </a:prstGeom>
        </p:spPr>
        <p:txBody>
          <a:bodyPr wrap="none">
            <a:spAutoFit/>
          </a:bodyPr>
          <a:lstStyle/>
          <a:p>
            <a:pPr algn="ctr"/>
            <a:r>
              <a:rPr lang="ru-RU" b="1" u="sng" dirty="0">
                <a:latin typeface="Times New Roman" panose="02020603050405020304" pitchFamily="18" charset="0"/>
                <a:cs typeface="Times New Roman" panose="02020603050405020304" pitchFamily="18" charset="0"/>
              </a:rPr>
              <a:t>ИПД 52</a:t>
            </a:r>
          </a:p>
        </p:txBody>
      </p:sp>
      <p:pic>
        <p:nvPicPr>
          <p:cNvPr id="7" name="Рисунок 6"/>
          <p:cNvPicPr>
            <a:picLocks noChangeAspect="1"/>
          </p:cNvPicPr>
          <p:nvPr/>
        </p:nvPicPr>
        <p:blipFill>
          <a:blip r:embed="rId6"/>
          <a:stretch>
            <a:fillRect/>
          </a:stretch>
        </p:blipFill>
        <p:spPr>
          <a:xfrm>
            <a:off x="107504" y="1197860"/>
            <a:ext cx="2064449" cy="1781093"/>
          </a:xfrm>
          <a:prstGeom prst="rect">
            <a:avLst/>
          </a:prstGeom>
        </p:spPr>
      </p:pic>
      <p:pic>
        <p:nvPicPr>
          <p:cNvPr id="5" name="Рисунок 4">
            <a:extLst>
              <a:ext uri="{FF2B5EF4-FFF2-40B4-BE49-F238E27FC236}">
                <a16:creationId xmlns:a16="http://schemas.microsoft.com/office/drawing/2014/main" id="{EBB3D189-E786-4685-9D36-2E09315F0B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6887" y="4578524"/>
            <a:ext cx="2037550" cy="2029475"/>
          </a:xfrm>
          <a:prstGeom prst="rect">
            <a:avLst/>
          </a:prstGeom>
        </p:spPr>
      </p:pic>
      <p:pic>
        <p:nvPicPr>
          <p:cNvPr id="8" name="Рисунок 7">
            <a:extLst>
              <a:ext uri="{FF2B5EF4-FFF2-40B4-BE49-F238E27FC236}">
                <a16:creationId xmlns:a16="http://schemas.microsoft.com/office/drawing/2014/main" id="{785A32C7-4D7C-4069-A9D1-D2D01BC061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44437" y="4576812"/>
            <a:ext cx="2012330" cy="2031187"/>
          </a:xfrm>
          <a:prstGeom prst="rect">
            <a:avLst/>
          </a:prstGeom>
        </p:spPr>
      </p:pic>
    </p:spTree>
    <p:extLst>
      <p:ext uri="{BB962C8B-B14F-4D97-AF65-F5344CB8AC3E}">
        <p14:creationId xmlns:p14="http://schemas.microsoft.com/office/powerpoint/2010/main" val="2444429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Параметры кристалла ТДК с ООС </a:t>
            </a:r>
          </a:p>
        </p:txBody>
      </p:sp>
      <p:sp>
        <p:nvSpPr>
          <p:cNvPr id="43" name="Номер слайда 5">
            <a:extLst>
              <a:ext uri="{FF2B5EF4-FFF2-40B4-BE49-F238E27FC236}">
                <a16:creationId xmlns:a16="http://schemas.microsoft.com/office/drawing/2014/main" id="{F4FAE693-42AF-4A03-B6C6-57CC8674C855}"/>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a:t>
            </a:r>
            <a:r>
              <a:rPr lang="ru-RU" sz="1050" dirty="0">
                <a:solidFill>
                  <a:srgbClr val="00008A"/>
                </a:solidFill>
                <a:latin typeface="+mn-lt"/>
                <a:cs typeface="+mn-cs"/>
              </a:rPr>
              <a:t>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sp>
        <p:nvSpPr>
          <p:cNvPr id="45" name="Прямоугольник 44">
            <a:extLst>
              <a:ext uri="{FF2B5EF4-FFF2-40B4-BE49-F238E27FC236}">
                <a16:creationId xmlns:a16="http://schemas.microsoft.com/office/drawing/2014/main" id="{2BAC3D12-4521-49C3-816E-76AE83157E76}"/>
              </a:ext>
            </a:extLst>
          </p:cNvPr>
          <p:cNvSpPr/>
          <p:nvPr/>
        </p:nvSpPr>
        <p:spPr>
          <a:xfrm>
            <a:off x="179511" y="698146"/>
            <a:ext cx="2160240" cy="1200329"/>
          </a:xfrm>
          <a:prstGeom prst="rect">
            <a:avLst/>
          </a:prstGeom>
        </p:spPr>
        <p:txBody>
          <a:bodyPr wrap="square">
            <a:spAutoFit/>
          </a:bodyPr>
          <a:lstStyle/>
          <a:p>
            <a:pPr algn="ctr"/>
            <a:r>
              <a:rPr lang="ru-RU" b="1" u="sng" dirty="0">
                <a:latin typeface="Times New Roman" panose="02020603050405020304" pitchFamily="18" charset="0"/>
                <a:cs typeface="Times New Roman" panose="02020603050405020304" pitchFamily="18" charset="0"/>
              </a:rPr>
              <a:t>Температурные характеристики</a:t>
            </a:r>
          </a:p>
          <a:p>
            <a:pPr algn="ctr"/>
            <a:r>
              <a:rPr lang="ru-RU" b="1" dirty="0">
                <a:latin typeface="Times New Roman" panose="02020603050405020304" pitchFamily="18" charset="0"/>
                <a:cs typeface="Times New Roman" panose="02020603050405020304" pitchFamily="18" charset="0"/>
              </a:rPr>
              <a:t>ТДК с ООС и ТДК (образцы 2016 г.)</a:t>
            </a:r>
          </a:p>
        </p:txBody>
      </p:sp>
      <p:sp>
        <p:nvSpPr>
          <p:cNvPr id="46" name="Прямоугольник 45">
            <a:extLst>
              <a:ext uri="{FF2B5EF4-FFF2-40B4-BE49-F238E27FC236}">
                <a16:creationId xmlns:a16="http://schemas.microsoft.com/office/drawing/2014/main" id="{B9D0DACE-23E8-41DB-B5ED-2CCCB6AE36A1}"/>
              </a:ext>
            </a:extLst>
          </p:cNvPr>
          <p:cNvSpPr/>
          <p:nvPr/>
        </p:nvSpPr>
        <p:spPr>
          <a:xfrm>
            <a:off x="179510" y="2740205"/>
            <a:ext cx="2160241" cy="1200329"/>
          </a:xfrm>
          <a:prstGeom prst="rect">
            <a:avLst/>
          </a:prstGeom>
        </p:spPr>
        <p:txBody>
          <a:bodyPr wrap="square">
            <a:spAutoFit/>
          </a:bodyPr>
          <a:lstStyle/>
          <a:p>
            <a:pPr algn="ctr"/>
            <a:r>
              <a:rPr lang="ru-RU" b="1" u="sng" dirty="0">
                <a:latin typeface="Times New Roman" panose="02020603050405020304" pitchFamily="18" charset="0"/>
                <a:cs typeface="Times New Roman" panose="02020603050405020304" pitchFamily="18" charset="0"/>
              </a:rPr>
              <a:t>Температурные характеристики</a:t>
            </a:r>
          </a:p>
          <a:p>
            <a:pPr algn="ctr"/>
            <a:r>
              <a:rPr lang="ru-RU" b="1" dirty="0">
                <a:latin typeface="Times New Roman" panose="02020603050405020304" pitchFamily="18" charset="0"/>
                <a:cs typeface="Times New Roman" panose="02020603050405020304" pitchFamily="18" charset="0"/>
              </a:rPr>
              <a:t>ТДК с ООС и ИПД60</a:t>
            </a:r>
          </a:p>
        </p:txBody>
      </p:sp>
      <p:sp>
        <p:nvSpPr>
          <p:cNvPr id="51" name="Прямоугольник 50">
            <a:extLst>
              <a:ext uri="{FF2B5EF4-FFF2-40B4-BE49-F238E27FC236}">
                <a16:creationId xmlns:a16="http://schemas.microsoft.com/office/drawing/2014/main" id="{B9D0DACE-23E8-41DB-B5ED-2CCCB6AE36A1}"/>
              </a:ext>
            </a:extLst>
          </p:cNvPr>
          <p:cNvSpPr/>
          <p:nvPr/>
        </p:nvSpPr>
        <p:spPr>
          <a:xfrm>
            <a:off x="1043608" y="4868446"/>
            <a:ext cx="2304255" cy="1200329"/>
          </a:xfrm>
          <a:prstGeom prst="rect">
            <a:avLst/>
          </a:prstGeom>
        </p:spPr>
        <p:txBody>
          <a:bodyPr wrap="square">
            <a:spAutoFit/>
          </a:bodyPr>
          <a:lstStyle/>
          <a:p>
            <a:pPr algn="ctr"/>
            <a:r>
              <a:rPr lang="ru-RU" b="1" u="sng" dirty="0">
                <a:latin typeface="Times New Roman" panose="02020603050405020304" pitchFamily="18" charset="0"/>
                <a:cs typeface="Times New Roman" panose="02020603050405020304" pitchFamily="18" charset="0"/>
              </a:rPr>
              <a:t>Шумовая составляющая</a:t>
            </a:r>
          </a:p>
          <a:p>
            <a:pPr algn="ctr"/>
            <a:r>
              <a:rPr lang="ru-RU" b="1" dirty="0">
                <a:latin typeface="Times New Roman" panose="02020603050405020304" pitchFamily="18" charset="0"/>
                <a:cs typeface="Times New Roman" panose="02020603050405020304" pitchFamily="18" charset="0"/>
              </a:rPr>
              <a:t>ТДК с ООС и ИПД60</a:t>
            </a:r>
          </a:p>
        </p:txBody>
      </p:sp>
      <p:pic>
        <p:nvPicPr>
          <p:cNvPr id="3" name="Рисунок 2">
            <a:extLst>
              <a:ext uri="{FF2B5EF4-FFF2-40B4-BE49-F238E27FC236}">
                <a16:creationId xmlns:a16="http://schemas.microsoft.com/office/drawing/2014/main" id="{7DAE3329-0856-432A-A36D-CDA9FD2175BF}"/>
              </a:ext>
            </a:extLst>
          </p:cNvPr>
          <p:cNvPicPr>
            <a:picLocks noChangeAspect="1"/>
          </p:cNvPicPr>
          <p:nvPr/>
        </p:nvPicPr>
        <p:blipFill>
          <a:blip r:embed="rId3"/>
          <a:stretch>
            <a:fillRect/>
          </a:stretch>
        </p:blipFill>
        <p:spPr>
          <a:xfrm>
            <a:off x="2336070" y="542575"/>
            <a:ext cx="6547928" cy="1772608"/>
          </a:xfrm>
          <a:prstGeom prst="rect">
            <a:avLst/>
          </a:prstGeom>
        </p:spPr>
      </p:pic>
      <p:pic>
        <p:nvPicPr>
          <p:cNvPr id="4" name="Рисунок 3">
            <a:extLst>
              <a:ext uri="{FF2B5EF4-FFF2-40B4-BE49-F238E27FC236}">
                <a16:creationId xmlns:a16="http://schemas.microsoft.com/office/drawing/2014/main" id="{EC03E335-EE6F-4569-841A-AB1F98296568}"/>
              </a:ext>
            </a:extLst>
          </p:cNvPr>
          <p:cNvPicPr>
            <a:picLocks noChangeAspect="1"/>
          </p:cNvPicPr>
          <p:nvPr/>
        </p:nvPicPr>
        <p:blipFill>
          <a:blip r:embed="rId4"/>
          <a:stretch>
            <a:fillRect/>
          </a:stretch>
        </p:blipFill>
        <p:spPr>
          <a:xfrm>
            <a:off x="2336070" y="2399548"/>
            <a:ext cx="6630220" cy="1763889"/>
          </a:xfrm>
          <a:prstGeom prst="rect">
            <a:avLst/>
          </a:prstGeom>
        </p:spPr>
      </p:pic>
      <p:pic>
        <p:nvPicPr>
          <p:cNvPr id="5" name="Рисунок 4">
            <a:extLst>
              <a:ext uri="{FF2B5EF4-FFF2-40B4-BE49-F238E27FC236}">
                <a16:creationId xmlns:a16="http://schemas.microsoft.com/office/drawing/2014/main" id="{EF6DAC8F-7961-4354-AEC8-FCD407D0DC8E}"/>
              </a:ext>
            </a:extLst>
          </p:cNvPr>
          <p:cNvPicPr>
            <a:picLocks noChangeAspect="1"/>
          </p:cNvPicPr>
          <p:nvPr/>
        </p:nvPicPr>
        <p:blipFill>
          <a:blip r:embed="rId5"/>
          <a:stretch>
            <a:fillRect/>
          </a:stretch>
        </p:blipFill>
        <p:spPr>
          <a:xfrm>
            <a:off x="3635896" y="4247802"/>
            <a:ext cx="3259116" cy="2368623"/>
          </a:xfrm>
          <a:prstGeom prst="rect">
            <a:avLst/>
          </a:prstGeom>
        </p:spPr>
      </p:pic>
    </p:spTree>
    <p:extLst>
      <p:ext uri="{BB962C8B-B14F-4D97-AF65-F5344CB8AC3E}">
        <p14:creationId xmlns:p14="http://schemas.microsoft.com/office/powerpoint/2010/main" val="257418482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Выводы</a:t>
            </a:r>
          </a:p>
        </p:txBody>
      </p:sp>
      <p:sp>
        <p:nvSpPr>
          <p:cNvPr id="2" name="Прямоугольник 1">
            <a:extLst>
              <a:ext uri="{FF2B5EF4-FFF2-40B4-BE49-F238E27FC236}">
                <a16:creationId xmlns:a16="http://schemas.microsoft.com/office/drawing/2014/main" id="{B55E78DF-F791-4E2C-9F15-B3EDA4C9DB2C}"/>
              </a:ext>
            </a:extLst>
          </p:cNvPr>
          <p:cNvSpPr/>
          <p:nvPr/>
        </p:nvSpPr>
        <p:spPr>
          <a:xfrm>
            <a:off x="457200" y="476672"/>
            <a:ext cx="8229600" cy="5909310"/>
          </a:xfrm>
          <a:prstGeom prst="rect">
            <a:avLst/>
          </a:prstGeom>
        </p:spPr>
        <p:txBody>
          <a:bodyPr wrap="square">
            <a:spAutoFit/>
          </a:bodyPr>
          <a:lstStyle/>
          <a:p>
            <a:pPr algn="just"/>
            <a:r>
              <a:rPr lang="ru-RU" dirty="0">
                <a:latin typeface="Arial" pitchFamily="34" charset="0"/>
                <a:cs typeface="Arial" pitchFamily="34" charset="0"/>
              </a:rPr>
              <a:t>1. </a:t>
            </a:r>
            <a:r>
              <a:rPr lang="ru-RU" spc="-30" dirty="0">
                <a:latin typeface="Arial" pitchFamily="34" charset="0"/>
                <a:cs typeface="Arial" pitchFamily="34" charset="0"/>
              </a:rPr>
              <a:t>Сформирована математическая модель для создания сверхвысокочувствительного кремниевого кристалла датчика давления. Рассчитаны наиболее эффективные геометрические размеры мембраны при условии сохранения топологии лицевой части кристалла. Дополнительно представлены возможные будущие изменения топологии планарной части кристалла с целью увеличения параметра тензочувствительности или увеличения процента выхода годных с пластины.</a:t>
            </a:r>
          </a:p>
          <a:p>
            <a:pPr algn="just"/>
            <a:r>
              <a:rPr lang="ru-RU" dirty="0">
                <a:latin typeface="Arial" pitchFamily="34" charset="0"/>
                <a:cs typeface="Arial" pitchFamily="34" charset="0"/>
              </a:rPr>
              <a:t>2. Разработана сборочная конструкция для корпусированного исполнения кристалла с дополнительными элементами в виде упоров, предотвращающих разрушение мембраны при перегрузочных механических воздействиях с двух сторон подачи давления. Кристалл способен выдерживать перегрузку давлением в 400 кПа.</a:t>
            </a:r>
          </a:p>
          <a:p>
            <a:pPr algn="just"/>
            <a:r>
              <a:rPr lang="ru-RU" dirty="0">
                <a:latin typeface="Arial" pitchFamily="34" charset="0"/>
                <a:cs typeface="Arial" pitchFamily="34" charset="0"/>
              </a:rPr>
              <a:t>3. Проведен сравнительный анализ параметрических характеристик разработанного кристалла в рамках ОКР (шифр) «Консоль-инфразвук»  относительно серийно производимых образцов сторонних мировых компаний и элементов, представленных в современных актуальных публикациях журналов. Разработанный кристалл фактически не имеет аналогов в мире, т.к. является наиболее чувствительным к подаче давления, способен выдерживать 400 кратную механическую перегрузку и имеет общую погрешность до 0,5 или 1,0% с учетом температурных характеристик, временной стабильности и линейности выходного сигнала. </a:t>
            </a:r>
            <a:endParaRPr lang="ru-RU" dirty="0"/>
          </a:p>
        </p:txBody>
      </p:sp>
      <p:sp>
        <p:nvSpPr>
          <p:cNvPr id="7" name="Номер слайда 5">
            <a:extLst>
              <a:ext uri="{FF2B5EF4-FFF2-40B4-BE49-F238E27FC236}">
                <a16:creationId xmlns:a16="http://schemas.microsoft.com/office/drawing/2014/main" id="{EAB7C8DA-8A80-4544-B76B-6A3C208C781A}"/>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spTree>
    <p:extLst>
      <p:ext uri="{BB962C8B-B14F-4D97-AF65-F5344CB8AC3E}">
        <p14:creationId xmlns:p14="http://schemas.microsoft.com/office/powerpoint/2010/main" val="383344896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0" name="Rectangle 12">
            <a:extLst>
              <a:ext uri="{FF2B5EF4-FFF2-40B4-BE49-F238E27FC236}">
                <a16:creationId xmlns:a16="http://schemas.microsoft.com/office/drawing/2014/main" id="{A2635E21-010B-46A2-B6CA-708A6724D852}"/>
              </a:ext>
            </a:extLst>
          </p:cNvPr>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31" name="Rectangle 20">
            <a:extLst>
              <a:ext uri="{FF2B5EF4-FFF2-40B4-BE49-F238E27FC236}">
                <a16:creationId xmlns:a16="http://schemas.microsoft.com/office/drawing/2014/main" id="{B2E48C4C-1C17-4BD7-A29B-CD4EF9ADAF64}"/>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2" name="Rectangle 21">
            <a:extLst>
              <a:ext uri="{FF2B5EF4-FFF2-40B4-BE49-F238E27FC236}">
                <a16:creationId xmlns:a16="http://schemas.microsoft.com/office/drawing/2014/main" id="{F2642D4F-AFC0-4704-AC4B-8003F7B48EC4}"/>
              </a:ext>
            </a:extLst>
          </p:cNvPr>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33" name="Rectangle 25">
            <a:extLst>
              <a:ext uri="{FF2B5EF4-FFF2-40B4-BE49-F238E27FC236}">
                <a16:creationId xmlns:a16="http://schemas.microsoft.com/office/drawing/2014/main" id="{2E2E8A71-729B-406E-A577-27AB5968E9D1}"/>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4" name="Rectangle 26">
            <a:extLst>
              <a:ext uri="{FF2B5EF4-FFF2-40B4-BE49-F238E27FC236}">
                <a16:creationId xmlns:a16="http://schemas.microsoft.com/office/drawing/2014/main" id="{DE4E6C02-1ABC-48D2-9CDA-11CD184F16A2}"/>
              </a:ext>
            </a:extLst>
          </p:cNvPr>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35" name="Rectangle 30">
            <a:extLst>
              <a:ext uri="{FF2B5EF4-FFF2-40B4-BE49-F238E27FC236}">
                <a16:creationId xmlns:a16="http://schemas.microsoft.com/office/drawing/2014/main" id="{778D028F-C4DD-4879-AE82-3D3C7942A7E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6" name="Rectangle 31">
            <a:extLst>
              <a:ext uri="{FF2B5EF4-FFF2-40B4-BE49-F238E27FC236}">
                <a16:creationId xmlns:a16="http://schemas.microsoft.com/office/drawing/2014/main" id="{0DC77467-C94A-4097-A2A1-342402F1DD8B}"/>
              </a:ext>
            </a:extLst>
          </p:cNvPr>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37" name="Rectangle 34">
            <a:extLst>
              <a:ext uri="{FF2B5EF4-FFF2-40B4-BE49-F238E27FC236}">
                <a16:creationId xmlns:a16="http://schemas.microsoft.com/office/drawing/2014/main" id="{05DFA3B9-33A5-4457-8B1C-5C7B5DA100E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8" name="Rectangle 35">
            <a:extLst>
              <a:ext uri="{FF2B5EF4-FFF2-40B4-BE49-F238E27FC236}">
                <a16:creationId xmlns:a16="http://schemas.microsoft.com/office/drawing/2014/main" id="{B02A2CAF-D820-4BD6-864F-D3AAA1B30521}"/>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39" name="Rectangle 38">
            <a:extLst>
              <a:ext uri="{FF2B5EF4-FFF2-40B4-BE49-F238E27FC236}">
                <a16:creationId xmlns:a16="http://schemas.microsoft.com/office/drawing/2014/main" id="{A12C388B-77D9-4150-91A7-8F84138F018E}"/>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0" name="Rectangle 39">
            <a:extLst>
              <a:ext uri="{FF2B5EF4-FFF2-40B4-BE49-F238E27FC236}">
                <a16:creationId xmlns:a16="http://schemas.microsoft.com/office/drawing/2014/main" id="{DE472CCB-416F-409A-9D4B-E753A9B577FE}"/>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2" name="Rectangle 43">
            <a:extLst>
              <a:ext uri="{FF2B5EF4-FFF2-40B4-BE49-F238E27FC236}">
                <a16:creationId xmlns:a16="http://schemas.microsoft.com/office/drawing/2014/main" id="{0B05E509-2B23-4265-B472-88FEC3E678C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3" name="Rectangle 44">
            <a:extLst>
              <a:ext uri="{FF2B5EF4-FFF2-40B4-BE49-F238E27FC236}">
                <a16:creationId xmlns:a16="http://schemas.microsoft.com/office/drawing/2014/main" id="{201D8C85-30A6-4C64-9D54-C9D7C529B605}"/>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5" name="Rectangle 54">
            <a:extLst>
              <a:ext uri="{FF2B5EF4-FFF2-40B4-BE49-F238E27FC236}">
                <a16:creationId xmlns:a16="http://schemas.microsoft.com/office/drawing/2014/main" id="{06356A7E-E2C4-4128-9CA3-F8536275A75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6" name="Rectangle 55">
            <a:extLst>
              <a:ext uri="{FF2B5EF4-FFF2-40B4-BE49-F238E27FC236}">
                <a16:creationId xmlns:a16="http://schemas.microsoft.com/office/drawing/2014/main" id="{94D91893-9099-4B47-9FB0-54413B8D3CD3}"/>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7" name="Rectangle 59">
            <a:extLst>
              <a:ext uri="{FF2B5EF4-FFF2-40B4-BE49-F238E27FC236}">
                <a16:creationId xmlns:a16="http://schemas.microsoft.com/office/drawing/2014/main" id="{207ECC4A-3D4F-405A-92CB-14E75B3DD297}"/>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8" name="Rectangle 60">
            <a:extLst>
              <a:ext uri="{FF2B5EF4-FFF2-40B4-BE49-F238E27FC236}">
                <a16:creationId xmlns:a16="http://schemas.microsoft.com/office/drawing/2014/main" id="{D1148513-EA15-49A6-9288-4BD1841B0BCA}"/>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9" name="Rectangle 64">
            <a:extLst>
              <a:ext uri="{FF2B5EF4-FFF2-40B4-BE49-F238E27FC236}">
                <a16:creationId xmlns:a16="http://schemas.microsoft.com/office/drawing/2014/main" id="{36809CD8-9A0B-4C39-97D9-A4E702D270EE}"/>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50" name="Rectangle 65">
            <a:extLst>
              <a:ext uri="{FF2B5EF4-FFF2-40B4-BE49-F238E27FC236}">
                <a16:creationId xmlns:a16="http://schemas.microsoft.com/office/drawing/2014/main" id="{E4340075-CFAA-48B4-ADD9-96A5A07A01FD}"/>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1" name="Заголовок 13">
            <a:extLst>
              <a:ext uri="{FF2B5EF4-FFF2-40B4-BE49-F238E27FC236}">
                <a16:creationId xmlns:a16="http://schemas.microsoft.com/office/drawing/2014/main" id="{38FE6480-3F74-4BDC-BD01-85855A0FE564}"/>
              </a:ext>
            </a:extLst>
          </p:cNvPr>
          <p:cNvSpPr txBox="1">
            <a:spLocks/>
          </p:cNvSpPr>
          <p:nvPr/>
        </p:nvSpPr>
        <p:spPr>
          <a:xfrm>
            <a:off x="467544" y="2730186"/>
            <a:ext cx="8363272" cy="657891"/>
          </a:xfrm>
          <a:prstGeom prst="rect">
            <a:avLst/>
          </a:prstGeom>
          <a:noFill/>
          <a:ln w="55000" cap="flat" cmpd="thickThin" algn="ctr">
            <a:noFill/>
            <a:prstDash val="solid"/>
          </a:ln>
        </p:spPr>
        <p:style>
          <a:lnRef idx="2">
            <a:schemeClr val="accent4"/>
          </a:lnRef>
          <a:fillRef idx="1">
            <a:schemeClr val="lt1"/>
          </a:fillRef>
          <a:effectRef idx="0">
            <a:schemeClr val="accent4"/>
          </a:effectRef>
          <a:fontRef idx="minor">
            <a:schemeClr val="dk1"/>
          </a:fontRef>
        </p:style>
        <p:txBody>
          <a:bodyPr vert="horz" anchor="ctr">
            <a:no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chemeClr val="dk1"/>
                </a:solidFill>
                <a:effectLst>
                  <a:outerShdw blurRad="31750" dist="25400" dir="5400000" algn="tl" rotWithShape="0">
                    <a:srgbClr val="000000">
                      <a:alpha val="25000"/>
                    </a:srgbClr>
                  </a:outerShdw>
                </a:effectLst>
                <a:latin typeface="+mn-lt"/>
                <a:ea typeface="+mn-ea"/>
                <a:cs typeface="+mn-cs"/>
              </a:defRPr>
            </a:lvl1pPr>
            <a:lvl2pPr algn="l" rtl="0" eaLnBrk="0" fontAlgn="base" hangingPunct="0">
              <a:spcBef>
                <a:spcPct val="0"/>
              </a:spcBef>
              <a:spcAft>
                <a:spcPct val="0"/>
              </a:spcAft>
              <a:defRPr sz="4100" b="1">
                <a:solidFill>
                  <a:schemeClr val="dk1"/>
                </a:solidFill>
                <a:latin typeface="+mn-lt"/>
                <a:ea typeface="+mn-ea"/>
                <a:cs typeface="+mn-cs"/>
              </a:defRPr>
            </a:lvl2pPr>
            <a:lvl3pPr algn="l" rtl="0" eaLnBrk="0" fontAlgn="base" hangingPunct="0">
              <a:spcBef>
                <a:spcPct val="0"/>
              </a:spcBef>
              <a:spcAft>
                <a:spcPct val="0"/>
              </a:spcAft>
              <a:defRPr sz="4100" b="1">
                <a:solidFill>
                  <a:schemeClr val="dk1"/>
                </a:solidFill>
                <a:latin typeface="+mn-lt"/>
                <a:ea typeface="+mn-ea"/>
                <a:cs typeface="+mn-cs"/>
              </a:defRPr>
            </a:lvl3pPr>
            <a:lvl4pPr algn="l" rtl="0" eaLnBrk="0" fontAlgn="base" hangingPunct="0">
              <a:spcBef>
                <a:spcPct val="0"/>
              </a:spcBef>
              <a:spcAft>
                <a:spcPct val="0"/>
              </a:spcAft>
              <a:defRPr sz="4100" b="1">
                <a:solidFill>
                  <a:schemeClr val="dk1"/>
                </a:solidFill>
                <a:latin typeface="+mn-lt"/>
                <a:ea typeface="+mn-ea"/>
                <a:cs typeface="+mn-cs"/>
              </a:defRPr>
            </a:lvl4pPr>
            <a:lvl5pPr algn="l" rtl="0" eaLnBrk="0" fontAlgn="base" hangingPunct="0">
              <a:spcBef>
                <a:spcPct val="0"/>
              </a:spcBef>
              <a:spcAft>
                <a:spcPct val="0"/>
              </a:spcAft>
              <a:defRPr sz="4100" b="1">
                <a:solidFill>
                  <a:schemeClr val="dk1"/>
                </a:solidFill>
                <a:latin typeface="+mn-lt"/>
                <a:ea typeface="+mn-ea"/>
                <a:cs typeface="+mn-cs"/>
              </a:defRPr>
            </a:lvl5pPr>
            <a:lvl6pPr marL="457200" algn="l" rtl="0" fontAlgn="base">
              <a:spcBef>
                <a:spcPct val="0"/>
              </a:spcBef>
              <a:spcAft>
                <a:spcPct val="0"/>
              </a:spcAft>
              <a:defRPr sz="4100" b="1">
                <a:solidFill>
                  <a:schemeClr val="dk1"/>
                </a:solidFill>
                <a:latin typeface="+mn-lt"/>
                <a:ea typeface="+mn-ea"/>
                <a:cs typeface="+mn-cs"/>
              </a:defRPr>
            </a:lvl6pPr>
            <a:lvl7pPr marL="914400" algn="l" rtl="0" fontAlgn="base">
              <a:spcBef>
                <a:spcPct val="0"/>
              </a:spcBef>
              <a:spcAft>
                <a:spcPct val="0"/>
              </a:spcAft>
              <a:defRPr sz="4100" b="1">
                <a:solidFill>
                  <a:schemeClr val="dk1"/>
                </a:solidFill>
                <a:latin typeface="+mn-lt"/>
                <a:ea typeface="+mn-ea"/>
                <a:cs typeface="+mn-cs"/>
              </a:defRPr>
            </a:lvl7pPr>
            <a:lvl8pPr marL="1371600" algn="l" rtl="0" fontAlgn="base">
              <a:spcBef>
                <a:spcPct val="0"/>
              </a:spcBef>
              <a:spcAft>
                <a:spcPct val="0"/>
              </a:spcAft>
              <a:defRPr sz="4100" b="1">
                <a:solidFill>
                  <a:schemeClr val="dk1"/>
                </a:solidFill>
                <a:latin typeface="+mn-lt"/>
                <a:ea typeface="+mn-ea"/>
                <a:cs typeface="+mn-cs"/>
              </a:defRPr>
            </a:lvl8pPr>
            <a:lvl9pPr marL="1828800" algn="l" rtl="0" fontAlgn="base">
              <a:spcBef>
                <a:spcPct val="0"/>
              </a:spcBef>
              <a:spcAft>
                <a:spcPct val="0"/>
              </a:spcAft>
              <a:defRPr sz="4100" b="1">
                <a:solidFill>
                  <a:schemeClr val="dk1"/>
                </a:solidFill>
                <a:latin typeface="+mn-lt"/>
                <a:ea typeface="+mn-ea"/>
                <a:cs typeface="+mn-cs"/>
              </a:defRPr>
            </a:lvl9pPr>
            <a:extLst/>
          </a:lstStyle>
          <a:p>
            <a:pPr algn="ctr" eaLnBrk="1" hangingPunct="1">
              <a:defRPr/>
            </a:pPr>
            <a:r>
              <a:rPr lang="ru-RU" sz="4400" dirty="0">
                <a:solidFill>
                  <a:srgbClr val="000099"/>
                </a:solidFill>
                <a:effectLst/>
                <a:latin typeface="Arial" pitchFamily="34" charset="0"/>
                <a:cs typeface="Arial" pitchFamily="34" charset="0"/>
              </a:rPr>
              <a:t>Спасибо за внимание!</a:t>
            </a:r>
          </a:p>
        </p:txBody>
      </p:sp>
    </p:spTree>
    <p:extLst>
      <p:ext uri="{BB962C8B-B14F-4D97-AF65-F5344CB8AC3E}">
        <p14:creationId xmlns:p14="http://schemas.microsoft.com/office/powerpoint/2010/main" val="4437981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Актуальность работы</a:t>
            </a:r>
          </a:p>
        </p:txBody>
      </p:sp>
      <p:sp>
        <p:nvSpPr>
          <p:cNvPr id="7" name="Номер слайда 5">
            <a:extLst>
              <a:ext uri="{FF2B5EF4-FFF2-40B4-BE49-F238E27FC236}">
                <a16:creationId xmlns:a16="http://schemas.microsoft.com/office/drawing/2014/main" id="{EAB7C8DA-8A80-4544-B76B-6A3C208C781A}"/>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748" y="964024"/>
            <a:ext cx="3316654" cy="5489372"/>
          </a:xfrm>
          <a:prstGeom prst="rect">
            <a:avLst/>
          </a:prstGeom>
        </p:spPr>
      </p:pic>
      <p:sp>
        <p:nvSpPr>
          <p:cNvPr id="4" name="Прямоугольник 3"/>
          <p:cNvSpPr/>
          <p:nvPr/>
        </p:nvSpPr>
        <p:spPr>
          <a:xfrm>
            <a:off x="5831497" y="553706"/>
            <a:ext cx="1774845" cy="369332"/>
          </a:xfrm>
          <a:prstGeom prst="rect">
            <a:avLst/>
          </a:prstGeom>
        </p:spPr>
        <p:txBody>
          <a:bodyPr wrap="none">
            <a:spAutoFit/>
          </a:bodyPr>
          <a:lstStyle/>
          <a:p>
            <a:r>
              <a:rPr lang="ru-RU" dirty="0" err="1"/>
              <a:t>Bosch</a:t>
            </a:r>
            <a:r>
              <a:rPr lang="ru-RU" dirty="0"/>
              <a:t> BMP180</a:t>
            </a:r>
          </a:p>
        </p:txBody>
      </p:sp>
      <p:pic>
        <p:nvPicPr>
          <p:cNvPr id="5" name="Рисунок 4"/>
          <p:cNvPicPr>
            <a:picLocks noChangeAspect="1"/>
          </p:cNvPicPr>
          <p:nvPr/>
        </p:nvPicPr>
        <p:blipFill>
          <a:blip r:embed="rId4"/>
          <a:stretch>
            <a:fillRect/>
          </a:stretch>
        </p:blipFill>
        <p:spPr>
          <a:xfrm>
            <a:off x="999074" y="966224"/>
            <a:ext cx="3397963" cy="2532644"/>
          </a:xfrm>
          <a:prstGeom prst="rect">
            <a:avLst/>
          </a:prstGeom>
        </p:spPr>
      </p:pic>
      <p:sp>
        <p:nvSpPr>
          <p:cNvPr id="8" name="Прямоугольник 7"/>
          <p:cNvSpPr/>
          <p:nvPr/>
        </p:nvSpPr>
        <p:spPr>
          <a:xfrm>
            <a:off x="1009160" y="553706"/>
            <a:ext cx="3501280" cy="369332"/>
          </a:xfrm>
          <a:prstGeom prst="rect">
            <a:avLst/>
          </a:prstGeom>
        </p:spPr>
        <p:txBody>
          <a:bodyPr wrap="none">
            <a:spAutoFit/>
          </a:bodyPr>
          <a:lstStyle/>
          <a:p>
            <a:r>
              <a:rPr lang="en-US" dirty="0"/>
              <a:t>STMicroelectronics (</a:t>
            </a:r>
            <a:r>
              <a:rPr lang="ru-RU" dirty="0"/>
              <a:t>вне серии) </a:t>
            </a:r>
          </a:p>
        </p:txBody>
      </p:sp>
      <p:sp>
        <p:nvSpPr>
          <p:cNvPr id="10" name="Прямоугольник 9"/>
          <p:cNvSpPr/>
          <p:nvPr/>
        </p:nvSpPr>
        <p:spPr>
          <a:xfrm>
            <a:off x="646050" y="3542848"/>
            <a:ext cx="4104009" cy="369332"/>
          </a:xfrm>
          <a:prstGeom prst="rect">
            <a:avLst/>
          </a:prstGeom>
        </p:spPr>
        <p:txBody>
          <a:bodyPr wrap="none">
            <a:spAutoFit/>
          </a:bodyPr>
          <a:lstStyle/>
          <a:p>
            <a:r>
              <a:rPr lang="en-US" dirty="0"/>
              <a:t>Freescale Semiconductor (</a:t>
            </a:r>
            <a:r>
              <a:rPr lang="ru-RU" dirty="0"/>
              <a:t>вне серии)</a:t>
            </a: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632" y="3940444"/>
            <a:ext cx="3008338" cy="2524388"/>
          </a:xfrm>
          <a:prstGeom prst="rect">
            <a:avLst/>
          </a:prstGeom>
        </p:spPr>
      </p:pic>
    </p:spTree>
    <p:extLst>
      <p:ext uri="{BB962C8B-B14F-4D97-AF65-F5344CB8AC3E}">
        <p14:creationId xmlns:p14="http://schemas.microsoft.com/office/powerpoint/2010/main" val="4783176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0" name="Rectangle 12">
            <a:extLst>
              <a:ext uri="{FF2B5EF4-FFF2-40B4-BE49-F238E27FC236}">
                <a16:creationId xmlns:a16="http://schemas.microsoft.com/office/drawing/2014/main" id="{A2635E21-010B-46A2-B6CA-708A6724D852}"/>
              </a:ext>
            </a:extLst>
          </p:cNvPr>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31" name="Rectangle 20">
            <a:extLst>
              <a:ext uri="{FF2B5EF4-FFF2-40B4-BE49-F238E27FC236}">
                <a16:creationId xmlns:a16="http://schemas.microsoft.com/office/drawing/2014/main" id="{B2E48C4C-1C17-4BD7-A29B-CD4EF9ADAF64}"/>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2" name="Rectangle 21">
            <a:extLst>
              <a:ext uri="{FF2B5EF4-FFF2-40B4-BE49-F238E27FC236}">
                <a16:creationId xmlns:a16="http://schemas.microsoft.com/office/drawing/2014/main" id="{F2642D4F-AFC0-4704-AC4B-8003F7B48EC4}"/>
              </a:ext>
            </a:extLst>
          </p:cNvPr>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33" name="Rectangle 25">
            <a:extLst>
              <a:ext uri="{FF2B5EF4-FFF2-40B4-BE49-F238E27FC236}">
                <a16:creationId xmlns:a16="http://schemas.microsoft.com/office/drawing/2014/main" id="{2E2E8A71-729B-406E-A577-27AB5968E9D1}"/>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4" name="Rectangle 26">
            <a:extLst>
              <a:ext uri="{FF2B5EF4-FFF2-40B4-BE49-F238E27FC236}">
                <a16:creationId xmlns:a16="http://schemas.microsoft.com/office/drawing/2014/main" id="{DE4E6C02-1ABC-48D2-9CDA-11CD184F16A2}"/>
              </a:ext>
            </a:extLst>
          </p:cNvPr>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35" name="Rectangle 30">
            <a:extLst>
              <a:ext uri="{FF2B5EF4-FFF2-40B4-BE49-F238E27FC236}">
                <a16:creationId xmlns:a16="http://schemas.microsoft.com/office/drawing/2014/main" id="{778D028F-C4DD-4879-AE82-3D3C7942A7E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6" name="Rectangle 31">
            <a:extLst>
              <a:ext uri="{FF2B5EF4-FFF2-40B4-BE49-F238E27FC236}">
                <a16:creationId xmlns:a16="http://schemas.microsoft.com/office/drawing/2014/main" id="{0DC77467-C94A-4097-A2A1-342402F1DD8B}"/>
              </a:ext>
            </a:extLst>
          </p:cNvPr>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37" name="Rectangle 34">
            <a:extLst>
              <a:ext uri="{FF2B5EF4-FFF2-40B4-BE49-F238E27FC236}">
                <a16:creationId xmlns:a16="http://schemas.microsoft.com/office/drawing/2014/main" id="{05DFA3B9-33A5-4457-8B1C-5C7B5DA100E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8" name="Rectangle 35">
            <a:extLst>
              <a:ext uri="{FF2B5EF4-FFF2-40B4-BE49-F238E27FC236}">
                <a16:creationId xmlns:a16="http://schemas.microsoft.com/office/drawing/2014/main" id="{B02A2CAF-D820-4BD6-864F-D3AAA1B30521}"/>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39" name="Rectangle 38">
            <a:extLst>
              <a:ext uri="{FF2B5EF4-FFF2-40B4-BE49-F238E27FC236}">
                <a16:creationId xmlns:a16="http://schemas.microsoft.com/office/drawing/2014/main" id="{A12C388B-77D9-4150-91A7-8F84138F018E}"/>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0" name="Rectangle 39">
            <a:extLst>
              <a:ext uri="{FF2B5EF4-FFF2-40B4-BE49-F238E27FC236}">
                <a16:creationId xmlns:a16="http://schemas.microsoft.com/office/drawing/2014/main" id="{DE472CCB-416F-409A-9D4B-E753A9B577FE}"/>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2" name="Rectangle 43">
            <a:extLst>
              <a:ext uri="{FF2B5EF4-FFF2-40B4-BE49-F238E27FC236}">
                <a16:creationId xmlns:a16="http://schemas.microsoft.com/office/drawing/2014/main" id="{0B05E509-2B23-4265-B472-88FEC3E678C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3" name="Rectangle 44">
            <a:extLst>
              <a:ext uri="{FF2B5EF4-FFF2-40B4-BE49-F238E27FC236}">
                <a16:creationId xmlns:a16="http://schemas.microsoft.com/office/drawing/2014/main" id="{201D8C85-30A6-4C64-9D54-C9D7C529B605}"/>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5" name="Rectangle 54">
            <a:extLst>
              <a:ext uri="{FF2B5EF4-FFF2-40B4-BE49-F238E27FC236}">
                <a16:creationId xmlns:a16="http://schemas.microsoft.com/office/drawing/2014/main" id="{06356A7E-E2C4-4128-9CA3-F8536275A75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6" name="Rectangle 55">
            <a:extLst>
              <a:ext uri="{FF2B5EF4-FFF2-40B4-BE49-F238E27FC236}">
                <a16:creationId xmlns:a16="http://schemas.microsoft.com/office/drawing/2014/main" id="{94D91893-9099-4B47-9FB0-54413B8D3CD3}"/>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7" name="Rectangle 59">
            <a:extLst>
              <a:ext uri="{FF2B5EF4-FFF2-40B4-BE49-F238E27FC236}">
                <a16:creationId xmlns:a16="http://schemas.microsoft.com/office/drawing/2014/main" id="{207ECC4A-3D4F-405A-92CB-14E75B3DD297}"/>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8" name="Rectangle 60">
            <a:extLst>
              <a:ext uri="{FF2B5EF4-FFF2-40B4-BE49-F238E27FC236}">
                <a16:creationId xmlns:a16="http://schemas.microsoft.com/office/drawing/2014/main" id="{D1148513-EA15-49A6-9288-4BD1841B0BCA}"/>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9" name="Rectangle 64">
            <a:extLst>
              <a:ext uri="{FF2B5EF4-FFF2-40B4-BE49-F238E27FC236}">
                <a16:creationId xmlns:a16="http://schemas.microsoft.com/office/drawing/2014/main" id="{36809CD8-9A0B-4C39-97D9-A4E702D270EE}"/>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50" name="Rectangle 65">
            <a:extLst>
              <a:ext uri="{FF2B5EF4-FFF2-40B4-BE49-F238E27FC236}">
                <a16:creationId xmlns:a16="http://schemas.microsoft.com/office/drawing/2014/main" id="{E4340075-CFAA-48B4-ADD9-96A5A07A01FD}"/>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4"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Дополнительный слайд (к сл. 10)</a:t>
            </a:r>
          </a:p>
        </p:txBody>
      </p:sp>
      <p:pic>
        <p:nvPicPr>
          <p:cNvPr id="2" name="Рисунок 1"/>
          <p:cNvPicPr>
            <a:picLocks noChangeAspect="1"/>
          </p:cNvPicPr>
          <p:nvPr/>
        </p:nvPicPr>
        <p:blipFill>
          <a:blip r:embed="rId3"/>
          <a:stretch>
            <a:fillRect/>
          </a:stretch>
        </p:blipFill>
        <p:spPr>
          <a:xfrm>
            <a:off x="5327135" y="846892"/>
            <a:ext cx="3471992" cy="1809492"/>
          </a:xfrm>
          <a:prstGeom prst="rect">
            <a:avLst/>
          </a:prstGeom>
        </p:spPr>
      </p:pic>
      <p:sp>
        <p:nvSpPr>
          <p:cNvPr id="3" name="Прямоугольник 2"/>
          <p:cNvSpPr/>
          <p:nvPr/>
        </p:nvSpPr>
        <p:spPr>
          <a:xfrm>
            <a:off x="5408165" y="467380"/>
            <a:ext cx="3294172" cy="369332"/>
          </a:xfrm>
          <a:prstGeom prst="rect">
            <a:avLst/>
          </a:prstGeom>
        </p:spPr>
        <p:txBody>
          <a:bodyPr wrap="none">
            <a:spAutoFit/>
          </a:bodyPr>
          <a:lstStyle/>
          <a:p>
            <a:r>
              <a:rPr lang="ru-RU" spc="-30" dirty="0">
                <a:latin typeface="Arial" pitchFamily="34" charset="0"/>
                <a:cs typeface="Arial" pitchFamily="34" charset="0"/>
              </a:rPr>
              <a:t>Финальный вид пластин (п. 7)</a:t>
            </a:r>
            <a:endParaRPr lang="ru-RU" dirty="0"/>
          </a:p>
        </p:txBody>
      </p:sp>
      <p:sp>
        <p:nvSpPr>
          <p:cNvPr id="51" name="Прямоугольник 50"/>
          <p:cNvSpPr/>
          <p:nvPr/>
        </p:nvSpPr>
        <p:spPr>
          <a:xfrm>
            <a:off x="179512" y="548680"/>
            <a:ext cx="5003531" cy="5909310"/>
          </a:xfrm>
          <a:prstGeom prst="rect">
            <a:avLst/>
          </a:prstGeom>
        </p:spPr>
        <p:txBody>
          <a:bodyPr wrap="square">
            <a:spAutoFit/>
          </a:bodyPr>
          <a:lstStyle/>
          <a:p>
            <a:pPr algn="just"/>
            <a:r>
              <a:rPr lang="ru-RU" spc="-30" dirty="0">
                <a:latin typeface="Arial" pitchFamily="34" charset="0"/>
                <a:cs typeface="Arial" pitchFamily="34" charset="0"/>
              </a:rPr>
              <a:t>5. Использование кремниевых пластин компании </a:t>
            </a:r>
            <a:r>
              <a:rPr lang="en-US" spc="-30" dirty="0" err="1">
                <a:latin typeface="Arial" pitchFamily="34" charset="0"/>
                <a:cs typeface="Arial" pitchFamily="34" charset="0"/>
              </a:rPr>
              <a:t>Okmetic</a:t>
            </a:r>
            <a:r>
              <a:rPr lang="en-US" spc="-30" dirty="0">
                <a:latin typeface="Arial" pitchFamily="34" charset="0"/>
                <a:cs typeface="Arial" pitchFamily="34" charset="0"/>
              </a:rPr>
              <a:t> </a:t>
            </a:r>
            <a:r>
              <a:rPr lang="ru-RU" spc="-30" dirty="0">
                <a:latin typeface="Arial" pitchFamily="34" charset="0"/>
                <a:cs typeface="Arial" pitchFamily="34" charset="0"/>
              </a:rPr>
              <a:t>со спецификацией для МЭМС применения (прочность, </a:t>
            </a:r>
            <a:r>
              <a:rPr lang="ru-RU" spc="-30" dirty="0" err="1">
                <a:latin typeface="Arial" pitchFamily="34" charset="0"/>
                <a:cs typeface="Arial" pitchFamily="34" charset="0"/>
              </a:rPr>
              <a:t>разориентированность</a:t>
            </a:r>
            <a:r>
              <a:rPr lang="ru-RU" spc="-30" dirty="0">
                <a:latin typeface="Arial" pitchFamily="34" charset="0"/>
                <a:cs typeface="Arial" pitchFamily="34" charset="0"/>
              </a:rPr>
              <a:t>, </a:t>
            </a:r>
            <a:r>
              <a:rPr lang="en-US" spc="-30" dirty="0">
                <a:latin typeface="Arial" pitchFamily="34" charset="0"/>
                <a:cs typeface="Arial" pitchFamily="34" charset="0"/>
              </a:rPr>
              <a:t>TVV, </a:t>
            </a:r>
            <a:r>
              <a:rPr lang="ru-RU" spc="-30" dirty="0">
                <a:latin typeface="Arial" pitchFamily="34" charset="0"/>
                <a:cs typeface="Arial" pitchFamily="34" charset="0"/>
              </a:rPr>
              <a:t>шероховатость, поверхностные дефекты);</a:t>
            </a:r>
          </a:p>
          <a:p>
            <a:pPr algn="just"/>
            <a:r>
              <a:rPr lang="ru-RU" spc="-30" dirty="0">
                <a:latin typeface="Arial" pitchFamily="34" charset="0"/>
                <a:cs typeface="Arial" pitchFamily="34" charset="0"/>
              </a:rPr>
              <a:t>6. Понизить глубину залегания для низколегированных областей (резисторов), т.к. максимальные МН на мембране находятся при поверхности;</a:t>
            </a:r>
          </a:p>
          <a:p>
            <a:pPr algn="just"/>
            <a:r>
              <a:rPr lang="ru-RU" spc="-30" dirty="0">
                <a:latin typeface="Arial" pitchFamily="34" charset="0"/>
                <a:cs typeface="Arial" pitchFamily="34" charset="0"/>
              </a:rPr>
              <a:t>7. Отработка технологии временного соединения пластины-носителя и пластины с кристаллами ИПД52 для увеличения прочности структур во время производства;</a:t>
            </a:r>
          </a:p>
          <a:p>
            <a:pPr algn="just"/>
            <a:r>
              <a:rPr lang="ru-RU" spc="-30" dirty="0">
                <a:latin typeface="Arial" pitchFamily="34" charset="0"/>
                <a:cs typeface="Arial" pitchFamily="34" charset="0"/>
              </a:rPr>
              <a:t>8. Пересмотреть полностью топологию планарной стороны кристалла с целью изменения конфигурации металлизации и контактных площадок (последние будут находится в углах кристалла). Это позволит применить более эффективное крепление крышки-упора, а также существенно упростит процесс сборки (пайка элементов и </a:t>
            </a:r>
            <a:r>
              <a:rPr lang="ru-RU" spc="-30" dirty="0" err="1">
                <a:latin typeface="Arial" pitchFamily="34" charset="0"/>
                <a:cs typeface="Arial" pitchFamily="34" charset="0"/>
              </a:rPr>
              <a:t>разварка</a:t>
            </a:r>
            <a:r>
              <a:rPr lang="ru-RU" spc="-30" dirty="0">
                <a:latin typeface="Arial" pitchFamily="34" charset="0"/>
                <a:cs typeface="Arial" pitchFamily="34" charset="0"/>
              </a:rPr>
              <a:t>).</a:t>
            </a:r>
            <a:endParaRPr lang="en-US" dirty="0"/>
          </a:p>
        </p:txBody>
      </p:sp>
      <p:sp>
        <p:nvSpPr>
          <p:cNvPr id="5" name="Прямоугольник 4"/>
          <p:cNvSpPr/>
          <p:nvPr/>
        </p:nvSpPr>
        <p:spPr>
          <a:xfrm>
            <a:off x="5796136" y="2699628"/>
            <a:ext cx="2663871" cy="369332"/>
          </a:xfrm>
          <a:prstGeom prst="rect">
            <a:avLst/>
          </a:prstGeom>
        </p:spPr>
        <p:txBody>
          <a:bodyPr wrap="none">
            <a:spAutoFit/>
          </a:bodyPr>
          <a:lstStyle/>
          <a:p>
            <a:r>
              <a:rPr lang="ru-RU" spc="-30" dirty="0">
                <a:latin typeface="Arial" pitchFamily="34" charset="0"/>
                <a:cs typeface="Arial" pitchFamily="34" charset="0"/>
              </a:rPr>
              <a:t>Кристалл ИПД52У (п. 8)</a:t>
            </a:r>
            <a:endParaRPr lang="ru-RU" dirty="0"/>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1928" y="3068960"/>
            <a:ext cx="1717452" cy="1728633"/>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7785" y="3068960"/>
            <a:ext cx="1724144" cy="1728634"/>
          </a:xfrm>
          <a:prstGeom prst="rect">
            <a:avLst/>
          </a:prstGeom>
        </p:spPr>
      </p:pic>
      <p:pic>
        <p:nvPicPr>
          <p:cNvPr id="9" name="Рисунок 8"/>
          <p:cNvPicPr>
            <a:picLocks noChangeAspect="1"/>
          </p:cNvPicPr>
          <p:nvPr/>
        </p:nvPicPr>
        <p:blipFill>
          <a:blip r:embed="rId6"/>
          <a:stretch>
            <a:fillRect/>
          </a:stretch>
        </p:blipFill>
        <p:spPr>
          <a:xfrm>
            <a:off x="6112541" y="4797593"/>
            <a:ext cx="1951384" cy="1749929"/>
          </a:xfrm>
          <a:prstGeom prst="rect">
            <a:avLst/>
          </a:prstGeom>
        </p:spPr>
      </p:pic>
    </p:spTree>
    <p:extLst>
      <p:ext uri="{BB962C8B-B14F-4D97-AF65-F5344CB8AC3E}">
        <p14:creationId xmlns:p14="http://schemas.microsoft.com/office/powerpoint/2010/main" val="5960910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Дополнительный слайд (к сл. 15)</a:t>
            </a:r>
          </a:p>
        </p:txBody>
      </p:sp>
      <p:pic>
        <p:nvPicPr>
          <p:cNvPr id="10" name="Рисунок 9">
            <a:extLst>
              <a:ext uri="{FF2B5EF4-FFF2-40B4-BE49-F238E27FC236}">
                <a16:creationId xmlns:a16="http://schemas.microsoft.com/office/drawing/2014/main" id="{F5687A0E-299A-42B7-A29A-EC022846B797}"/>
              </a:ext>
            </a:extLst>
          </p:cNvPr>
          <p:cNvPicPr>
            <a:picLocks noChangeAspect="1"/>
          </p:cNvPicPr>
          <p:nvPr/>
        </p:nvPicPr>
        <p:blipFill>
          <a:blip r:embed="rId3"/>
          <a:stretch>
            <a:fillRect/>
          </a:stretch>
        </p:blipFill>
        <p:spPr>
          <a:xfrm>
            <a:off x="683568" y="581829"/>
            <a:ext cx="7416824" cy="5852530"/>
          </a:xfrm>
          <a:prstGeom prst="rect">
            <a:avLst/>
          </a:prstGeom>
        </p:spPr>
      </p:pic>
    </p:spTree>
    <p:extLst>
      <p:ext uri="{BB962C8B-B14F-4D97-AF65-F5344CB8AC3E}">
        <p14:creationId xmlns:p14="http://schemas.microsoft.com/office/powerpoint/2010/main" val="2475876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0" name="Rectangle 12">
            <a:extLst>
              <a:ext uri="{FF2B5EF4-FFF2-40B4-BE49-F238E27FC236}">
                <a16:creationId xmlns:a16="http://schemas.microsoft.com/office/drawing/2014/main" id="{A2635E21-010B-46A2-B6CA-708A6724D852}"/>
              </a:ext>
            </a:extLst>
          </p:cNvPr>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31" name="Rectangle 20">
            <a:extLst>
              <a:ext uri="{FF2B5EF4-FFF2-40B4-BE49-F238E27FC236}">
                <a16:creationId xmlns:a16="http://schemas.microsoft.com/office/drawing/2014/main" id="{B2E48C4C-1C17-4BD7-A29B-CD4EF9ADAF64}"/>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2" name="Rectangle 21">
            <a:extLst>
              <a:ext uri="{FF2B5EF4-FFF2-40B4-BE49-F238E27FC236}">
                <a16:creationId xmlns:a16="http://schemas.microsoft.com/office/drawing/2014/main" id="{F2642D4F-AFC0-4704-AC4B-8003F7B48EC4}"/>
              </a:ext>
            </a:extLst>
          </p:cNvPr>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33" name="Rectangle 25">
            <a:extLst>
              <a:ext uri="{FF2B5EF4-FFF2-40B4-BE49-F238E27FC236}">
                <a16:creationId xmlns:a16="http://schemas.microsoft.com/office/drawing/2014/main" id="{2E2E8A71-729B-406E-A577-27AB5968E9D1}"/>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4" name="Rectangle 26">
            <a:extLst>
              <a:ext uri="{FF2B5EF4-FFF2-40B4-BE49-F238E27FC236}">
                <a16:creationId xmlns:a16="http://schemas.microsoft.com/office/drawing/2014/main" id="{DE4E6C02-1ABC-48D2-9CDA-11CD184F16A2}"/>
              </a:ext>
            </a:extLst>
          </p:cNvPr>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35" name="Rectangle 30">
            <a:extLst>
              <a:ext uri="{FF2B5EF4-FFF2-40B4-BE49-F238E27FC236}">
                <a16:creationId xmlns:a16="http://schemas.microsoft.com/office/drawing/2014/main" id="{778D028F-C4DD-4879-AE82-3D3C7942A7E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6" name="Rectangle 31">
            <a:extLst>
              <a:ext uri="{FF2B5EF4-FFF2-40B4-BE49-F238E27FC236}">
                <a16:creationId xmlns:a16="http://schemas.microsoft.com/office/drawing/2014/main" id="{0DC77467-C94A-4097-A2A1-342402F1DD8B}"/>
              </a:ext>
            </a:extLst>
          </p:cNvPr>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37" name="Rectangle 34">
            <a:extLst>
              <a:ext uri="{FF2B5EF4-FFF2-40B4-BE49-F238E27FC236}">
                <a16:creationId xmlns:a16="http://schemas.microsoft.com/office/drawing/2014/main" id="{05DFA3B9-33A5-4457-8B1C-5C7B5DA100E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38" name="Rectangle 35">
            <a:extLst>
              <a:ext uri="{FF2B5EF4-FFF2-40B4-BE49-F238E27FC236}">
                <a16:creationId xmlns:a16="http://schemas.microsoft.com/office/drawing/2014/main" id="{B02A2CAF-D820-4BD6-864F-D3AAA1B30521}"/>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39" name="Rectangle 38">
            <a:extLst>
              <a:ext uri="{FF2B5EF4-FFF2-40B4-BE49-F238E27FC236}">
                <a16:creationId xmlns:a16="http://schemas.microsoft.com/office/drawing/2014/main" id="{A12C388B-77D9-4150-91A7-8F84138F018E}"/>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0" name="Rectangle 39">
            <a:extLst>
              <a:ext uri="{FF2B5EF4-FFF2-40B4-BE49-F238E27FC236}">
                <a16:creationId xmlns:a16="http://schemas.microsoft.com/office/drawing/2014/main" id="{DE472CCB-416F-409A-9D4B-E753A9B577FE}"/>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2" name="Rectangle 43">
            <a:extLst>
              <a:ext uri="{FF2B5EF4-FFF2-40B4-BE49-F238E27FC236}">
                <a16:creationId xmlns:a16="http://schemas.microsoft.com/office/drawing/2014/main" id="{0B05E509-2B23-4265-B472-88FEC3E678C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3" name="Rectangle 44">
            <a:extLst>
              <a:ext uri="{FF2B5EF4-FFF2-40B4-BE49-F238E27FC236}">
                <a16:creationId xmlns:a16="http://schemas.microsoft.com/office/drawing/2014/main" id="{201D8C85-30A6-4C64-9D54-C9D7C529B605}"/>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5" name="Rectangle 54">
            <a:extLst>
              <a:ext uri="{FF2B5EF4-FFF2-40B4-BE49-F238E27FC236}">
                <a16:creationId xmlns:a16="http://schemas.microsoft.com/office/drawing/2014/main" id="{06356A7E-E2C4-4128-9CA3-F8536275A753}"/>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6" name="Rectangle 55">
            <a:extLst>
              <a:ext uri="{FF2B5EF4-FFF2-40B4-BE49-F238E27FC236}">
                <a16:creationId xmlns:a16="http://schemas.microsoft.com/office/drawing/2014/main" id="{94D91893-9099-4B47-9FB0-54413B8D3CD3}"/>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7" name="Rectangle 59">
            <a:extLst>
              <a:ext uri="{FF2B5EF4-FFF2-40B4-BE49-F238E27FC236}">
                <a16:creationId xmlns:a16="http://schemas.microsoft.com/office/drawing/2014/main" id="{207ECC4A-3D4F-405A-92CB-14E75B3DD297}"/>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8" name="Rectangle 60">
            <a:extLst>
              <a:ext uri="{FF2B5EF4-FFF2-40B4-BE49-F238E27FC236}">
                <a16:creationId xmlns:a16="http://schemas.microsoft.com/office/drawing/2014/main" id="{D1148513-EA15-49A6-9288-4BD1841B0BCA}"/>
              </a:ext>
            </a:extLst>
          </p:cNvPr>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49" name="Rectangle 64">
            <a:extLst>
              <a:ext uri="{FF2B5EF4-FFF2-40B4-BE49-F238E27FC236}">
                <a16:creationId xmlns:a16="http://schemas.microsoft.com/office/drawing/2014/main" id="{36809CD8-9A0B-4C39-97D9-A4E702D270EE}"/>
              </a:ext>
            </a:extLst>
          </p:cNvPr>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41" name="Заголовок 13">
            <a:extLst>
              <a:ext uri="{FF2B5EF4-FFF2-40B4-BE49-F238E27FC236}">
                <a16:creationId xmlns:a16="http://schemas.microsoft.com/office/drawing/2014/main" id="{70A96D2A-39FC-4498-B280-9CF1F784ACEF}"/>
              </a:ext>
            </a:extLst>
          </p:cNvPr>
          <p:cNvSpPr txBox="1">
            <a:spLocks/>
          </p:cNvSpPr>
          <p:nvPr/>
        </p:nvSpPr>
        <p:spPr>
          <a:xfrm>
            <a:off x="0" y="142919"/>
            <a:ext cx="9144000" cy="369868"/>
          </a:xfrm>
          <a:prstGeom prst="rect">
            <a:avLst/>
          </a:prstGeom>
          <a:noFill/>
          <a:ln w="55000" cap="flat" cmpd="thickThin" algn="ctr">
            <a:noFill/>
            <a:prstDash val="solid"/>
          </a:ln>
        </p:spPr>
        <p:style>
          <a:lnRef idx="2">
            <a:schemeClr val="accent4"/>
          </a:lnRef>
          <a:fillRef idx="1">
            <a:schemeClr val="lt1"/>
          </a:fillRef>
          <a:effectRef idx="0">
            <a:schemeClr val="accent4"/>
          </a:effectRef>
          <a:fontRef idx="minor">
            <a:schemeClr val="dk1"/>
          </a:fontRef>
        </p:style>
        <p:txBody>
          <a:bodyPr vert="horz" anchor="ctr">
            <a:no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chemeClr val="dk1"/>
                </a:solidFill>
                <a:effectLst>
                  <a:outerShdw blurRad="31750" dist="25400" dir="5400000" algn="tl" rotWithShape="0">
                    <a:srgbClr val="000000">
                      <a:alpha val="25000"/>
                    </a:srgbClr>
                  </a:outerShdw>
                </a:effectLst>
                <a:latin typeface="+mn-lt"/>
                <a:ea typeface="+mn-ea"/>
                <a:cs typeface="+mn-cs"/>
              </a:defRPr>
            </a:lvl1pPr>
            <a:lvl2pPr algn="l" rtl="0" eaLnBrk="0" fontAlgn="base" hangingPunct="0">
              <a:spcBef>
                <a:spcPct val="0"/>
              </a:spcBef>
              <a:spcAft>
                <a:spcPct val="0"/>
              </a:spcAft>
              <a:defRPr sz="4100" b="1">
                <a:solidFill>
                  <a:schemeClr val="dk1"/>
                </a:solidFill>
                <a:latin typeface="+mn-lt"/>
                <a:ea typeface="+mn-ea"/>
                <a:cs typeface="+mn-cs"/>
              </a:defRPr>
            </a:lvl2pPr>
            <a:lvl3pPr algn="l" rtl="0" eaLnBrk="0" fontAlgn="base" hangingPunct="0">
              <a:spcBef>
                <a:spcPct val="0"/>
              </a:spcBef>
              <a:spcAft>
                <a:spcPct val="0"/>
              </a:spcAft>
              <a:defRPr sz="4100" b="1">
                <a:solidFill>
                  <a:schemeClr val="dk1"/>
                </a:solidFill>
                <a:latin typeface="+mn-lt"/>
                <a:ea typeface="+mn-ea"/>
                <a:cs typeface="+mn-cs"/>
              </a:defRPr>
            </a:lvl3pPr>
            <a:lvl4pPr algn="l" rtl="0" eaLnBrk="0" fontAlgn="base" hangingPunct="0">
              <a:spcBef>
                <a:spcPct val="0"/>
              </a:spcBef>
              <a:spcAft>
                <a:spcPct val="0"/>
              </a:spcAft>
              <a:defRPr sz="4100" b="1">
                <a:solidFill>
                  <a:schemeClr val="dk1"/>
                </a:solidFill>
                <a:latin typeface="+mn-lt"/>
                <a:ea typeface="+mn-ea"/>
                <a:cs typeface="+mn-cs"/>
              </a:defRPr>
            </a:lvl4pPr>
            <a:lvl5pPr algn="l" rtl="0" eaLnBrk="0" fontAlgn="base" hangingPunct="0">
              <a:spcBef>
                <a:spcPct val="0"/>
              </a:spcBef>
              <a:spcAft>
                <a:spcPct val="0"/>
              </a:spcAft>
              <a:defRPr sz="4100" b="1">
                <a:solidFill>
                  <a:schemeClr val="dk1"/>
                </a:solidFill>
                <a:latin typeface="+mn-lt"/>
                <a:ea typeface="+mn-ea"/>
                <a:cs typeface="+mn-cs"/>
              </a:defRPr>
            </a:lvl5pPr>
            <a:lvl6pPr marL="457200" algn="l" rtl="0" fontAlgn="base">
              <a:spcBef>
                <a:spcPct val="0"/>
              </a:spcBef>
              <a:spcAft>
                <a:spcPct val="0"/>
              </a:spcAft>
              <a:defRPr sz="4100" b="1">
                <a:solidFill>
                  <a:schemeClr val="dk1"/>
                </a:solidFill>
                <a:latin typeface="+mn-lt"/>
                <a:ea typeface="+mn-ea"/>
                <a:cs typeface="+mn-cs"/>
              </a:defRPr>
            </a:lvl6pPr>
            <a:lvl7pPr marL="914400" algn="l" rtl="0" fontAlgn="base">
              <a:spcBef>
                <a:spcPct val="0"/>
              </a:spcBef>
              <a:spcAft>
                <a:spcPct val="0"/>
              </a:spcAft>
              <a:defRPr sz="4100" b="1">
                <a:solidFill>
                  <a:schemeClr val="dk1"/>
                </a:solidFill>
                <a:latin typeface="+mn-lt"/>
                <a:ea typeface="+mn-ea"/>
                <a:cs typeface="+mn-cs"/>
              </a:defRPr>
            </a:lvl7pPr>
            <a:lvl8pPr marL="1371600" algn="l" rtl="0" fontAlgn="base">
              <a:spcBef>
                <a:spcPct val="0"/>
              </a:spcBef>
              <a:spcAft>
                <a:spcPct val="0"/>
              </a:spcAft>
              <a:defRPr sz="4100" b="1">
                <a:solidFill>
                  <a:schemeClr val="dk1"/>
                </a:solidFill>
                <a:latin typeface="+mn-lt"/>
                <a:ea typeface="+mn-ea"/>
                <a:cs typeface="+mn-cs"/>
              </a:defRPr>
            </a:lvl8pPr>
            <a:lvl9pPr marL="1828800" algn="l" rtl="0" fontAlgn="base">
              <a:spcBef>
                <a:spcPct val="0"/>
              </a:spcBef>
              <a:spcAft>
                <a:spcPct val="0"/>
              </a:spcAft>
              <a:defRPr sz="4100" b="1">
                <a:solidFill>
                  <a:schemeClr val="dk1"/>
                </a:solidFill>
                <a:latin typeface="+mn-lt"/>
                <a:ea typeface="+mn-ea"/>
                <a:cs typeface="+mn-cs"/>
              </a:defRPr>
            </a:lvl9pPr>
            <a:extLst/>
          </a:lstStyle>
          <a:p>
            <a:pPr algn="ctr" eaLnBrk="1" hangingPunct="1">
              <a:defRPr/>
            </a:pPr>
            <a:r>
              <a:rPr lang="ru-RU" sz="2400" dirty="0">
                <a:solidFill>
                  <a:srgbClr val="050598"/>
                </a:solidFill>
                <a:effectLst/>
                <a:latin typeface="Arial" pitchFamily="34" charset="0"/>
                <a:cs typeface="Arial" pitchFamily="34" charset="0"/>
              </a:rPr>
              <a:t>Характеристики кристаллов ДД с активными элементами</a:t>
            </a:r>
          </a:p>
        </p:txBody>
      </p:sp>
      <p:graphicFrame>
        <p:nvGraphicFramePr>
          <p:cNvPr id="9" name="Таблица 8">
            <a:extLst>
              <a:ext uri="{FF2B5EF4-FFF2-40B4-BE49-F238E27FC236}">
                <a16:creationId xmlns:a16="http://schemas.microsoft.com/office/drawing/2014/main" id="{762A901A-849E-4A1E-8B9F-88C9D5327C9B}"/>
              </a:ext>
            </a:extLst>
          </p:cNvPr>
          <p:cNvGraphicFramePr>
            <a:graphicFrameLocks noGrp="1"/>
          </p:cNvGraphicFramePr>
          <p:nvPr>
            <p:extLst/>
          </p:nvPr>
        </p:nvGraphicFramePr>
        <p:xfrm>
          <a:off x="234233" y="554477"/>
          <a:ext cx="8770452" cy="5754843"/>
        </p:xfrm>
        <a:graphic>
          <a:graphicData uri="http://schemas.openxmlformats.org/drawingml/2006/table">
            <a:tbl>
              <a:tblPr firstRow="1" bandRow="1">
                <a:tableStyleId>{5C22544A-7EE6-4342-B048-85BDC9FD1C3A}</a:tableStyleId>
              </a:tblPr>
              <a:tblGrid>
                <a:gridCol w="4625799">
                  <a:extLst>
                    <a:ext uri="{9D8B030D-6E8A-4147-A177-3AD203B41FA5}">
                      <a16:colId xmlns:a16="http://schemas.microsoft.com/office/drawing/2014/main" val="2163189593"/>
                    </a:ext>
                  </a:extLst>
                </a:gridCol>
                <a:gridCol w="4144653">
                  <a:extLst>
                    <a:ext uri="{9D8B030D-6E8A-4147-A177-3AD203B41FA5}">
                      <a16:colId xmlns:a16="http://schemas.microsoft.com/office/drawing/2014/main" val="1020848196"/>
                    </a:ext>
                  </a:extLst>
                </a:gridCol>
              </a:tblGrid>
              <a:tr h="2722328">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7691770"/>
                  </a:ext>
                </a:extLst>
              </a:tr>
              <a:tr h="3032515">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8706322"/>
                  </a:ext>
                </a:extLst>
              </a:tr>
            </a:tbl>
          </a:graphicData>
        </a:graphic>
      </p:graphicFrame>
      <p:sp>
        <p:nvSpPr>
          <p:cNvPr id="52" name="Прямоугольник 51">
            <a:extLst>
              <a:ext uri="{FF2B5EF4-FFF2-40B4-BE49-F238E27FC236}">
                <a16:creationId xmlns:a16="http://schemas.microsoft.com/office/drawing/2014/main" id="{4A24CCB1-98F1-4FDE-9EAC-BE9A74F41AEF}"/>
              </a:ext>
            </a:extLst>
          </p:cNvPr>
          <p:cNvSpPr/>
          <p:nvPr/>
        </p:nvSpPr>
        <p:spPr>
          <a:xfrm>
            <a:off x="4877320" y="484565"/>
            <a:ext cx="4032447" cy="646331"/>
          </a:xfrm>
          <a:prstGeom prst="rect">
            <a:avLst/>
          </a:prstGeom>
        </p:spPr>
        <p:txBody>
          <a:bodyPr wrap="square">
            <a:spAutoFit/>
          </a:bodyPr>
          <a:lstStyle/>
          <a:p>
            <a:pPr algn="ctr"/>
            <a:r>
              <a:rPr lang="ru-RU" b="1" dirty="0" err="1">
                <a:latin typeface="Times New Roman" panose="02020603050405020304" pitchFamily="18" charset="0"/>
                <a:cs typeface="Times New Roman" panose="02020603050405020304" pitchFamily="18" charset="0"/>
              </a:rPr>
              <a:t>Делфтский</a:t>
            </a:r>
            <a:r>
              <a:rPr lang="ru-RU" b="1" dirty="0">
                <a:latin typeface="Times New Roman" panose="02020603050405020304" pitchFamily="18" charset="0"/>
                <a:cs typeface="Times New Roman" panose="02020603050405020304" pitchFamily="18" charset="0"/>
              </a:rPr>
              <a:t> технологический</a:t>
            </a:r>
          </a:p>
          <a:p>
            <a:pPr algn="ctr"/>
            <a:r>
              <a:rPr lang="ru-RU" b="1" dirty="0">
                <a:latin typeface="Times New Roman" panose="02020603050405020304" pitchFamily="18" charset="0"/>
                <a:cs typeface="Times New Roman" panose="02020603050405020304" pitchFamily="18" charset="0"/>
              </a:rPr>
              <a:t>Университет. </a:t>
            </a:r>
            <a:r>
              <a:rPr lang="en-US" b="1" dirty="0" err="1">
                <a:latin typeface="Times New Roman" panose="02020603050405020304" pitchFamily="18" charset="0"/>
                <a:cs typeface="Times New Roman" panose="02020603050405020304" pitchFamily="18" charset="0"/>
              </a:rPr>
              <a:t>Fruett</a:t>
            </a:r>
            <a:r>
              <a:rPr lang="en-US" b="1" dirty="0">
                <a:latin typeface="Times New Roman" panose="02020603050405020304" pitchFamily="18" charset="0"/>
                <a:cs typeface="Times New Roman" panose="02020603050405020304" pitchFamily="18" charset="0"/>
              </a:rPr>
              <a:t> F., Meijer G.C.M.</a:t>
            </a:r>
            <a:endParaRPr lang="ru-RU" b="1"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24E2872E-91F0-443C-9358-AFEEE03AC4FC}"/>
              </a:ext>
            </a:extLst>
          </p:cNvPr>
          <p:cNvPicPr>
            <a:picLocks noChangeAspect="1"/>
          </p:cNvPicPr>
          <p:nvPr/>
        </p:nvPicPr>
        <p:blipFill>
          <a:blip r:embed="rId3" cstate="print"/>
          <a:stretch>
            <a:fillRect/>
          </a:stretch>
        </p:blipFill>
        <p:spPr>
          <a:xfrm>
            <a:off x="289243" y="1134115"/>
            <a:ext cx="2424967" cy="1731096"/>
          </a:xfrm>
          <a:prstGeom prst="rect">
            <a:avLst/>
          </a:prstGeom>
        </p:spPr>
      </p:pic>
      <p:sp>
        <p:nvSpPr>
          <p:cNvPr id="53" name="Прямоугольник 52">
            <a:extLst>
              <a:ext uri="{FF2B5EF4-FFF2-40B4-BE49-F238E27FC236}">
                <a16:creationId xmlns:a16="http://schemas.microsoft.com/office/drawing/2014/main" id="{B5C9B173-797C-4313-8DDF-C8549362FF24}"/>
              </a:ext>
            </a:extLst>
          </p:cNvPr>
          <p:cNvSpPr/>
          <p:nvPr/>
        </p:nvSpPr>
        <p:spPr>
          <a:xfrm>
            <a:off x="501107" y="580284"/>
            <a:ext cx="4176464" cy="369332"/>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МИФИ. Ваганов В.И.</a:t>
            </a:r>
          </a:p>
        </p:txBody>
      </p:sp>
      <p:pic>
        <p:nvPicPr>
          <p:cNvPr id="3" name="Рисунок 2">
            <a:extLst>
              <a:ext uri="{FF2B5EF4-FFF2-40B4-BE49-F238E27FC236}">
                <a16:creationId xmlns:a16="http://schemas.microsoft.com/office/drawing/2014/main" id="{1FEC4095-576B-4608-A944-C59643F58EEA}"/>
              </a:ext>
            </a:extLst>
          </p:cNvPr>
          <p:cNvPicPr>
            <a:picLocks noChangeAspect="1"/>
          </p:cNvPicPr>
          <p:nvPr/>
        </p:nvPicPr>
        <p:blipFill>
          <a:blip r:embed="rId4" cstate="print"/>
          <a:stretch>
            <a:fillRect/>
          </a:stretch>
        </p:blipFill>
        <p:spPr>
          <a:xfrm>
            <a:off x="2682008" y="977619"/>
            <a:ext cx="2165817" cy="1969862"/>
          </a:xfrm>
          <a:prstGeom prst="rect">
            <a:avLst/>
          </a:prstGeom>
        </p:spPr>
      </p:pic>
      <p:pic>
        <p:nvPicPr>
          <p:cNvPr id="4" name="Рисунок 3">
            <a:extLst>
              <a:ext uri="{FF2B5EF4-FFF2-40B4-BE49-F238E27FC236}">
                <a16:creationId xmlns:a16="http://schemas.microsoft.com/office/drawing/2014/main" id="{FBC567FA-B609-48C8-8A83-4BFDCE7D6D97}"/>
              </a:ext>
            </a:extLst>
          </p:cNvPr>
          <p:cNvPicPr>
            <a:picLocks noChangeAspect="1"/>
          </p:cNvPicPr>
          <p:nvPr/>
        </p:nvPicPr>
        <p:blipFill>
          <a:blip r:embed="rId5" cstate="print"/>
          <a:stretch>
            <a:fillRect/>
          </a:stretch>
        </p:blipFill>
        <p:spPr>
          <a:xfrm>
            <a:off x="6563923" y="1484784"/>
            <a:ext cx="2377766" cy="1109016"/>
          </a:xfrm>
          <a:prstGeom prst="rect">
            <a:avLst/>
          </a:prstGeom>
        </p:spPr>
      </p:pic>
      <p:pic>
        <p:nvPicPr>
          <p:cNvPr id="5" name="Рисунок 4">
            <a:extLst>
              <a:ext uri="{FF2B5EF4-FFF2-40B4-BE49-F238E27FC236}">
                <a16:creationId xmlns:a16="http://schemas.microsoft.com/office/drawing/2014/main" id="{44557F02-8D9D-4449-A649-09313482C5BD}"/>
              </a:ext>
            </a:extLst>
          </p:cNvPr>
          <p:cNvPicPr>
            <a:picLocks noChangeAspect="1"/>
          </p:cNvPicPr>
          <p:nvPr/>
        </p:nvPicPr>
        <p:blipFill>
          <a:blip r:embed="rId6" cstate="print"/>
          <a:stretch>
            <a:fillRect/>
          </a:stretch>
        </p:blipFill>
        <p:spPr>
          <a:xfrm>
            <a:off x="323528" y="3933056"/>
            <a:ext cx="2573928" cy="2243534"/>
          </a:xfrm>
          <a:prstGeom prst="rect">
            <a:avLst/>
          </a:prstGeom>
        </p:spPr>
      </p:pic>
      <p:pic>
        <p:nvPicPr>
          <p:cNvPr id="7" name="Рисунок 6">
            <a:extLst>
              <a:ext uri="{FF2B5EF4-FFF2-40B4-BE49-F238E27FC236}">
                <a16:creationId xmlns:a16="http://schemas.microsoft.com/office/drawing/2014/main" id="{7EA93FC6-569E-4797-9CD8-8D78075340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8156" y="4256240"/>
            <a:ext cx="1947035" cy="1535267"/>
          </a:xfrm>
          <a:prstGeom prst="rect">
            <a:avLst/>
          </a:prstGeom>
        </p:spPr>
      </p:pic>
      <p:pic>
        <p:nvPicPr>
          <p:cNvPr id="8" name="Рисунок 7">
            <a:extLst>
              <a:ext uri="{FF2B5EF4-FFF2-40B4-BE49-F238E27FC236}">
                <a16:creationId xmlns:a16="http://schemas.microsoft.com/office/drawing/2014/main" id="{37A4E0AF-289D-4B3C-8495-48758F2E200C}"/>
              </a:ext>
            </a:extLst>
          </p:cNvPr>
          <p:cNvPicPr>
            <a:picLocks noChangeAspect="1"/>
          </p:cNvPicPr>
          <p:nvPr/>
        </p:nvPicPr>
        <p:blipFill>
          <a:blip r:embed="rId8" cstate="print"/>
          <a:stretch>
            <a:fillRect/>
          </a:stretch>
        </p:blipFill>
        <p:spPr>
          <a:xfrm>
            <a:off x="7183474" y="3933056"/>
            <a:ext cx="1758657" cy="2157965"/>
          </a:xfrm>
          <a:prstGeom prst="rect">
            <a:avLst/>
          </a:prstGeom>
        </p:spPr>
      </p:pic>
      <p:sp>
        <p:nvSpPr>
          <p:cNvPr id="56" name="Прямоугольник 55">
            <a:extLst>
              <a:ext uri="{FF2B5EF4-FFF2-40B4-BE49-F238E27FC236}">
                <a16:creationId xmlns:a16="http://schemas.microsoft.com/office/drawing/2014/main" id="{6E11E44A-BFC1-418F-BF17-4E4343666A5A}"/>
              </a:ext>
            </a:extLst>
          </p:cNvPr>
          <p:cNvSpPr/>
          <p:nvPr/>
        </p:nvSpPr>
        <p:spPr>
          <a:xfrm>
            <a:off x="4815192" y="3228558"/>
            <a:ext cx="4189494" cy="646331"/>
          </a:xfrm>
          <a:prstGeom prst="rect">
            <a:avLst/>
          </a:prstGeom>
        </p:spPr>
        <p:txBody>
          <a:bodyPr wrap="square">
            <a:spAutoFit/>
          </a:bodyPr>
          <a:lstStyle/>
          <a:p>
            <a:pPr algn="ctr"/>
            <a:r>
              <a:rPr lang="ru-RU" b="1" spc="-20" dirty="0">
                <a:latin typeface="Times New Roman" panose="02020603050405020304" pitchFamily="18" charset="0"/>
                <a:cs typeface="Times New Roman" panose="02020603050405020304" pitchFamily="18" charset="0"/>
              </a:rPr>
              <a:t>МОП транзистор. Пример из немецкой статьи. </a:t>
            </a:r>
            <a:r>
              <a:rPr lang="en-US" b="1" spc="-20" dirty="0">
                <a:latin typeface="Times New Roman" panose="02020603050405020304" pitchFamily="18" charset="0"/>
                <a:cs typeface="Times New Roman" panose="02020603050405020304" pitchFamily="18" charset="0"/>
              </a:rPr>
              <a:t>Hafez</a:t>
            </a:r>
            <a:r>
              <a:rPr lang="ru-RU" b="1" spc="-20" dirty="0">
                <a:latin typeface="Times New Roman" panose="02020603050405020304" pitchFamily="18" charset="0"/>
                <a:cs typeface="Times New Roman" panose="02020603050405020304" pitchFamily="18" charset="0"/>
              </a:rPr>
              <a:t> </a:t>
            </a:r>
            <a:r>
              <a:rPr lang="en-US" b="1" spc="-20" dirty="0">
                <a:latin typeface="Times New Roman" panose="02020603050405020304" pitchFamily="18" charset="0"/>
                <a:cs typeface="Times New Roman" panose="02020603050405020304" pitchFamily="18" charset="0"/>
              </a:rPr>
              <a:t>N., Haas S., </a:t>
            </a:r>
            <a:r>
              <a:rPr lang="en-US" b="1" spc="-20" dirty="0" err="1">
                <a:latin typeface="Times New Roman" panose="02020603050405020304" pitchFamily="18" charset="0"/>
                <a:cs typeface="Times New Roman" panose="02020603050405020304" pitchFamily="18" charset="0"/>
              </a:rPr>
              <a:t>Loebel</a:t>
            </a:r>
            <a:r>
              <a:rPr lang="en-US" b="1" spc="-20" dirty="0">
                <a:latin typeface="Times New Roman" panose="02020603050405020304" pitchFamily="18" charset="0"/>
                <a:cs typeface="Times New Roman" panose="02020603050405020304" pitchFamily="18" charset="0"/>
              </a:rPr>
              <a:t> K.</a:t>
            </a:r>
            <a:endParaRPr lang="ru-RU" b="1" spc="-20" dirty="0">
              <a:latin typeface="Times New Roman" panose="02020603050405020304" pitchFamily="18" charset="0"/>
              <a:cs typeface="Times New Roman" panose="02020603050405020304" pitchFamily="18" charset="0"/>
            </a:endParaRPr>
          </a:p>
        </p:txBody>
      </p:sp>
      <p:sp>
        <p:nvSpPr>
          <p:cNvPr id="55" name="Прямоугольник 54">
            <a:extLst>
              <a:ext uri="{FF2B5EF4-FFF2-40B4-BE49-F238E27FC236}">
                <a16:creationId xmlns:a16="http://schemas.microsoft.com/office/drawing/2014/main" id="{36CEB871-798E-42FA-B0C5-F59135507CA4}"/>
              </a:ext>
            </a:extLst>
          </p:cNvPr>
          <p:cNvSpPr/>
          <p:nvPr/>
        </p:nvSpPr>
        <p:spPr>
          <a:xfrm>
            <a:off x="301358" y="3233979"/>
            <a:ext cx="4575962" cy="646331"/>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Полякова А.Л., </a:t>
            </a:r>
            <a:r>
              <a:rPr lang="en-US" b="1" dirty="0" err="1">
                <a:latin typeface="Times New Roman" panose="02020603050405020304" pitchFamily="18" charset="0"/>
                <a:cs typeface="Times New Roman" panose="02020603050405020304" pitchFamily="18" charset="0"/>
              </a:rPr>
              <a:t>Edvards</a:t>
            </a:r>
            <a:r>
              <a:rPr lang="en-US" b="1" dirty="0">
                <a:latin typeface="Times New Roman" panose="02020603050405020304" pitchFamily="18" charset="0"/>
                <a:cs typeface="Times New Roman" panose="02020603050405020304" pitchFamily="18" charset="0"/>
              </a:rPr>
              <a:t> R., Kanda Y., </a:t>
            </a:r>
            <a:r>
              <a:rPr lang="en-US" b="1" dirty="0" err="1">
                <a:latin typeface="Times New Roman" panose="02020603050405020304" pitchFamily="18" charset="0"/>
                <a:cs typeface="Times New Roman" panose="02020603050405020304" pitchFamily="18" charset="0"/>
              </a:rPr>
              <a:t>Matukura</a:t>
            </a:r>
            <a:r>
              <a:rPr lang="en-US" b="1" dirty="0">
                <a:latin typeface="Times New Roman" panose="02020603050405020304" pitchFamily="18" charset="0"/>
                <a:cs typeface="Times New Roman" panose="02020603050405020304" pitchFamily="18" charset="0"/>
              </a:rPr>
              <a:t> Y., </a:t>
            </a:r>
            <a:r>
              <a:rPr lang="en-US" b="1" dirty="0" err="1">
                <a:latin typeface="Times New Roman" panose="02020603050405020304" pitchFamily="18" charset="0"/>
                <a:cs typeface="Times New Roman" panose="02020603050405020304" pitchFamily="18" charset="0"/>
              </a:rPr>
              <a:t>Rinder</a:t>
            </a:r>
            <a:r>
              <a:rPr lang="en-US" b="1" dirty="0">
                <a:latin typeface="Times New Roman" panose="02020603050405020304" pitchFamily="18" charset="0"/>
                <a:cs typeface="Times New Roman" panose="02020603050405020304" pitchFamily="18" charset="0"/>
              </a:rPr>
              <a:t> W., Sikorski M.E. </a:t>
            </a:r>
            <a:r>
              <a:rPr lang="ru-RU" b="1" dirty="0">
                <a:latin typeface="Times New Roman" panose="02020603050405020304" pitchFamily="18" charset="0"/>
                <a:cs typeface="Times New Roman" panose="02020603050405020304" pitchFamily="18" charset="0"/>
              </a:rPr>
              <a:t> </a:t>
            </a:r>
          </a:p>
        </p:txBody>
      </p:sp>
      <p:pic>
        <p:nvPicPr>
          <p:cNvPr id="44" name="Рисунок 43">
            <a:extLst>
              <a:ext uri="{FF2B5EF4-FFF2-40B4-BE49-F238E27FC236}">
                <a16:creationId xmlns:a16="http://schemas.microsoft.com/office/drawing/2014/main" id="{0C5C0CD5-579F-469B-8514-D08CD461BB39}"/>
              </a:ext>
            </a:extLst>
          </p:cNvPr>
          <p:cNvPicPr>
            <a:picLocks noChangeAspect="1"/>
          </p:cNvPicPr>
          <p:nvPr/>
        </p:nvPicPr>
        <p:blipFill>
          <a:blip r:embed="rId9" cstate="print"/>
          <a:stretch>
            <a:fillRect/>
          </a:stretch>
        </p:blipFill>
        <p:spPr>
          <a:xfrm>
            <a:off x="5064839" y="1158261"/>
            <a:ext cx="1547082" cy="2030775"/>
          </a:xfrm>
          <a:prstGeom prst="rect">
            <a:avLst/>
          </a:prstGeom>
        </p:spPr>
      </p:pic>
      <p:pic>
        <p:nvPicPr>
          <p:cNvPr id="10" name="Рисунок 9">
            <a:extLst>
              <a:ext uri="{FF2B5EF4-FFF2-40B4-BE49-F238E27FC236}">
                <a16:creationId xmlns:a16="http://schemas.microsoft.com/office/drawing/2014/main" id="{A939289C-CF99-4D22-8154-85D1947CC283}"/>
              </a:ext>
            </a:extLst>
          </p:cNvPr>
          <p:cNvPicPr>
            <a:picLocks noChangeAspect="1"/>
          </p:cNvPicPr>
          <p:nvPr/>
        </p:nvPicPr>
        <p:blipFill>
          <a:blip r:embed="rId10" cstate="print"/>
          <a:stretch>
            <a:fillRect/>
          </a:stretch>
        </p:blipFill>
        <p:spPr>
          <a:xfrm>
            <a:off x="4908287" y="4154881"/>
            <a:ext cx="2244220" cy="1800994"/>
          </a:xfrm>
          <a:prstGeom prst="rect">
            <a:avLst/>
          </a:prstGeom>
        </p:spPr>
      </p:pic>
    </p:spTree>
    <p:extLst>
      <p:ext uri="{BB962C8B-B14F-4D97-AF65-F5344CB8AC3E}">
        <p14:creationId xmlns:p14="http://schemas.microsoft.com/office/powerpoint/2010/main" val="44005892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a:stretch>
            <a:fillRect/>
          </a:stretch>
        </p:blipFill>
        <p:spPr>
          <a:xfrm>
            <a:off x="5436096" y="4578197"/>
            <a:ext cx="1448691" cy="1458201"/>
          </a:xfrm>
          <a:prstGeom prst="rect">
            <a:avLst/>
          </a:prstGeom>
        </p:spPr>
      </p:pic>
      <p:pic>
        <p:nvPicPr>
          <p:cNvPr id="11" name="Рисунок 10"/>
          <p:cNvPicPr>
            <a:picLocks noChangeAspect="1"/>
          </p:cNvPicPr>
          <p:nvPr/>
        </p:nvPicPr>
        <p:blipFill>
          <a:blip r:embed="rId4"/>
          <a:stretch>
            <a:fillRect/>
          </a:stretch>
        </p:blipFill>
        <p:spPr>
          <a:xfrm>
            <a:off x="6586788" y="3783412"/>
            <a:ext cx="2480795" cy="1136308"/>
          </a:xfrm>
          <a:prstGeom prst="rect">
            <a:avLst/>
          </a:prstGeom>
        </p:spPr>
      </p:pic>
      <p:pic>
        <p:nvPicPr>
          <p:cNvPr id="7" name="Рисунок 6"/>
          <p:cNvPicPr>
            <a:picLocks noChangeAspect="1"/>
          </p:cNvPicPr>
          <p:nvPr/>
        </p:nvPicPr>
        <p:blipFill>
          <a:blip r:embed="rId5"/>
          <a:stretch>
            <a:fillRect/>
          </a:stretch>
        </p:blipFill>
        <p:spPr>
          <a:xfrm>
            <a:off x="5253252" y="3287245"/>
            <a:ext cx="1766753" cy="1138064"/>
          </a:xfrm>
          <a:prstGeom prst="rect">
            <a:avLst/>
          </a:prstGeom>
        </p:spPr>
      </p:pic>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0" name="Rectangle 26"/>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2" name="Rectangle 3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0" name="Rectangle 45"/>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6" name="Rectangle 6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7" name="Rectangle 5"/>
          <p:cNvSpPr>
            <a:spLocks noChangeArrowheads="1"/>
          </p:cNvSpPr>
          <p:nvPr/>
        </p:nvSpPr>
        <p:spPr bwMode="auto">
          <a:xfrm>
            <a:off x="426368" y="610517"/>
            <a:ext cx="4793704" cy="5909310"/>
          </a:xfrm>
          <a:prstGeom prst="rect">
            <a:avLst/>
          </a:prstGeom>
          <a:noFill/>
          <a:ln w="9525" algn="ctr">
            <a:noFill/>
            <a:miter lim="800000"/>
            <a:headEnd/>
            <a:tailEnd/>
          </a:ln>
        </p:spPr>
        <p:txBody>
          <a:bodyPr wrap="square" anchor="t">
            <a:spAutoFit/>
          </a:bodyPr>
          <a:lstStyle/>
          <a:p>
            <a:pPr marL="228600" lvl="0" indent="-228600" algn="just">
              <a:buFont typeface="+mj-lt"/>
              <a:buAutoNum type="arabicPeriod"/>
            </a:pPr>
            <a:r>
              <a:rPr lang="en-US" sz="900" b="1" dirty="0"/>
              <a:t>Tran A.V., Zhang X., </a:t>
            </a:r>
            <a:r>
              <a:rPr lang="ru-RU" sz="900" b="1" dirty="0" err="1"/>
              <a:t>Zhu</a:t>
            </a:r>
            <a:r>
              <a:rPr lang="en-US" sz="900" b="1" dirty="0"/>
              <a:t> B.</a:t>
            </a:r>
            <a:r>
              <a:rPr lang="ru-RU" sz="900" dirty="0"/>
              <a:t> </a:t>
            </a:r>
            <a:r>
              <a:rPr lang="ru-RU" sz="900" dirty="0" err="1"/>
              <a:t>Mechanical</a:t>
            </a:r>
            <a:r>
              <a:rPr lang="ru-RU" sz="900" dirty="0"/>
              <a:t> </a:t>
            </a:r>
            <a:r>
              <a:rPr lang="ru-RU" sz="900" dirty="0" err="1"/>
              <a:t>Structural</a:t>
            </a:r>
            <a:r>
              <a:rPr lang="ru-RU" sz="900" dirty="0"/>
              <a:t> </a:t>
            </a:r>
            <a:r>
              <a:rPr lang="ru-RU" sz="900" dirty="0" err="1"/>
              <a:t>Design</a:t>
            </a:r>
            <a:r>
              <a:rPr lang="ru-RU" sz="900" dirty="0"/>
              <a:t> </a:t>
            </a:r>
            <a:r>
              <a:rPr lang="ru-RU" sz="900" dirty="0" err="1"/>
              <a:t>of</a:t>
            </a:r>
            <a:r>
              <a:rPr lang="ru-RU" sz="900" dirty="0"/>
              <a:t> a </a:t>
            </a:r>
            <a:r>
              <a:rPr lang="ru-RU" sz="900" dirty="0" err="1"/>
              <a:t>Piezoresistive</a:t>
            </a:r>
            <a:r>
              <a:rPr lang="ru-RU" sz="900" dirty="0"/>
              <a:t> </a:t>
            </a:r>
            <a:r>
              <a:rPr lang="ru-RU" sz="900" dirty="0" err="1"/>
              <a:t>Pressure</a:t>
            </a:r>
            <a:r>
              <a:rPr lang="ru-RU" sz="900" dirty="0"/>
              <a:t> </a:t>
            </a:r>
            <a:r>
              <a:rPr lang="ru-RU" sz="900" dirty="0" err="1"/>
              <a:t>Sensor</a:t>
            </a:r>
            <a:r>
              <a:rPr lang="ru-RU" sz="900" dirty="0"/>
              <a:t> </a:t>
            </a:r>
            <a:r>
              <a:rPr lang="ru-RU" sz="900" dirty="0" err="1"/>
              <a:t>for</a:t>
            </a:r>
            <a:r>
              <a:rPr lang="ru-RU" sz="900" dirty="0"/>
              <a:t> </a:t>
            </a:r>
            <a:r>
              <a:rPr lang="ru-RU" sz="900" dirty="0" err="1"/>
              <a:t>Low-Pressure</a:t>
            </a:r>
            <a:r>
              <a:rPr lang="ru-RU" sz="900" dirty="0"/>
              <a:t> </a:t>
            </a:r>
            <a:r>
              <a:rPr lang="ru-RU" sz="900" dirty="0" err="1"/>
              <a:t>Measurement</a:t>
            </a:r>
            <a:r>
              <a:rPr lang="ru-RU" sz="900" dirty="0"/>
              <a:t>: A </a:t>
            </a:r>
            <a:r>
              <a:rPr lang="ru-RU" sz="900" dirty="0" err="1"/>
              <a:t>Computational</a:t>
            </a:r>
            <a:r>
              <a:rPr lang="ru-RU" sz="900" dirty="0"/>
              <a:t> </a:t>
            </a:r>
            <a:r>
              <a:rPr lang="ru-RU" sz="900" dirty="0" err="1"/>
              <a:t>Analysis</a:t>
            </a:r>
            <a:r>
              <a:rPr lang="ru-RU" sz="900" dirty="0"/>
              <a:t> </a:t>
            </a:r>
            <a:r>
              <a:rPr lang="ru-RU" sz="900" dirty="0" err="1"/>
              <a:t>by</a:t>
            </a:r>
            <a:r>
              <a:rPr lang="ru-RU" sz="900" dirty="0"/>
              <a:t> </a:t>
            </a:r>
            <a:r>
              <a:rPr lang="ru-RU" sz="900" dirty="0" err="1"/>
              <a:t>Increases</a:t>
            </a:r>
            <a:r>
              <a:rPr lang="ru-RU" sz="900" dirty="0"/>
              <a:t> </a:t>
            </a:r>
            <a:r>
              <a:rPr lang="ru-RU" sz="900" dirty="0" err="1"/>
              <a:t>in</a:t>
            </a:r>
            <a:r>
              <a:rPr lang="ru-RU" sz="900" dirty="0"/>
              <a:t> </a:t>
            </a:r>
            <a:r>
              <a:rPr lang="ru-RU" sz="900" dirty="0" err="1"/>
              <a:t>the</a:t>
            </a:r>
            <a:r>
              <a:rPr lang="ru-RU" sz="900" dirty="0"/>
              <a:t> </a:t>
            </a:r>
            <a:r>
              <a:rPr lang="ru-RU" sz="900" dirty="0" err="1"/>
              <a:t>Sensor</a:t>
            </a:r>
            <a:r>
              <a:rPr lang="ru-RU" sz="900" dirty="0"/>
              <a:t> </a:t>
            </a:r>
            <a:r>
              <a:rPr lang="ru-RU" sz="900" dirty="0" err="1"/>
              <a:t>Sensitivity</a:t>
            </a:r>
            <a:r>
              <a:rPr lang="ru-RU" sz="900" dirty="0"/>
              <a:t>, </a:t>
            </a:r>
            <a:r>
              <a:rPr lang="ru-RU" sz="900" dirty="0" err="1"/>
              <a:t>Sensors</a:t>
            </a:r>
            <a:r>
              <a:rPr lang="ru-RU" sz="900" dirty="0"/>
              <a:t>. 18 (7). 2018. </a:t>
            </a:r>
            <a:r>
              <a:rPr lang="ru-RU" sz="900" dirty="0" err="1"/>
              <a:t>Pp</a:t>
            </a:r>
            <a:r>
              <a:rPr lang="ru-RU" sz="900" dirty="0"/>
              <a:t>. 2023.</a:t>
            </a:r>
            <a:endParaRPr lang="en-US" sz="900" dirty="0"/>
          </a:p>
          <a:p>
            <a:pPr marL="228600" indent="-228600" algn="just">
              <a:buFont typeface="+mj-lt"/>
              <a:buAutoNum type="arabicPeriod"/>
            </a:pPr>
            <a:r>
              <a:rPr lang="ru-RU" sz="900" b="1" dirty="0" err="1"/>
              <a:t>Moghaddam</a:t>
            </a:r>
            <a:r>
              <a:rPr lang="ru-RU" sz="900" b="1" dirty="0"/>
              <a:t>, M.K.; </a:t>
            </a:r>
            <a:r>
              <a:rPr lang="ru-RU" sz="900" b="1" dirty="0" err="1"/>
              <a:t>Breede</a:t>
            </a:r>
            <a:r>
              <a:rPr lang="ru-RU" sz="900" b="1" dirty="0"/>
              <a:t>, A.; </a:t>
            </a:r>
            <a:r>
              <a:rPr lang="ru-RU" sz="900" b="1" dirty="0" err="1"/>
              <a:t>Brauner</a:t>
            </a:r>
            <a:r>
              <a:rPr lang="ru-RU" sz="900" b="1" dirty="0"/>
              <a:t>, C.; </a:t>
            </a:r>
            <a:r>
              <a:rPr lang="ru-RU" sz="900" b="1" dirty="0" err="1"/>
              <a:t>Lang</a:t>
            </a:r>
            <a:r>
              <a:rPr lang="ru-RU" sz="900" b="1" dirty="0"/>
              <a:t>, W. </a:t>
            </a:r>
            <a:r>
              <a:rPr lang="ru-RU" sz="900" dirty="0" err="1"/>
              <a:t>Embedding</a:t>
            </a:r>
            <a:r>
              <a:rPr lang="ru-RU" sz="900" dirty="0"/>
              <a:t> </a:t>
            </a:r>
            <a:r>
              <a:rPr lang="ru-RU" sz="900" dirty="0" err="1"/>
              <a:t>piezoresistive</a:t>
            </a:r>
            <a:r>
              <a:rPr lang="ru-RU" sz="900" dirty="0"/>
              <a:t> </a:t>
            </a:r>
            <a:r>
              <a:rPr lang="ru-RU" sz="900" dirty="0" err="1"/>
              <a:t>pressure</a:t>
            </a:r>
            <a:r>
              <a:rPr lang="ru-RU" sz="900" dirty="0"/>
              <a:t> </a:t>
            </a:r>
            <a:r>
              <a:rPr lang="ru-RU" sz="900" dirty="0" err="1"/>
              <a:t>sensors</a:t>
            </a:r>
            <a:r>
              <a:rPr lang="ru-RU" sz="900" dirty="0"/>
              <a:t> </a:t>
            </a:r>
            <a:r>
              <a:rPr lang="ru-RU" sz="900" dirty="0" err="1"/>
              <a:t>to</a:t>
            </a:r>
            <a:r>
              <a:rPr lang="ru-RU" sz="900" dirty="0"/>
              <a:t> </a:t>
            </a:r>
            <a:r>
              <a:rPr lang="ru-RU" sz="900" dirty="0" err="1"/>
              <a:t>obtain</a:t>
            </a:r>
            <a:r>
              <a:rPr lang="ru-RU" sz="900" dirty="0"/>
              <a:t> </a:t>
            </a:r>
            <a:r>
              <a:rPr lang="ru-RU" sz="900" dirty="0" err="1"/>
              <a:t>online</a:t>
            </a:r>
            <a:r>
              <a:rPr lang="ru-RU" sz="900" dirty="0"/>
              <a:t> </a:t>
            </a:r>
            <a:r>
              <a:rPr lang="ru-RU" sz="900" dirty="0" err="1"/>
              <a:t>pressure</a:t>
            </a:r>
            <a:r>
              <a:rPr lang="ru-RU" sz="900" dirty="0"/>
              <a:t> </a:t>
            </a:r>
            <a:r>
              <a:rPr lang="ru-RU" sz="900" dirty="0" err="1"/>
              <a:t>profiles</a:t>
            </a:r>
            <a:r>
              <a:rPr lang="ru-RU" sz="900" dirty="0"/>
              <a:t> </a:t>
            </a:r>
            <a:r>
              <a:rPr lang="ru-RU" sz="900" dirty="0" err="1"/>
              <a:t>inside</a:t>
            </a:r>
            <a:r>
              <a:rPr lang="ru-RU" sz="900" dirty="0"/>
              <a:t> </a:t>
            </a:r>
            <a:r>
              <a:rPr lang="ru-RU" sz="900" dirty="0" err="1"/>
              <a:t>fiber</a:t>
            </a:r>
            <a:r>
              <a:rPr lang="ru-RU" sz="900" dirty="0"/>
              <a:t> </a:t>
            </a:r>
            <a:r>
              <a:rPr lang="ru-RU" sz="900" dirty="0" err="1"/>
              <a:t>composite</a:t>
            </a:r>
            <a:r>
              <a:rPr lang="ru-RU" sz="900" dirty="0"/>
              <a:t> </a:t>
            </a:r>
            <a:r>
              <a:rPr lang="ru-RU" sz="900" dirty="0" err="1"/>
              <a:t>laminates</a:t>
            </a:r>
            <a:r>
              <a:rPr lang="ru-RU" sz="900" dirty="0"/>
              <a:t>. </a:t>
            </a:r>
            <a:r>
              <a:rPr lang="ru-RU" sz="900" dirty="0" err="1"/>
              <a:t>Sensors</a:t>
            </a:r>
            <a:r>
              <a:rPr lang="ru-RU" sz="900" dirty="0"/>
              <a:t> 2015, 15, 7499–7511</a:t>
            </a:r>
          </a:p>
          <a:p>
            <a:pPr marL="228600" lvl="0" indent="-228600" algn="just">
              <a:buFont typeface="+mj-lt"/>
              <a:buAutoNum type="arabicPeriod"/>
            </a:pPr>
            <a:r>
              <a:rPr lang="en-US" sz="900" b="1" dirty="0"/>
              <a:t>Ansari, M.Z.; Cho, C.; </a:t>
            </a:r>
            <a:r>
              <a:rPr lang="en-US" sz="900" b="1" dirty="0" err="1"/>
              <a:t>Choi,W</a:t>
            </a:r>
            <a:r>
              <a:rPr lang="en-US" sz="900" b="1" dirty="0"/>
              <a:t>.; Lee, M.; Lee, S.; Kim, J.</a:t>
            </a:r>
            <a:r>
              <a:rPr lang="en-US" sz="900" dirty="0"/>
              <a:t> Improving sensitivity of </a:t>
            </a:r>
            <a:r>
              <a:rPr lang="en-US" sz="900" dirty="0" err="1"/>
              <a:t>piezoresistive</a:t>
            </a:r>
            <a:r>
              <a:rPr lang="en-US" sz="900" dirty="0"/>
              <a:t> </a:t>
            </a:r>
            <a:r>
              <a:rPr lang="en-US" sz="900" dirty="0" err="1"/>
              <a:t>microcantilever</a:t>
            </a:r>
            <a:r>
              <a:rPr lang="en-US" sz="900" dirty="0"/>
              <a:t> biosensors using stress concentration region designs. </a:t>
            </a:r>
            <a:r>
              <a:rPr lang="ru-RU" sz="900" dirty="0"/>
              <a:t>J. </a:t>
            </a:r>
            <a:r>
              <a:rPr lang="ru-RU" sz="900" dirty="0" err="1"/>
              <a:t>Phys</a:t>
            </a:r>
            <a:r>
              <a:rPr lang="ru-RU" sz="900" dirty="0"/>
              <a:t>. D </a:t>
            </a:r>
            <a:r>
              <a:rPr lang="ru-RU" sz="900" dirty="0" err="1"/>
              <a:t>Appl</a:t>
            </a:r>
            <a:r>
              <a:rPr lang="ru-RU" sz="900" dirty="0"/>
              <a:t>. </a:t>
            </a:r>
            <a:r>
              <a:rPr lang="ru-RU" sz="900" dirty="0" err="1"/>
              <a:t>Phys</a:t>
            </a:r>
            <a:r>
              <a:rPr lang="ru-RU" sz="900" dirty="0"/>
              <a:t>. 46. 2013. 505501.</a:t>
            </a:r>
          </a:p>
          <a:p>
            <a:pPr marL="228600" lvl="0" indent="-228600" algn="just">
              <a:buFont typeface="+mj-lt"/>
              <a:buAutoNum type="arabicPeriod"/>
            </a:pPr>
            <a:r>
              <a:rPr lang="ru-RU" sz="900" b="1" dirty="0" err="1"/>
              <a:t>H.Yu</a:t>
            </a:r>
            <a:r>
              <a:rPr lang="ru-RU" sz="900" b="1" dirty="0"/>
              <a:t>, J. </a:t>
            </a:r>
            <a:r>
              <a:rPr lang="ru-RU" sz="900" b="1" dirty="0" err="1"/>
              <a:t>Huang</a:t>
            </a:r>
            <a:r>
              <a:rPr lang="ru-RU" sz="900" b="1" dirty="0"/>
              <a:t>.</a:t>
            </a:r>
            <a:r>
              <a:rPr lang="ru-RU" sz="900" dirty="0"/>
              <a:t> </a:t>
            </a:r>
            <a:r>
              <a:rPr lang="ru-RU" sz="900" dirty="0" err="1"/>
              <a:t>Design</a:t>
            </a:r>
            <a:r>
              <a:rPr lang="ru-RU" sz="900" dirty="0"/>
              <a:t> </a:t>
            </a:r>
            <a:r>
              <a:rPr lang="ru-RU" sz="900" dirty="0" err="1"/>
              <a:t>and</a:t>
            </a:r>
            <a:r>
              <a:rPr lang="ru-RU" sz="900" dirty="0"/>
              <a:t> </a:t>
            </a:r>
            <a:r>
              <a:rPr lang="ru-RU" sz="900" dirty="0" err="1"/>
              <a:t>Application</a:t>
            </a:r>
            <a:r>
              <a:rPr lang="ru-RU" sz="900" dirty="0"/>
              <a:t> </a:t>
            </a:r>
            <a:r>
              <a:rPr lang="ru-RU" sz="900" dirty="0" err="1"/>
              <a:t>of</a:t>
            </a:r>
            <a:r>
              <a:rPr lang="ru-RU" sz="900" dirty="0"/>
              <a:t> a </a:t>
            </a:r>
            <a:r>
              <a:rPr lang="ru-RU" sz="900" dirty="0" err="1"/>
              <a:t>High</a:t>
            </a:r>
            <a:r>
              <a:rPr lang="ru-RU" sz="900" dirty="0"/>
              <a:t> </a:t>
            </a:r>
            <a:r>
              <a:rPr lang="ru-RU" sz="900" dirty="0" err="1"/>
              <a:t>Sensitivity</a:t>
            </a:r>
            <a:r>
              <a:rPr lang="ru-RU" sz="900" dirty="0"/>
              <a:t> </a:t>
            </a:r>
            <a:r>
              <a:rPr lang="ru-RU" sz="900" dirty="0" err="1"/>
              <a:t>Piezoresistive</a:t>
            </a:r>
            <a:r>
              <a:rPr lang="ru-RU" sz="900" dirty="0"/>
              <a:t> </a:t>
            </a:r>
            <a:r>
              <a:rPr lang="ru-RU" sz="900" dirty="0" err="1"/>
              <a:t>Pressure</a:t>
            </a:r>
            <a:r>
              <a:rPr lang="ru-RU" sz="900" dirty="0"/>
              <a:t> </a:t>
            </a:r>
            <a:r>
              <a:rPr lang="ru-RU" sz="900" dirty="0" err="1"/>
              <a:t>Sensor</a:t>
            </a:r>
            <a:r>
              <a:rPr lang="ru-RU" sz="900" dirty="0"/>
              <a:t> </a:t>
            </a:r>
            <a:r>
              <a:rPr lang="ru-RU" sz="900" dirty="0" err="1"/>
              <a:t>for</a:t>
            </a:r>
            <a:r>
              <a:rPr lang="ru-RU" sz="900" dirty="0"/>
              <a:t> </a:t>
            </a:r>
            <a:r>
              <a:rPr lang="ru-RU" sz="900" dirty="0" err="1"/>
              <a:t>Low</a:t>
            </a:r>
            <a:r>
              <a:rPr lang="ru-RU" sz="900" dirty="0"/>
              <a:t> </a:t>
            </a:r>
            <a:r>
              <a:rPr lang="ru-RU" sz="900" dirty="0" err="1"/>
              <a:t>Pressure</a:t>
            </a:r>
            <a:r>
              <a:rPr lang="ru-RU" sz="900" dirty="0"/>
              <a:t> </a:t>
            </a:r>
            <a:r>
              <a:rPr lang="ru-RU" sz="900" dirty="0" err="1"/>
              <a:t>Conditions</a:t>
            </a:r>
            <a:r>
              <a:rPr lang="ru-RU" sz="900" dirty="0"/>
              <a:t>, </a:t>
            </a:r>
            <a:r>
              <a:rPr lang="ru-RU" sz="900" dirty="0" err="1"/>
              <a:t>Sensors</a:t>
            </a:r>
            <a:r>
              <a:rPr lang="ru-RU" sz="900" dirty="0"/>
              <a:t>. 15 (9). 2015. 22692–22704.</a:t>
            </a:r>
          </a:p>
          <a:p>
            <a:pPr marL="228600" lvl="0" indent="-228600" algn="just">
              <a:buFont typeface="+mj-lt"/>
              <a:buAutoNum type="arabicPeriod"/>
            </a:pPr>
            <a:r>
              <a:rPr lang="ru-RU" sz="900" b="1" dirty="0" err="1"/>
              <a:t>Mackowiak</a:t>
            </a:r>
            <a:r>
              <a:rPr lang="ru-RU" sz="900" b="1" dirty="0"/>
              <a:t> P., </a:t>
            </a:r>
            <a:r>
              <a:rPr lang="ru-RU" sz="900" b="1" dirty="0" err="1"/>
              <a:t>Schiffer</a:t>
            </a:r>
            <a:r>
              <a:rPr lang="ru-RU" sz="900" b="1" dirty="0"/>
              <a:t> M., </a:t>
            </a:r>
            <a:r>
              <a:rPr lang="ru-RU" sz="900" b="1" dirty="0" err="1"/>
              <a:t>Xu</a:t>
            </a:r>
            <a:r>
              <a:rPr lang="ru-RU" sz="900" b="1" dirty="0"/>
              <a:t> X., </a:t>
            </a:r>
            <a:r>
              <a:rPr lang="ru-RU" sz="900" b="1" dirty="0" err="1"/>
              <a:t>Obermeier</a:t>
            </a:r>
            <a:r>
              <a:rPr lang="ru-RU" sz="900" b="1" dirty="0"/>
              <a:t> E., </a:t>
            </a:r>
            <a:r>
              <a:rPr lang="ru-RU" sz="900" b="1" dirty="0" err="1"/>
              <a:t>Ngo</a:t>
            </a:r>
            <a:r>
              <a:rPr lang="ru-RU" sz="900" b="1" dirty="0"/>
              <a:t> H.-D.</a:t>
            </a:r>
            <a:r>
              <a:rPr lang="ru-RU" sz="900" dirty="0"/>
              <a:t> </a:t>
            </a:r>
            <a:r>
              <a:rPr lang="ru-RU" sz="900" dirty="0" err="1"/>
              <a:t>Design</a:t>
            </a:r>
            <a:r>
              <a:rPr lang="ru-RU" sz="900" dirty="0"/>
              <a:t> </a:t>
            </a:r>
            <a:r>
              <a:rPr lang="ru-RU" sz="900" dirty="0" err="1"/>
              <a:t>and</a:t>
            </a:r>
            <a:r>
              <a:rPr lang="ru-RU" sz="900" dirty="0"/>
              <a:t> </a:t>
            </a:r>
            <a:r>
              <a:rPr lang="ru-RU" sz="900" dirty="0" err="1"/>
              <a:t>simulation</a:t>
            </a:r>
            <a:r>
              <a:rPr lang="ru-RU" sz="900" dirty="0"/>
              <a:t> </a:t>
            </a:r>
            <a:r>
              <a:rPr lang="ru-RU" sz="900" dirty="0" err="1"/>
              <a:t>of</a:t>
            </a:r>
            <a:r>
              <a:rPr lang="ru-RU" sz="900" dirty="0"/>
              <a:t> </a:t>
            </a:r>
            <a:r>
              <a:rPr lang="ru-RU" sz="900" dirty="0" err="1"/>
              <a:t>ultra</a:t>
            </a:r>
            <a:r>
              <a:rPr lang="ru-RU" sz="900" dirty="0"/>
              <a:t> </a:t>
            </a:r>
            <a:r>
              <a:rPr lang="ru-RU" sz="900" dirty="0" err="1"/>
              <a:t>high</a:t>
            </a:r>
            <a:r>
              <a:rPr lang="ru-RU" sz="900" dirty="0"/>
              <a:t> </a:t>
            </a:r>
            <a:r>
              <a:rPr lang="ru-RU" sz="900" dirty="0" err="1"/>
              <a:t>sensitive</a:t>
            </a:r>
            <a:r>
              <a:rPr lang="ru-RU" sz="900" dirty="0"/>
              <a:t> </a:t>
            </a:r>
            <a:r>
              <a:rPr lang="ru-RU" sz="900" dirty="0" err="1"/>
              <a:t>piezoresistive</a:t>
            </a:r>
            <a:r>
              <a:rPr lang="ru-RU" sz="900" dirty="0"/>
              <a:t> MEMS </a:t>
            </a:r>
            <a:r>
              <a:rPr lang="ru-RU" sz="900" dirty="0" err="1"/>
              <a:t>sensor</a:t>
            </a:r>
            <a:r>
              <a:rPr lang="ru-RU" sz="900" dirty="0"/>
              <a:t> </a:t>
            </a:r>
            <a:r>
              <a:rPr lang="ru-RU" sz="900" dirty="0" err="1"/>
              <a:t>with</a:t>
            </a:r>
            <a:r>
              <a:rPr lang="ru-RU" sz="900" dirty="0"/>
              <a:t> </a:t>
            </a:r>
            <a:r>
              <a:rPr lang="ru-RU" sz="900" dirty="0" err="1"/>
              <a:t>structured</a:t>
            </a:r>
            <a:r>
              <a:rPr lang="ru-RU" sz="900" dirty="0"/>
              <a:t> </a:t>
            </a:r>
            <a:r>
              <a:rPr lang="ru-RU" sz="900" dirty="0" err="1"/>
              <a:t>membrane</a:t>
            </a:r>
            <a:r>
              <a:rPr lang="ru-RU" sz="900" dirty="0"/>
              <a:t> </a:t>
            </a:r>
            <a:r>
              <a:rPr lang="ru-RU" sz="900" dirty="0" err="1"/>
              <a:t>for</a:t>
            </a:r>
            <a:r>
              <a:rPr lang="ru-RU" sz="900" dirty="0"/>
              <a:t> </a:t>
            </a:r>
            <a:r>
              <a:rPr lang="ru-RU" sz="900" dirty="0" err="1"/>
              <a:t>low</a:t>
            </a:r>
            <a:r>
              <a:rPr lang="ru-RU" sz="900" dirty="0"/>
              <a:t> </a:t>
            </a:r>
            <a:r>
              <a:rPr lang="ru-RU" sz="900" dirty="0" err="1"/>
              <a:t>pressure</a:t>
            </a:r>
            <a:r>
              <a:rPr lang="ru-RU" sz="900" dirty="0"/>
              <a:t> </a:t>
            </a:r>
            <a:r>
              <a:rPr lang="ru-RU" sz="900" dirty="0" err="1"/>
              <a:t>applications</a:t>
            </a:r>
            <a:r>
              <a:rPr lang="ru-RU" sz="900" dirty="0"/>
              <a:t>. 2012 12th </a:t>
            </a:r>
            <a:r>
              <a:rPr lang="ru-RU" sz="900" dirty="0" err="1"/>
              <a:t>Electronics</a:t>
            </a:r>
            <a:r>
              <a:rPr lang="ru-RU" sz="900" dirty="0"/>
              <a:t> </a:t>
            </a:r>
            <a:r>
              <a:rPr lang="ru-RU" sz="900" dirty="0" err="1"/>
              <a:t>Packaging</a:t>
            </a:r>
            <a:r>
              <a:rPr lang="ru-RU" sz="900" dirty="0"/>
              <a:t> </a:t>
            </a:r>
            <a:r>
              <a:rPr lang="ru-RU" sz="900" dirty="0" err="1"/>
              <a:t>Technology</a:t>
            </a:r>
            <a:r>
              <a:rPr lang="ru-RU" sz="900" dirty="0"/>
              <a:t> </a:t>
            </a:r>
            <a:r>
              <a:rPr lang="ru-RU" sz="900" dirty="0" err="1"/>
              <a:t>Conference</a:t>
            </a:r>
            <a:r>
              <a:rPr lang="ru-RU" sz="900" dirty="0"/>
              <a:t>. </a:t>
            </a:r>
            <a:r>
              <a:rPr lang="ru-RU" sz="900" dirty="0" err="1"/>
              <a:t>Singapore</a:t>
            </a:r>
            <a:r>
              <a:rPr lang="ru-RU" sz="900" dirty="0"/>
              <a:t>. 201</a:t>
            </a:r>
            <a:r>
              <a:rPr lang="en-US" sz="900" dirty="0"/>
              <a:t>2</a:t>
            </a:r>
            <a:r>
              <a:rPr lang="ru-RU" sz="900" dirty="0"/>
              <a:t>.</a:t>
            </a:r>
          </a:p>
          <a:p>
            <a:pPr marL="228600" lvl="0" indent="-228600" algn="just">
              <a:buFont typeface="+mj-lt"/>
              <a:buAutoNum type="arabicPeriod"/>
            </a:pPr>
            <a:r>
              <a:rPr lang="ru-RU" sz="900" b="1" dirty="0" err="1"/>
              <a:t>Xu</a:t>
            </a:r>
            <a:r>
              <a:rPr lang="ru-RU" sz="900" b="1" dirty="0"/>
              <a:t> T., </a:t>
            </a:r>
            <a:r>
              <a:rPr lang="ru-RU" sz="900" b="1" dirty="0" err="1"/>
              <a:t>Zhao</a:t>
            </a:r>
            <a:r>
              <a:rPr lang="ru-RU" sz="900" b="1" dirty="0"/>
              <a:t> L., </a:t>
            </a:r>
            <a:r>
              <a:rPr lang="ru-RU" sz="900" b="1" dirty="0" err="1"/>
              <a:t>Jiang</a:t>
            </a:r>
            <a:r>
              <a:rPr lang="ru-RU" sz="900" b="1" dirty="0"/>
              <a:t> Z., </a:t>
            </a:r>
            <a:r>
              <a:rPr lang="ru-RU" sz="900" b="1" dirty="0" err="1"/>
              <a:t>Guo</a:t>
            </a:r>
            <a:r>
              <a:rPr lang="ru-RU" sz="900" b="1" dirty="0"/>
              <a:t> X., </a:t>
            </a:r>
            <a:r>
              <a:rPr lang="ru-RU" sz="900" b="1" dirty="0" err="1"/>
              <a:t>Ding</a:t>
            </a:r>
            <a:r>
              <a:rPr lang="ru-RU" sz="900" b="1" dirty="0"/>
              <a:t> J., </a:t>
            </a:r>
            <a:r>
              <a:rPr lang="ru-RU" sz="900" b="1" dirty="0" err="1"/>
              <a:t>Xiang</a:t>
            </a:r>
            <a:r>
              <a:rPr lang="ru-RU" sz="900" b="1" dirty="0"/>
              <a:t> W., </a:t>
            </a:r>
            <a:r>
              <a:rPr lang="ru-RU" sz="900" b="1" dirty="0" err="1"/>
              <a:t>Zhao</a:t>
            </a:r>
            <a:r>
              <a:rPr lang="ru-RU" sz="900" b="1" dirty="0"/>
              <a:t> Y. </a:t>
            </a:r>
            <a:r>
              <a:rPr lang="ru-RU" sz="900" dirty="0"/>
              <a:t>A </a:t>
            </a:r>
            <a:r>
              <a:rPr lang="ru-RU" sz="900" dirty="0" err="1"/>
              <a:t>high</a:t>
            </a:r>
            <a:r>
              <a:rPr lang="ru-RU" sz="900" dirty="0"/>
              <a:t> </a:t>
            </a:r>
            <a:r>
              <a:rPr lang="ru-RU" sz="900" dirty="0" err="1"/>
              <a:t>sensitive</a:t>
            </a:r>
            <a:r>
              <a:rPr lang="ru-RU" sz="900" dirty="0"/>
              <a:t> </a:t>
            </a:r>
            <a:r>
              <a:rPr lang="ru-RU" sz="900" dirty="0" err="1"/>
              <a:t>pressure</a:t>
            </a:r>
            <a:r>
              <a:rPr lang="ru-RU" sz="900" dirty="0"/>
              <a:t> </a:t>
            </a:r>
            <a:r>
              <a:rPr lang="ru-RU" sz="900" dirty="0" err="1"/>
              <a:t>sensor</a:t>
            </a:r>
            <a:r>
              <a:rPr lang="ru-RU" sz="900" dirty="0"/>
              <a:t> </a:t>
            </a:r>
            <a:r>
              <a:rPr lang="ru-RU" sz="900" dirty="0" err="1"/>
              <a:t>with</a:t>
            </a:r>
            <a:r>
              <a:rPr lang="ru-RU" sz="900" dirty="0"/>
              <a:t> </a:t>
            </a:r>
            <a:r>
              <a:rPr lang="ru-RU" sz="900" dirty="0" err="1"/>
              <a:t>the</a:t>
            </a:r>
            <a:r>
              <a:rPr lang="ru-RU" sz="900" dirty="0"/>
              <a:t> </a:t>
            </a:r>
            <a:r>
              <a:rPr lang="ru-RU" sz="900" dirty="0" err="1"/>
              <a:t>novel</a:t>
            </a:r>
            <a:r>
              <a:rPr lang="ru-RU" sz="900" dirty="0"/>
              <a:t> </a:t>
            </a:r>
            <a:r>
              <a:rPr lang="ru-RU" sz="900" dirty="0" err="1"/>
              <a:t>bossed</a:t>
            </a:r>
            <a:r>
              <a:rPr lang="ru-RU" sz="900" dirty="0"/>
              <a:t> </a:t>
            </a:r>
            <a:r>
              <a:rPr lang="ru-RU" sz="900" dirty="0" err="1"/>
              <a:t>diaphragm</a:t>
            </a:r>
            <a:r>
              <a:rPr lang="ru-RU" sz="900" dirty="0"/>
              <a:t> </a:t>
            </a:r>
            <a:r>
              <a:rPr lang="ru-RU" sz="900" dirty="0" err="1"/>
              <a:t>combined</a:t>
            </a:r>
            <a:r>
              <a:rPr lang="ru-RU" sz="900" dirty="0"/>
              <a:t> </a:t>
            </a:r>
            <a:r>
              <a:rPr lang="ru-RU" sz="900" dirty="0" err="1"/>
              <a:t>with</a:t>
            </a:r>
            <a:r>
              <a:rPr lang="ru-RU" sz="900" dirty="0"/>
              <a:t> </a:t>
            </a:r>
            <a:r>
              <a:rPr lang="ru-RU" sz="900" dirty="0" err="1"/>
              <a:t>peninsula-island</a:t>
            </a:r>
            <a:r>
              <a:rPr lang="ru-RU" sz="900" dirty="0"/>
              <a:t> </a:t>
            </a:r>
            <a:r>
              <a:rPr lang="ru-RU" sz="900" dirty="0" err="1"/>
              <a:t>structure</a:t>
            </a:r>
            <a:r>
              <a:rPr lang="ru-RU" sz="900" dirty="0"/>
              <a:t>. </a:t>
            </a:r>
            <a:r>
              <a:rPr lang="ru-RU" sz="900" dirty="0" err="1"/>
              <a:t>Sensors</a:t>
            </a:r>
            <a:r>
              <a:rPr lang="ru-RU" sz="900" dirty="0"/>
              <a:t> </a:t>
            </a:r>
            <a:r>
              <a:rPr lang="ru-RU" sz="900" dirty="0" err="1"/>
              <a:t>and</a:t>
            </a:r>
            <a:r>
              <a:rPr lang="ru-RU" sz="900" dirty="0"/>
              <a:t> </a:t>
            </a:r>
            <a:r>
              <a:rPr lang="ru-RU" sz="900" dirty="0" err="1"/>
              <a:t>Actuators</a:t>
            </a:r>
            <a:r>
              <a:rPr lang="ru-RU" sz="900" dirty="0"/>
              <a:t> A. 244. </a:t>
            </a:r>
            <a:r>
              <a:rPr lang="ru-RU" sz="900" dirty="0" err="1"/>
              <a:t>Pp</a:t>
            </a:r>
            <a:r>
              <a:rPr lang="ru-RU" sz="900" dirty="0"/>
              <a:t>. 66-76</a:t>
            </a:r>
          </a:p>
          <a:p>
            <a:pPr marL="228600" lvl="0" indent="-228600" algn="just">
              <a:buFont typeface="+mj-lt"/>
              <a:buAutoNum type="arabicPeriod"/>
            </a:pPr>
            <a:r>
              <a:rPr lang="ru-RU" sz="900" b="1" dirty="0" err="1"/>
              <a:t>Meng</a:t>
            </a:r>
            <a:r>
              <a:rPr lang="ru-RU" sz="900" b="1" dirty="0"/>
              <a:t> X., </a:t>
            </a:r>
            <a:r>
              <a:rPr lang="ru-RU" sz="900" b="1" dirty="0" err="1"/>
              <a:t>Shao</a:t>
            </a:r>
            <a:r>
              <a:rPr lang="ru-RU" sz="900" b="1" dirty="0"/>
              <a:t> Y.</a:t>
            </a:r>
            <a:r>
              <a:rPr lang="ru-RU" sz="900" dirty="0"/>
              <a:t> </a:t>
            </a:r>
            <a:r>
              <a:rPr lang="ru-RU" sz="900" dirty="0" err="1"/>
              <a:t>The</a:t>
            </a:r>
            <a:r>
              <a:rPr lang="ru-RU" sz="900" dirty="0"/>
              <a:t> </a:t>
            </a:r>
            <a:r>
              <a:rPr lang="ru-RU" sz="900" dirty="0" err="1"/>
              <a:t>Design</a:t>
            </a:r>
            <a:r>
              <a:rPr lang="ru-RU" sz="900" dirty="0"/>
              <a:t> </a:t>
            </a:r>
            <a:r>
              <a:rPr lang="ru-RU" sz="900" dirty="0" err="1"/>
              <a:t>and</a:t>
            </a:r>
            <a:r>
              <a:rPr lang="ru-RU" sz="900" dirty="0"/>
              <a:t> </a:t>
            </a:r>
            <a:r>
              <a:rPr lang="ru-RU" sz="900" dirty="0" err="1"/>
              <a:t>Optimization</a:t>
            </a:r>
            <a:r>
              <a:rPr lang="ru-RU" sz="900" dirty="0"/>
              <a:t> </a:t>
            </a:r>
            <a:r>
              <a:rPr lang="ru-RU" sz="900" dirty="0" err="1"/>
              <a:t>of</a:t>
            </a:r>
            <a:r>
              <a:rPr lang="ru-RU" sz="900" dirty="0"/>
              <a:t> a </a:t>
            </a:r>
            <a:r>
              <a:rPr lang="ru-RU" sz="900" dirty="0" err="1"/>
              <a:t>Highly</a:t>
            </a:r>
            <a:r>
              <a:rPr lang="ru-RU" sz="900" dirty="0"/>
              <a:t> </a:t>
            </a:r>
            <a:r>
              <a:rPr lang="ru-RU" sz="900" dirty="0" err="1"/>
              <a:t>Sensitive</a:t>
            </a:r>
            <a:r>
              <a:rPr lang="ru-RU" sz="900" dirty="0"/>
              <a:t> </a:t>
            </a:r>
            <a:r>
              <a:rPr lang="ru-RU" sz="900" dirty="0" err="1"/>
              <a:t>and</a:t>
            </a:r>
            <a:r>
              <a:rPr lang="ru-RU" sz="900" dirty="0"/>
              <a:t> </a:t>
            </a:r>
            <a:r>
              <a:rPr lang="ru-RU" sz="900" dirty="0" err="1"/>
              <a:t>Overload-Resistant</a:t>
            </a:r>
            <a:r>
              <a:rPr lang="ru-RU" sz="900" dirty="0"/>
              <a:t> </a:t>
            </a:r>
            <a:r>
              <a:rPr lang="ru-RU" sz="900" dirty="0" err="1"/>
              <a:t>Piezoresistive</a:t>
            </a:r>
            <a:r>
              <a:rPr lang="ru-RU" sz="900" dirty="0"/>
              <a:t> </a:t>
            </a:r>
            <a:r>
              <a:rPr lang="ru-RU" sz="900" dirty="0" err="1"/>
              <a:t>Pressure</a:t>
            </a:r>
            <a:r>
              <a:rPr lang="ru-RU" sz="900" dirty="0"/>
              <a:t> </a:t>
            </a:r>
            <a:r>
              <a:rPr lang="ru-RU" sz="900" dirty="0" err="1"/>
              <a:t>Sensor</a:t>
            </a:r>
            <a:r>
              <a:rPr lang="ru-RU" sz="900" dirty="0"/>
              <a:t>. </a:t>
            </a:r>
            <a:r>
              <a:rPr lang="ru-RU" sz="900" dirty="0" err="1"/>
              <a:t>Sensors</a:t>
            </a:r>
            <a:r>
              <a:rPr lang="ru-RU" sz="900" dirty="0"/>
              <a:t> 16 (348). 2016. </a:t>
            </a:r>
            <a:r>
              <a:rPr lang="en-US" sz="900" dirty="0"/>
              <a:t>Pp.</a:t>
            </a:r>
            <a:r>
              <a:rPr lang="ru-RU" sz="900" dirty="0"/>
              <a:t> 2-12.</a:t>
            </a:r>
          </a:p>
          <a:p>
            <a:pPr marL="228600" lvl="0" indent="-228600" algn="just">
              <a:buFont typeface="+mj-lt"/>
              <a:buAutoNum type="arabicPeriod"/>
            </a:pPr>
            <a:r>
              <a:rPr lang="ru-RU" sz="900" b="1" dirty="0" err="1"/>
              <a:t>Tian</a:t>
            </a:r>
            <a:r>
              <a:rPr lang="ru-RU" sz="900" b="1" dirty="0"/>
              <a:t>, B.; </a:t>
            </a:r>
            <a:r>
              <a:rPr lang="ru-RU" sz="900" b="1" dirty="0" err="1"/>
              <a:t>Zhao</a:t>
            </a:r>
            <a:r>
              <a:rPr lang="ru-RU" sz="900" b="1" dirty="0"/>
              <a:t>, Y.; </a:t>
            </a:r>
            <a:r>
              <a:rPr lang="ru-RU" sz="900" b="1" dirty="0" err="1"/>
              <a:t>Jiang</a:t>
            </a:r>
            <a:r>
              <a:rPr lang="ru-RU" sz="900" b="1" dirty="0"/>
              <a:t>, Z.; </a:t>
            </a:r>
            <a:r>
              <a:rPr lang="ru-RU" sz="900" b="1" dirty="0" err="1"/>
              <a:t>Hu</a:t>
            </a:r>
            <a:r>
              <a:rPr lang="ru-RU" sz="900" b="1" dirty="0"/>
              <a:t>, B.</a:t>
            </a:r>
            <a:r>
              <a:rPr lang="ru-RU" sz="900" dirty="0"/>
              <a:t> </a:t>
            </a:r>
            <a:r>
              <a:rPr lang="ru-RU" sz="900" dirty="0" err="1"/>
              <a:t>The</a:t>
            </a:r>
            <a:r>
              <a:rPr lang="ru-RU" sz="900" dirty="0"/>
              <a:t> </a:t>
            </a:r>
            <a:r>
              <a:rPr lang="ru-RU" sz="900" dirty="0" err="1"/>
              <a:t>design</a:t>
            </a:r>
            <a:r>
              <a:rPr lang="ru-RU" sz="900" dirty="0"/>
              <a:t> </a:t>
            </a:r>
            <a:r>
              <a:rPr lang="ru-RU" sz="900" dirty="0" err="1"/>
              <a:t>and</a:t>
            </a:r>
            <a:r>
              <a:rPr lang="ru-RU" sz="900" dirty="0"/>
              <a:t> </a:t>
            </a:r>
            <a:r>
              <a:rPr lang="ru-RU" sz="900" dirty="0" err="1"/>
              <a:t>analysis</a:t>
            </a:r>
            <a:r>
              <a:rPr lang="ru-RU" sz="900" dirty="0"/>
              <a:t> </a:t>
            </a:r>
            <a:r>
              <a:rPr lang="ru-RU" sz="900" dirty="0" err="1"/>
              <a:t>of</a:t>
            </a:r>
            <a:r>
              <a:rPr lang="ru-RU" sz="900" dirty="0"/>
              <a:t> </a:t>
            </a:r>
            <a:r>
              <a:rPr lang="ru-RU" sz="900" dirty="0" err="1"/>
              <a:t>beam-membrane</a:t>
            </a:r>
            <a:r>
              <a:rPr lang="ru-RU" sz="900" dirty="0"/>
              <a:t> </a:t>
            </a:r>
            <a:r>
              <a:rPr lang="ru-RU" sz="900" dirty="0" err="1"/>
              <a:t>structure</a:t>
            </a:r>
            <a:r>
              <a:rPr lang="ru-RU" sz="900" dirty="0"/>
              <a:t> </a:t>
            </a:r>
            <a:r>
              <a:rPr lang="ru-RU" sz="900" dirty="0" err="1"/>
              <a:t>sensors</a:t>
            </a:r>
            <a:r>
              <a:rPr lang="ru-RU" sz="900" dirty="0"/>
              <a:t> </a:t>
            </a:r>
            <a:r>
              <a:rPr lang="ru-RU" sz="900" dirty="0" err="1"/>
              <a:t>for</a:t>
            </a:r>
            <a:r>
              <a:rPr lang="ru-RU" sz="900" dirty="0"/>
              <a:t> </a:t>
            </a:r>
            <a:r>
              <a:rPr lang="ru-RU" sz="900" dirty="0" err="1"/>
              <a:t>micro-pressure</a:t>
            </a:r>
            <a:r>
              <a:rPr lang="ru-RU" sz="900" dirty="0"/>
              <a:t> </a:t>
            </a:r>
            <a:r>
              <a:rPr lang="ru-RU" sz="900" dirty="0" err="1"/>
              <a:t>measurement</a:t>
            </a:r>
            <a:r>
              <a:rPr lang="ru-RU" sz="900" dirty="0"/>
              <a:t>. </a:t>
            </a:r>
            <a:r>
              <a:rPr lang="ru-RU" sz="900" dirty="0" err="1"/>
              <a:t>Rev</a:t>
            </a:r>
            <a:r>
              <a:rPr lang="ru-RU" sz="900" dirty="0"/>
              <a:t>. </a:t>
            </a:r>
            <a:r>
              <a:rPr lang="ru-RU" sz="900" dirty="0" err="1"/>
              <a:t>Sci</a:t>
            </a:r>
            <a:r>
              <a:rPr lang="ru-RU" sz="900" dirty="0"/>
              <a:t>. </a:t>
            </a:r>
            <a:r>
              <a:rPr lang="ru-RU" sz="900" dirty="0" err="1"/>
              <a:t>Instrum</a:t>
            </a:r>
            <a:r>
              <a:rPr lang="ru-RU" sz="900" dirty="0"/>
              <a:t>. 2012, 83, 045003. </a:t>
            </a:r>
          </a:p>
          <a:p>
            <a:pPr marL="228600" lvl="0" indent="-228600" algn="just">
              <a:buFont typeface="+mj-lt"/>
              <a:buAutoNum type="arabicPeriod"/>
            </a:pPr>
            <a:r>
              <a:rPr lang="en-US" sz="900" b="1" dirty="0"/>
              <a:t>Zhu, B.; Zhang, X.; Zhang, Y.; </a:t>
            </a:r>
            <a:r>
              <a:rPr lang="en-US" sz="900" b="1" dirty="0" err="1"/>
              <a:t>Fatikow</a:t>
            </a:r>
            <a:r>
              <a:rPr lang="en-US" sz="900" b="1" dirty="0"/>
              <a:t>, S.</a:t>
            </a:r>
            <a:r>
              <a:rPr lang="en-US" sz="900" dirty="0"/>
              <a:t> Design of diaphragm structure for </a:t>
            </a:r>
            <a:r>
              <a:rPr lang="en-US" sz="900" dirty="0" err="1"/>
              <a:t>piezoresistive</a:t>
            </a:r>
            <a:r>
              <a:rPr lang="en-US" sz="900" dirty="0"/>
              <a:t> pressure sensor using topology optimization. </a:t>
            </a:r>
            <a:r>
              <a:rPr lang="ru-RU" sz="900" dirty="0" err="1"/>
              <a:t>Struct</a:t>
            </a:r>
            <a:r>
              <a:rPr lang="ru-RU" sz="900" dirty="0"/>
              <a:t>. </a:t>
            </a:r>
            <a:r>
              <a:rPr lang="ru-RU" sz="900" dirty="0" err="1"/>
              <a:t>Multidiscip</a:t>
            </a:r>
            <a:r>
              <a:rPr lang="ru-RU" sz="900" dirty="0"/>
              <a:t>. </a:t>
            </a:r>
            <a:r>
              <a:rPr lang="ru-RU" sz="900" dirty="0" err="1"/>
              <a:t>Optim</a:t>
            </a:r>
            <a:r>
              <a:rPr lang="ru-RU" sz="900" dirty="0"/>
              <a:t>. 2016, 55, 317–329.</a:t>
            </a:r>
          </a:p>
          <a:p>
            <a:pPr marL="228600" lvl="0" indent="-228600" algn="just">
              <a:buFont typeface="+mj-lt"/>
              <a:buAutoNum type="arabicPeriod"/>
            </a:pPr>
            <a:r>
              <a:rPr lang="ru-RU" sz="900" b="1" dirty="0" err="1"/>
              <a:t>Guo</a:t>
            </a:r>
            <a:r>
              <a:rPr lang="ru-RU" sz="900" b="1" dirty="0"/>
              <a:t>, Y.; </a:t>
            </a:r>
            <a:r>
              <a:rPr lang="ru-RU" sz="900" b="1" dirty="0" err="1"/>
              <a:t>Schutz</a:t>
            </a:r>
            <a:r>
              <a:rPr lang="ru-RU" sz="900" b="1" dirty="0"/>
              <a:t>, S.; </a:t>
            </a:r>
            <a:r>
              <a:rPr lang="ru-RU" sz="900" b="1" dirty="0" err="1"/>
              <a:t>Vaghi</a:t>
            </a:r>
            <a:r>
              <a:rPr lang="ru-RU" sz="900" b="1" dirty="0"/>
              <a:t>, A.; </a:t>
            </a:r>
            <a:r>
              <a:rPr lang="ru-RU" sz="900" b="1" dirty="0" err="1"/>
              <a:t>Li</a:t>
            </a:r>
            <a:r>
              <a:rPr lang="ru-RU" sz="900" b="1" dirty="0"/>
              <a:t>, Y.H.; </a:t>
            </a:r>
            <a:r>
              <a:rPr lang="ru-RU" sz="900" b="1" dirty="0" err="1"/>
              <a:t>Guo</a:t>
            </a:r>
            <a:r>
              <a:rPr lang="ru-RU" sz="900" b="1" dirty="0"/>
              <a:t>, Z.; </a:t>
            </a:r>
            <a:r>
              <a:rPr lang="ru-RU" sz="900" b="1" dirty="0" err="1"/>
              <a:t>Chang</a:t>
            </a:r>
            <a:r>
              <a:rPr lang="ru-RU" sz="900" b="1" dirty="0"/>
              <a:t>, F.K.; </a:t>
            </a:r>
            <a:r>
              <a:rPr lang="ru-RU" sz="900" b="1" dirty="0" err="1"/>
              <a:t>Barrettino</a:t>
            </a:r>
            <a:r>
              <a:rPr lang="ru-RU" sz="900" b="1" dirty="0"/>
              <a:t>, D.; </a:t>
            </a:r>
            <a:r>
              <a:rPr lang="ru-RU" sz="900" b="1" dirty="0" err="1"/>
              <a:t>Wang</a:t>
            </a:r>
            <a:r>
              <a:rPr lang="ru-RU" sz="900" b="1" dirty="0"/>
              <a:t>, S.X. </a:t>
            </a:r>
            <a:r>
              <a:rPr lang="ru-RU" sz="900" dirty="0" err="1"/>
              <a:t>Stand-Alone</a:t>
            </a:r>
            <a:r>
              <a:rPr lang="ru-RU" sz="900" dirty="0"/>
              <a:t> </a:t>
            </a:r>
            <a:r>
              <a:rPr lang="ru-RU" sz="900" dirty="0" err="1"/>
              <a:t>Stretchable</a:t>
            </a:r>
            <a:r>
              <a:rPr lang="ru-RU" sz="900" dirty="0"/>
              <a:t> </a:t>
            </a:r>
            <a:r>
              <a:rPr lang="ru-RU" sz="900" dirty="0" err="1"/>
              <a:t>Absolute</a:t>
            </a:r>
            <a:r>
              <a:rPr lang="ru-RU" sz="900" dirty="0"/>
              <a:t> </a:t>
            </a:r>
            <a:r>
              <a:rPr lang="ru-RU" sz="900" dirty="0" err="1"/>
              <a:t>Pressure</a:t>
            </a:r>
            <a:r>
              <a:rPr lang="ru-RU" sz="900" dirty="0"/>
              <a:t> </a:t>
            </a:r>
            <a:r>
              <a:rPr lang="ru-RU" sz="900" dirty="0" err="1"/>
              <a:t>Sensing</a:t>
            </a:r>
            <a:r>
              <a:rPr lang="ru-RU" sz="900" dirty="0"/>
              <a:t> </a:t>
            </a:r>
            <a:r>
              <a:rPr lang="ru-RU" sz="900" dirty="0" err="1"/>
              <a:t>System</a:t>
            </a:r>
            <a:r>
              <a:rPr lang="ru-RU" sz="900" dirty="0"/>
              <a:t> </a:t>
            </a:r>
            <a:r>
              <a:rPr lang="ru-RU" sz="900" dirty="0" err="1"/>
              <a:t>for</a:t>
            </a:r>
            <a:r>
              <a:rPr lang="ru-RU" sz="900" dirty="0"/>
              <a:t> </a:t>
            </a:r>
            <a:r>
              <a:rPr lang="ru-RU" sz="900" dirty="0" err="1"/>
              <a:t>Industrial</a:t>
            </a:r>
            <a:r>
              <a:rPr lang="ru-RU" sz="900" dirty="0"/>
              <a:t> </a:t>
            </a:r>
            <a:r>
              <a:rPr lang="ru-RU" sz="900" dirty="0" err="1"/>
              <a:t>Applications</a:t>
            </a:r>
            <a:r>
              <a:rPr lang="ru-RU" sz="900" dirty="0"/>
              <a:t>. IEEE </a:t>
            </a:r>
            <a:r>
              <a:rPr lang="ru-RU" sz="900" dirty="0" err="1"/>
              <a:t>Trans</a:t>
            </a:r>
            <a:r>
              <a:rPr lang="ru-RU" sz="900" dirty="0"/>
              <a:t>. </a:t>
            </a:r>
            <a:r>
              <a:rPr lang="ru-RU" sz="900" dirty="0" err="1"/>
              <a:t>Ind</a:t>
            </a:r>
            <a:r>
              <a:rPr lang="ru-RU" sz="900" dirty="0"/>
              <a:t>. </a:t>
            </a:r>
            <a:r>
              <a:rPr lang="ru-RU" sz="900" dirty="0" err="1"/>
              <a:t>Electron</a:t>
            </a:r>
            <a:r>
              <a:rPr lang="ru-RU" sz="900" dirty="0"/>
              <a:t>. 2017, 64, 8739–8746.</a:t>
            </a:r>
          </a:p>
          <a:p>
            <a:pPr marL="228600" lvl="0" indent="-228600" algn="just">
              <a:buFont typeface="+mj-lt"/>
              <a:buAutoNum type="arabicPeriod"/>
            </a:pPr>
            <a:r>
              <a:rPr lang="ru-RU" sz="900" b="1" dirty="0" err="1"/>
              <a:t>Yu</a:t>
            </a:r>
            <a:r>
              <a:rPr lang="ru-RU" sz="900" b="1" dirty="0"/>
              <a:t>, Z.; </a:t>
            </a:r>
            <a:r>
              <a:rPr lang="ru-RU" sz="900" b="1" dirty="0" err="1"/>
              <a:t>Zhao</a:t>
            </a:r>
            <a:r>
              <a:rPr lang="ru-RU" sz="900" b="1" dirty="0"/>
              <a:t>, Y.; </a:t>
            </a:r>
            <a:r>
              <a:rPr lang="ru-RU" sz="900" b="1" dirty="0" err="1"/>
              <a:t>Sun</a:t>
            </a:r>
            <a:r>
              <a:rPr lang="ru-RU" sz="900" b="1" dirty="0"/>
              <a:t>, L.; </a:t>
            </a:r>
            <a:r>
              <a:rPr lang="ru-RU" sz="900" b="1" dirty="0" err="1"/>
              <a:t>Tian</a:t>
            </a:r>
            <a:r>
              <a:rPr lang="ru-RU" sz="900" b="1" dirty="0"/>
              <a:t>, B.; </a:t>
            </a:r>
            <a:r>
              <a:rPr lang="ru-RU" sz="900" b="1" dirty="0" err="1"/>
              <a:t>Jiang</a:t>
            </a:r>
            <a:r>
              <a:rPr lang="ru-RU" sz="900" b="1" dirty="0"/>
              <a:t>, Z. </a:t>
            </a:r>
            <a:r>
              <a:rPr lang="ru-RU" sz="900" dirty="0" err="1"/>
              <a:t>Incorporation</a:t>
            </a:r>
            <a:r>
              <a:rPr lang="ru-RU" sz="900" dirty="0"/>
              <a:t> </a:t>
            </a:r>
            <a:r>
              <a:rPr lang="ru-RU" sz="900" dirty="0" err="1"/>
              <a:t>of</a:t>
            </a:r>
            <a:r>
              <a:rPr lang="ru-RU" sz="900" dirty="0"/>
              <a:t> </a:t>
            </a:r>
            <a:r>
              <a:rPr lang="ru-RU" sz="900" dirty="0" err="1"/>
              <a:t>beams</a:t>
            </a:r>
            <a:r>
              <a:rPr lang="ru-RU" sz="900" dirty="0"/>
              <a:t> </a:t>
            </a:r>
            <a:r>
              <a:rPr lang="ru-RU" sz="900" dirty="0" err="1"/>
              <a:t>into</a:t>
            </a:r>
            <a:r>
              <a:rPr lang="ru-RU" sz="900" dirty="0"/>
              <a:t> </a:t>
            </a:r>
            <a:r>
              <a:rPr lang="ru-RU" sz="900" dirty="0" err="1"/>
              <a:t>bossed</a:t>
            </a:r>
            <a:r>
              <a:rPr lang="ru-RU" sz="900" dirty="0"/>
              <a:t> </a:t>
            </a:r>
            <a:r>
              <a:rPr lang="ru-RU" sz="900" dirty="0" err="1"/>
              <a:t>diaphragm</a:t>
            </a:r>
            <a:r>
              <a:rPr lang="ru-RU" sz="900" dirty="0"/>
              <a:t> </a:t>
            </a:r>
            <a:r>
              <a:rPr lang="ru-RU" sz="900" dirty="0" err="1"/>
              <a:t>for</a:t>
            </a:r>
            <a:r>
              <a:rPr lang="ru-RU" sz="900" dirty="0"/>
              <a:t> a </a:t>
            </a:r>
            <a:r>
              <a:rPr lang="ru-RU" sz="900" dirty="0" err="1"/>
              <a:t>high</a:t>
            </a:r>
            <a:r>
              <a:rPr lang="ru-RU" sz="900" dirty="0"/>
              <a:t> </a:t>
            </a:r>
            <a:r>
              <a:rPr lang="ru-RU" sz="900" dirty="0" err="1"/>
              <a:t>sensitivity</a:t>
            </a:r>
            <a:r>
              <a:rPr lang="ru-RU" sz="900" dirty="0"/>
              <a:t> </a:t>
            </a:r>
            <a:r>
              <a:rPr lang="ru-RU" sz="900" dirty="0" err="1"/>
              <a:t>and</a:t>
            </a:r>
            <a:r>
              <a:rPr lang="ru-RU" sz="900" dirty="0"/>
              <a:t> </a:t>
            </a:r>
            <a:r>
              <a:rPr lang="ru-RU" sz="900" dirty="0" err="1"/>
              <a:t>overload</a:t>
            </a:r>
            <a:r>
              <a:rPr lang="ru-RU" sz="900" dirty="0"/>
              <a:t> </a:t>
            </a:r>
            <a:r>
              <a:rPr lang="ru-RU" sz="900" dirty="0" err="1"/>
              <a:t>micro</a:t>
            </a:r>
            <a:r>
              <a:rPr lang="ru-RU" sz="900" dirty="0"/>
              <a:t> </a:t>
            </a:r>
            <a:r>
              <a:rPr lang="ru-RU" sz="900" dirty="0" err="1"/>
              <a:t>pressure</a:t>
            </a:r>
            <a:r>
              <a:rPr lang="ru-RU" sz="900" dirty="0"/>
              <a:t> </a:t>
            </a:r>
            <a:r>
              <a:rPr lang="ru-RU" sz="900" dirty="0" err="1"/>
              <a:t>sensor</a:t>
            </a:r>
            <a:r>
              <a:rPr lang="ru-RU" sz="900" dirty="0"/>
              <a:t>. </a:t>
            </a:r>
            <a:r>
              <a:rPr lang="ru-RU" sz="900" dirty="0" err="1"/>
              <a:t>Rev</a:t>
            </a:r>
            <a:r>
              <a:rPr lang="ru-RU" sz="900" dirty="0"/>
              <a:t>. </a:t>
            </a:r>
            <a:r>
              <a:rPr lang="ru-RU" sz="900" dirty="0" err="1"/>
              <a:t>Sci</a:t>
            </a:r>
            <a:r>
              <a:rPr lang="ru-RU" sz="900" dirty="0"/>
              <a:t>. </a:t>
            </a:r>
            <a:r>
              <a:rPr lang="ru-RU" sz="900" dirty="0" err="1"/>
              <a:t>Instrum</a:t>
            </a:r>
            <a:r>
              <a:rPr lang="ru-RU" sz="900" dirty="0"/>
              <a:t>. 2013, 84, 015004.</a:t>
            </a:r>
          </a:p>
          <a:p>
            <a:pPr marL="228600" lvl="0" indent="-228600" algn="just">
              <a:buFont typeface="+mj-lt"/>
              <a:buAutoNum type="arabicPeriod"/>
            </a:pPr>
            <a:r>
              <a:rPr lang="ru-RU" sz="900" b="1" dirty="0" err="1"/>
              <a:t>Xuang</a:t>
            </a:r>
            <a:r>
              <a:rPr lang="ru-RU" sz="900" b="1" dirty="0"/>
              <a:t>, X.; </a:t>
            </a:r>
            <a:r>
              <a:rPr lang="ru-RU" sz="900" b="1" dirty="0" err="1"/>
              <a:t>Zhang</a:t>
            </a:r>
            <a:r>
              <a:rPr lang="ru-RU" sz="900" b="1" dirty="0"/>
              <a:t>, D.</a:t>
            </a:r>
            <a:r>
              <a:rPr lang="ru-RU" sz="900" dirty="0"/>
              <a:t> A </a:t>
            </a:r>
            <a:r>
              <a:rPr lang="ru-RU" sz="900" dirty="0" err="1"/>
              <a:t>high</a:t>
            </a:r>
            <a:r>
              <a:rPr lang="ru-RU" sz="900" dirty="0"/>
              <a:t> </a:t>
            </a:r>
            <a:r>
              <a:rPr lang="ru-RU" sz="900" dirty="0" err="1"/>
              <a:t>sensitivity</a:t>
            </a:r>
            <a:r>
              <a:rPr lang="ru-RU" sz="900" dirty="0"/>
              <a:t> </a:t>
            </a:r>
            <a:r>
              <a:rPr lang="ru-RU" sz="900" dirty="0" err="1"/>
              <a:t>and</a:t>
            </a:r>
            <a:r>
              <a:rPr lang="ru-RU" sz="900" dirty="0"/>
              <a:t> </a:t>
            </a:r>
            <a:r>
              <a:rPr lang="ru-RU" sz="900" dirty="0" err="1"/>
              <a:t>high</a:t>
            </a:r>
            <a:r>
              <a:rPr lang="ru-RU" sz="900" dirty="0"/>
              <a:t> </a:t>
            </a:r>
            <a:r>
              <a:rPr lang="ru-RU" sz="900" dirty="0" err="1"/>
              <a:t>linearity</a:t>
            </a:r>
            <a:r>
              <a:rPr lang="ru-RU" sz="900" dirty="0"/>
              <a:t> </a:t>
            </a:r>
            <a:r>
              <a:rPr lang="ru-RU" sz="900" dirty="0" err="1"/>
              <a:t>pressure</a:t>
            </a:r>
            <a:r>
              <a:rPr lang="ru-RU" sz="900" dirty="0"/>
              <a:t> </a:t>
            </a:r>
            <a:r>
              <a:rPr lang="ru-RU" sz="900" dirty="0" err="1"/>
              <a:t>sensor</a:t>
            </a:r>
            <a:r>
              <a:rPr lang="ru-RU" sz="900" dirty="0"/>
              <a:t> </a:t>
            </a:r>
            <a:r>
              <a:rPr lang="ru-RU" sz="900" dirty="0" err="1"/>
              <a:t>based</a:t>
            </a:r>
            <a:r>
              <a:rPr lang="ru-RU" sz="900" dirty="0"/>
              <a:t> </a:t>
            </a:r>
            <a:r>
              <a:rPr lang="ru-RU" sz="900" dirty="0" err="1"/>
              <a:t>on</a:t>
            </a:r>
            <a:r>
              <a:rPr lang="ru-RU" sz="900" dirty="0"/>
              <a:t> a </a:t>
            </a:r>
            <a:r>
              <a:rPr lang="ru-RU" sz="900" dirty="0" err="1"/>
              <a:t>peninsula</a:t>
            </a:r>
            <a:r>
              <a:rPr lang="ru-RU" sz="900" dirty="0"/>
              <a:t>—</a:t>
            </a:r>
            <a:r>
              <a:rPr lang="ru-RU" sz="900" dirty="0" err="1"/>
              <a:t>Structured</a:t>
            </a:r>
            <a:r>
              <a:rPr lang="ru-RU" sz="900" dirty="0"/>
              <a:t> </a:t>
            </a:r>
            <a:r>
              <a:rPr lang="ru-RU" sz="900" dirty="0" err="1"/>
              <a:t>diaphragm</a:t>
            </a:r>
            <a:r>
              <a:rPr lang="ru-RU" sz="900" dirty="0"/>
              <a:t> </a:t>
            </a:r>
            <a:r>
              <a:rPr lang="ru-RU" sz="900" dirty="0" err="1"/>
              <a:t>for</a:t>
            </a:r>
            <a:r>
              <a:rPr lang="ru-RU" sz="900" dirty="0"/>
              <a:t> </a:t>
            </a:r>
            <a:r>
              <a:rPr lang="ru-RU" sz="900" dirty="0" err="1"/>
              <a:t>low-pressure</a:t>
            </a:r>
            <a:r>
              <a:rPr lang="ru-RU" sz="900" dirty="0"/>
              <a:t> </a:t>
            </a:r>
            <a:r>
              <a:rPr lang="ru-RU" sz="900" dirty="0" err="1"/>
              <a:t>ranges</a:t>
            </a:r>
            <a:r>
              <a:rPr lang="ru-RU" sz="900" dirty="0"/>
              <a:t>. </a:t>
            </a:r>
            <a:r>
              <a:rPr lang="ru-RU" sz="900" dirty="0" err="1"/>
              <a:t>Sens</a:t>
            </a:r>
            <a:r>
              <a:rPr lang="ru-RU" sz="900" dirty="0"/>
              <a:t>. </a:t>
            </a:r>
            <a:r>
              <a:rPr lang="ru-RU" sz="900" dirty="0" err="1"/>
              <a:t>Actuators</a:t>
            </a:r>
            <a:r>
              <a:rPr lang="ru-RU" sz="900" dirty="0"/>
              <a:t> A </a:t>
            </a:r>
            <a:r>
              <a:rPr lang="ru-RU" sz="900" dirty="0" err="1"/>
              <a:t>Phys</a:t>
            </a:r>
            <a:r>
              <a:rPr lang="ru-RU" sz="900" dirty="0"/>
              <a:t>. 2014, 216, 176–189</a:t>
            </a:r>
          </a:p>
          <a:p>
            <a:pPr marL="228600" lvl="0" indent="-228600" algn="just">
              <a:buFont typeface="+mj-lt"/>
              <a:buAutoNum type="arabicPeriod"/>
            </a:pPr>
            <a:r>
              <a:rPr lang="ru-RU" sz="900" b="1" dirty="0" err="1"/>
              <a:t>Li</a:t>
            </a:r>
            <a:r>
              <a:rPr lang="ru-RU" sz="900" b="1" dirty="0"/>
              <a:t>, C.; </a:t>
            </a:r>
            <a:r>
              <a:rPr lang="ru-RU" sz="900" b="1" dirty="0" err="1"/>
              <a:t>Cordovilla</a:t>
            </a:r>
            <a:r>
              <a:rPr lang="ru-RU" sz="900" b="1" dirty="0"/>
              <a:t>, F.; </a:t>
            </a:r>
            <a:r>
              <a:rPr lang="ru-RU" sz="900" b="1" dirty="0" err="1"/>
              <a:t>Jagdheesh</a:t>
            </a:r>
            <a:r>
              <a:rPr lang="ru-RU" sz="900" b="1" dirty="0"/>
              <a:t>, R.; </a:t>
            </a:r>
            <a:r>
              <a:rPr lang="ru-RU" sz="900" b="1" dirty="0" err="1"/>
              <a:t>Ocaña</a:t>
            </a:r>
            <a:r>
              <a:rPr lang="ru-RU" sz="900" b="1" dirty="0"/>
              <a:t>, J.L.</a:t>
            </a:r>
            <a:r>
              <a:rPr lang="ru-RU" sz="900" dirty="0"/>
              <a:t> </a:t>
            </a:r>
            <a:r>
              <a:rPr lang="ru-RU" sz="900" dirty="0" err="1"/>
              <a:t>Design</a:t>
            </a:r>
            <a:r>
              <a:rPr lang="ru-RU" sz="900" dirty="0"/>
              <a:t> </a:t>
            </a:r>
            <a:r>
              <a:rPr lang="ru-RU" sz="900" dirty="0" err="1"/>
              <a:t>Optimization</a:t>
            </a:r>
            <a:r>
              <a:rPr lang="ru-RU" sz="900" dirty="0"/>
              <a:t> </a:t>
            </a:r>
            <a:r>
              <a:rPr lang="ru-RU" sz="900" dirty="0" err="1"/>
              <a:t>and</a:t>
            </a:r>
            <a:r>
              <a:rPr lang="ru-RU" sz="900" dirty="0"/>
              <a:t> </a:t>
            </a:r>
            <a:r>
              <a:rPr lang="ru-RU" sz="900" dirty="0" err="1"/>
              <a:t>Fabrication</a:t>
            </a:r>
            <a:r>
              <a:rPr lang="ru-RU" sz="900" dirty="0"/>
              <a:t> </a:t>
            </a:r>
            <a:r>
              <a:rPr lang="ru-RU" sz="900" dirty="0" err="1"/>
              <a:t>of</a:t>
            </a:r>
            <a:r>
              <a:rPr lang="ru-RU" sz="900" dirty="0"/>
              <a:t> a </a:t>
            </a:r>
            <a:r>
              <a:rPr lang="ru-RU" sz="900" dirty="0" err="1"/>
              <a:t>Novel</a:t>
            </a:r>
            <a:r>
              <a:rPr lang="ru-RU" sz="900" dirty="0"/>
              <a:t> </a:t>
            </a:r>
            <a:r>
              <a:rPr lang="ru-RU" sz="900" dirty="0" err="1"/>
              <a:t>Structural</a:t>
            </a:r>
            <a:r>
              <a:rPr lang="ru-RU" sz="900" dirty="0"/>
              <a:t> SOI </a:t>
            </a:r>
            <a:r>
              <a:rPr lang="ru-RU" sz="900" dirty="0" err="1"/>
              <a:t>Piezoresistive</a:t>
            </a:r>
            <a:r>
              <a:rPr lang="ru-RU" sz="900" dirty="0"/>
              <a:t> </a:t>
            </a:r>
            <a:r>
              <a:rPr lang="ru-RU" sz="900" dirty="0" err="1"/>
              <a:t>Pressure</a:t>
            </a:r>
            <a:r>
              <a:rPr lang="ru-RU" sz="900" dirty="0"/>
              <a:t> </a:t>
            </a:r>
            <a:r>
              <a:rPr lang="ru-RU" sz="900" dirty="0" err="1"/>
              <a:t>Sensor</a:t>
            </a:r>
            <a:r>
              <a:rPr lang="ru-RU" sz="900" dirty="0"/>
              <a:t> </a:t>
            </a:r>
            <a:r>
              <a:rPr lang="ru-RU" sz="900" dirty="0" err="1"/>
              <a:t>with</a:t>
            </a:r>
            <a:r>
              <a:rPr lang="ru-RU" sz="900" dirty="0"/>
              <a:t> </a:t>
            </a:r>
            <a:r>
              <a:rPr lang="ru-RU" sz="900" dirty="0" err="1"/>
              <a:t>High</a:t>
            </a:r>
            <a:r>
              <a:rPr lang="ru-RU" sz="900" dirty="0"/>
              <a:t> </a:t>
            </a:r>
            <a:r>
              <a:rPr lang="ru-RU" sz="900" dirty="0" err="1"/>
              <a:t>Accuracy</a:t>
            </a:r>
            <a:r>
              <a:rPr lang="ru-RU" sz="900" dirty="0"/>
              <a:t>. </a:t>
            </a:r>
            <a:r>
              <a:rPr lang="ru-RU" sz="900" dirty="0" err="1"/>
              <a:t>Sensors</a:t>
            </a:r>
            <a:r>
              <a:rPr lang="ru-RU" sz="900" dirty="0"/>
              <a:t> 2018, 18, 439.</a:t>
            </a:r>
          </a:p>
          <a:p>
            <a:pPr marL="228600" lvl="0" indent="-228600" algn="just">
              <a:buFont typeface="+mj-lt"/>
              <a:buAutoNum type="arabicPeriod"/>
            </a:pPr>
            <a:r>
              <a:rPr lang="ru-RU" sz="900" b="1" dirty="0" err="1"/>
              <a:t>Guan</a:t>
            </a:r>
            <a:r>
              <a:rPr lang="ru-RU" sz="900" b="1" dirty="0"/>
              <a:t>, T.; </a:t>
            </a:r>
            <a:r>
              <a:rPr lang="ru-RU" sz="900" b="1" dirty="0" err="1"/>
              <a:t>Yang</a:t>
            </a:r>
            <a:r>
              <a:rPr lang="ru-RU" sz="900" b="1" dirty="0"/>
              <a:t>, F.; </a:t>
            </a:r>
            <a:r>
              <a:rPr lang="ru-RU" sz="900" b="1" dirty="0" err="1"/>
              <a:t>Wang</a:t>
            </a:r>
            <a:r>
              <a:rPr lang="ru-RU" sz="900" b="1" dirty="0"/>
              <a:t>, W.; </a:t>
            </a:r>
            <a:r>
              <a:rPr lang="ru-RU" sz="900" b="1" dirty="0" err="1"/>
              <a:t>Huang</a:t>
            </a:r>
            <a:r>
              <a:rPr lang="ru-RU" sz="900" b="1" dirty="0"/>
              <a:t>, X.; </a:t>
            </a:r>
            <a:r>
              <a:rPr lang="ru-RU" sz="900" b="1" dirty="0" err="1"/>
              <a:t>Jiang</a:t>
            </a:r>
            <a:r>
              <a:rPr lang="ru-RU" sz="900" b="1" dirty="0"/>
              <a:t>, B.; </a:t>
            </a:r>
            <a:r>
              <a:rPr lang="ru-RU" sz="900" b="1" dirty="0" err="1"/>
              <a:t>Zhang</a:t>
            </a:r>
            <a:r>
              <a:rPr lang="ru-RU" sz="900" b="1" dirty="0"/>
              <a:t>, D. </a:t>
            </a:r>
            <a:r>
              <a:rPr lang="ru-RU" sz="900" dirty="0" err="1"/>
              <a:t>The</a:t>
            </a:r>
            <a:r>
              <a:rPr lang="ru-RU" sz="900" dirty="0"/>
              <a:t> </a:t>
            </a:r>
            <a:r>
              <a:rPr lang="ru-RU" sz="900" dirty="0" err="1"/>
              <a:t>Design</a:t>
            </a:r>
            <a:r>
              <a:rPr lang="ru-RU" sz="900" dirty="0"/>
              <a:t> </a:t>
            </a:r>
            <a:r>
              <a:rPr lang="ru-RU" sz="900" dirty="0" err="1"/>
              <a:t>and</a:t>
            </a:r>
            <a:r>
              <a:rPr lang="ru-RU" sz="900" dirty="0"/>
              <a:t> </a:t>
            </a:r>
            <a:r>
              <a:rPr lang="ru-RU" sz="900" dirty="0" err="1"/>
              <a:t>Analysis</a:t>
            </a:r>
            <a:r>
              <a:rPr lang="ru-RU" sz="900" dirty="0"/>
              <a:t> </a:t>
            </a:r>
            <a:r>
              <a:rPr lang="ru-RU" sz="900" dirty="0" err="1"/>
              <a:t>of</a:t>
            </a:r>
            <a:r>
              <a:rPr lang="ru-RU" sz="900" dirty="0"/>
              <a:t> </a:t>
            </a:r>
            <a:r>
              <a:rPr lang="ru-RU" sz="900" dirty="0" err="1"/>
              <a:t>Piezoresistive</a:t>
            </a:r>
            <a:r>
              <a:rPr lang="ru-RU" sz="900" dirty="0"/>
              <a:t> </a:t>
            </a:r>
            <a:r>
              <a:rPr lang="ru-RU" sz="900" dirty="0" err="1"/>
              <a:t>Shuriken-Structured</a:t>
            </a:r>
            <a:r>
              <a:rPr lang="ru-RU" sz="900" dirty="0"/>
              <a:t> </a:t>
            </a:r>
            <a:r>
              <a:rPr lang="ru-RU" sz="900" dirty="0" err="1"/>
              <a:t>Diaphragm</a:t>
            </a:r>
            <a:r>
              <a:rPr lang="ru-RU" sz="900" dirty="0"/>
              <a:t> </a:t>
            </a:r>
            <a:r>
              <a:rPr lang="ru-RU" sz="900" dirty="0" err="1"/>
              <a:t>Micro-Pressure</a:t>
            </a:r>
            <a:r>
              <a:rPr lang="ru-RU" sz="900" dirty="0"/>
              <a:t> </a:t>
            </a:r>
            <a:r>
              <a:rPr lang="ru-RU" sz="900" dirty="0" err="1"/>
              <a:t>Sensors</a:t>
            </a:r>
            <a:r>
              <a:rPr lang="ru-RU" sz="900" dirty="0"/>
              <a:t>. J. </a:t>
            </a:r>
            <a:r>
              <a:rPr lang="ru-RU" sz="900" dirty="0" err="1"/>
              <a:t>Microelectronmech</a:t>
            </a:r>
            <a:r>
              <a:rPr lang="ru-RU" sz="900" dirty="0"/>
              <a:t>. </a:t>
            </a:r>
            <a:r>
              <a:rPr lang="ru-RU" sz="900" dirty="0" err="1"/>
              <a:t>Syst</a:t>
            </a:r>
            <a:r>
              <a:rPr lang="ru-RU" sz="900" dirty="0"/>
              <a:t>. 2017, 26, 206–214.</a:t>
            </a:r>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Тенденции развития</a:t>
            </a:r>
            <a:r>
              <a:rPr lang="en-US" sz="2400" dirty="0">
                <a:solidFill>
                  <a:srgbClr val="000099"/>
                </a:solidFill>
                <a:effectLst/>
                <a:latin typeface="Arial" pitchFamily="34" charset="0"/>
                <a:cs typeface="Arial" pitchFamily="34" charset="0"/>
              </a:rPr>
              <a:t> </a:t>
            </a:r>
            <a:r>
              <a:rPr lang="ru-RU" sz="2400" dirty="0">
                <a:solidFill>
                  <a:srgbClr val="000099"/>
                </a:solidFill>
                <a:effectLst/>
                <a:latin typeface="Arial" pitchFamily="34" charset="0"/>
                <a:cs typeface="Arial" pitchFamily="34" charset="0"/>
              </a:rPr>
              <a:t>кристаллов ДД (201</a:t>
            </a:r>
            <a:r>
              <a:rPr lang="en-US" sz="2400" dirty="0">
                <a:solidFill>
                  <a:srgbClr val="000099"/>
                </a:solidFill>
                <a:effectLst/>
                <a:latin typeface="Arial" pitchFamily="34" charset="0"/>
                <a:cs typeface="Arial" pitchFamily="34" charset="0"/>
              </a:rPr>
              <a:t>2</a:t>
            </a:r>
            <a:r>
              <a:rPr lang="ru-RU" sz="2400" dirty="0">
                <a:solidFill>
                  <a:srgbClr val="000099"/>
                </a:solidFill>
                <a:effectLst/>
                <a:latin typeface="Arial" pitchFamily="34" charset="0"/>
                <a:cs typeface="Arial" pitchFamily="34" charset="0"/>
              </a:rPr>
              <a:t>-201</a:t>
            </a:r>
            <a:r>
              <a:rPr lang="en-US" sz="2400" dirty="0">
                <a:solidFill>
                  <a:srgbClr val="000099"/>
                </a:solidFill>
                <a:effectLst/>
                <a:latin typeface="Arial" pitchFamily="34" charset="0"/>
                <a:cs typeface="Arial" pitchFamily="34" charset="0"/>
              </a:rPr>
              <a:t>8</a:t>
            </a:r>
            <a:r>
              <a:rPr lang="ru-RU" sz="2400" dirty="0">
                <a:solidFill>
                  <a:srgbClr val="000099"/>
                </a:solidFill>
                <a:effectLst/>
                <a:latin typeface="Arial" pitchFamily="34" charset="0"/>
                <a:cs typeface="Arial" pitchFamily="34" charset="0"/>
              </a:rPr>
              <a:t> гг.)</a:t>
            </a:r>
          </a:p>
        </p:txBody>
      </p:sp>
      <p:sp>
        <p:nvSpPr>
          <p:cNvPr id="25" name="Номер слайда 5">
            <a:extLst>
              <a:ext uri="{FF2B5EF4-FFF2-40B4-BE49-F238E27FC236}">
                <a16:creationId xmlns:a16="http://schemas.microsoft.com/office/drawing/2014/main" id="{1FD16E40-2514-493B-AA51-9C103D9DFEEE}"/>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3242" y="2508228"/>
            <a:ext cx="2444341" cy="975074"/>
          </a:xfrm>
          <a:prstGeom prst="rect">
            <a:avLst/>
          </a:prstGeom>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3252" y="619099"/>
            <a:ext cx="1928783" cy="1353857"/>
          </a:xfrm>
          <a:prstGeom prst="rect">
            <a:avLst/>
          </a:prstGeom>
        </p:spPr>
      </p:pic>
      <p:pic>
        <p:nvPicPr>
          <p:cNvPr id="4" name="Рисунок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9067" y="1994305"/>
            <a:ext cx="1728439" cy="1121862"/>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0642" y="1009249"/>
            <a:ext cx="2342075" cy="1270700"/>
          </a:xfrm>
          <a:prstGeom prst="rect">
            <a:avLst/>
          </a:prstGeom>
        </p:spPr>
      </p:pic>
      <p:pic>
        <p:nvPicPr>
          <p:cNvPr id="13" name="Рисунок 12"/>
          <p:cNvPicPr>
            <a:picLocks noChangeAspect="1"/>
          </p:cNvPicPr>
          <p:nvPr/>
        </p:nvPicPr>
        <p:blipFill>
          <a:blip r:embed="rId10"/>
          <a:stretch>
            <a:fillRect/>
          </a:stretch>
        </p:blipFill>
        <p:spPr>
          <a:xfrm>
            <a:off x="6948264" y="4962826"/>
            <a:ext cx="1683724" cy="1346494"/>
          </a:xfrm>
          <a:prstGeom prst="rect">
            <a:avLst/>
          </a:prstGeom>
        </p:spPr>
      </p:pic>
    </p:spTree>
    <p:extLst>
      <p:ext uri="{BB962C8B-B14F-4D97-AF65-F5344CB8AC3E}">
        <p14:creationId xmlns:p14="http://schemas.microsoft.com/office/powerpoint/2010/main" val="33998182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0" name="Rectangle 26"/>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2" name="Rectangle 3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0" name="Rectangle 45"/>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6" name="Rectangle 6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7" name="Rectangle 5"/>
          <p:cNvSpPr>
            <a:spLocks noChangeArrowheads="1"/>
          </p:cNvSpPr>
          <p:nvPr/>
        </p:nvSpPr>
        <p:spPr bwMode="auto">
          <a:xfrm>
            <a:off x="426368" y="483051"/>
            <a:ext cx="8291264" cy="5909310"/>
          </a:xfrm>
          <a:prstGeom prst="rect">
            <a:avLst/>
          </a:prstGeom>
          <a:noFill/>
          <a:ln w="9525" algn="ctr">
            <a:noFill/>
            <a:miter lim="800000"/>
            <a:headEnd/>
            <a:tailEnd/>
          </a:ln>
        </p:spPr>
        <p:txBody>
          <a:bodyPr wrap="square" anchor="t">
            <a:spAutoFit/>
          </a:bodyPr>
          <a:lstStyle/>
          <a:p>
            <a:pPr indent="457200" algn="just"/>
            <a:r>
              <a:rPr lang="ru-RU" b="1" u="sng" dirty="0">
                <a:latin typeface="Arial" pitchFamily="34" charset="0"/>
                <a:cs typeface="Arial" pitchFamily="34" charset="0"/>
              </a:rPr>
              <a:t>Цель работы</a:t>
            </a:r>
            <a:r>
              <a:rPr lang="ru-RU" dirty="0">
                <a:latin typeface="Arial" pitchFamily="34" charset="0"/>
                <a:cs typeface="Arial" pitchFamily="34" charset="0"/>
              </a:rPr>
              <a:t> - это разработка сверхвысокочувствительного кремниевого кристалла датчика давления в виде микроэлектромеханической системы, тензочувствительность которого превышает значение в </a:t>
            </a:r>
            <a:r>
              <a:rPr lang="en-US" dirty="0">
                <a:latin typeface="Arial" pitchFamily="34" charset="0"/>
                <a:cs typeface="Arial" pitchFamily="34" charset="0"/>
              </a:rPr>
              <a:t>S &gt; </a:t>
            </a:r>
            <a:r>
              <a:rPr lang="ru-RU" dirty="0">
                <a:latin typeface="Arial" pitchFamily="34" charset="0"/>
                <a:cs typeface="Arial" pitchFamily="34" charset="0"/>
              </a:rPr>
              <a:t>30</a:t>
            </a:r>
            <a:r>
              <a:rPr lang="en-US" dirty="0">
                <a:latin typeface="Arial" pitchFamily="34" charset="0"/>
                <a:cs typeface="Arial" pitchFamily="34" charset="0"/>
              </a:rPr>
              <a:t> (</a:t>
            </a:r>
            <a:r>
              <a:rPr lang="ru-RU" dirty="0">
                <a:latin typeface="Arial" pitchFamily="34" charset="0"/>
                <a:cs typeface="Arial" pitchFamily="34" charset="0"/>
              </a:rPr>
              <a:t>мВ/кПа/В</a:t>
            </a:r>
            <a:r>
              <a:rPr lang="en-US" dirty="0">
                <a:latin typeface="Arial" pitchFamily="34" charset="0"/>
                <a:cs typeface="Arial" pitchFamily="34" charset="0"/>
              </a:rPr>
              <a:t>)</a:t>
            </a:r>
            <a:r>
              <a:rPr lang="ru-RU" dirty="0">
                <a:latin typeface="Arial" pitchFamily="34" charset="0"/>
                <a:cs typeface="Arial" pitchFamily="34" charset="0"/>
              </a:rPr>
              <a:t> для диапазона дифференциального давления </a:t>
            </a:r>
            <a:r>
              <a:rPr lang="ru-RU" sz="1600" dirty="0">
                <a:latin typeface="Arial" pitchFamily="34" charset="0"/>
                <a:cs typeface="Arial" pitchFamily="34" charset="0"/>
              </a:rPr>
              <a:t>∆</a:t>
            </a:r>
            <a:r>
              <a:rPr lang="en-US" dirty="0">
                <a:latin typeface="Arial" pitchFamily="34" charset="0"/>
                <a:cs typeface="Arial" pitchFamily="34" charset="0"/>
              </a:rPr>
              <a:t>P = </a:t>
            </a:r>
            <a:r>
              <a:rPr lang="ru-RU" dirty="0">
                <a:latin typeface="Arial" pitchFamily="34" charset="0"/>
                <a:cs typeface="Arial" pitchFamily="34" charset="0"/>
              </a:rPr>
              <a:t>-1…+1 </a:t>
            </a:r>
            <a:r>
              <a:rPr lang="en-US" dirty="0">
                <a:latin typeface="Arial" pitchFamily="34" charset="0"/>
                <a:cs typeface="Arial" pitchFamily="34" charset="0"/>
              </a:rPr>
              <a:t>(</a:t>
            </a:r>
            <a:r>
              <a:rPr lang="ru-RU" dirty="0">
                <a:latin typeface="Arial" pitchFamily="34" charset="0"/>
                <a:cs typeface="Arial" pitchFamily="34" charset="0"/>
              </a:rPr>
              <a:t>кПа</a:t>
            </a:r>
            <a:r>
              <a:rPr lang="en-US" dirty="0">
                <a:latin typeface="Arial" pitchFamily="34" charset="0"/>
                <a:cs typeface="Arial" pitchFamily="34" charset="0"/>
              </a:rPr>
              <a:t>)</a:t>
            </a:r>
            <a:r>
              <a:rPr lang="ru-RU" dirty="0"/>
              <a:t> и способного выдерживать 30 кратные механические перегрузки давлением</a:t>
            </a:r>
            <a:r>
              <a:rPr lang="ru-RU" dirty="0">
                <a:latin typeface="Arial" pitchFamily="34" charset="0"/>
                <a:cs typeface="Arial" pitchFamily="34" charset="0"/>
              </a:rPr>
              <a:t>. </a:t>
            </a:r>
          </a:p>
          <a:p>
            <a:pPr indent="457200" algn="just"/>
            <a:endParaRPr lang="ru-RU" b="1" u="sng" dirty="0">
              <a:latin typeface="Arial" pitchFamily="34" charset="0"/>
              <a:cs typeface="Arial" pitchFamily="34" charset="0"/>
            </a:endParaRPr>
          </a:p>
          <a:p>
            <a:pPr indent="457200" algn="just"/>
            <a:r>
              <a:rPr lang="ru-RU" b="1" u="sng" dirty="0">
                <a:latin typeface="Arial" pitchFamily="34" charset="0"/>
                <a:cs typeface="Arial" pitchFamily="34" charset="0"/>
              </a:rPr>
              <a:t>Основные задачи</a:t>
            </a:r>
            <a:r>
              <a:rPr lang="ru-RU" b="1" dirty="0">
                <a:latin typeface="Arial" pitchFamily="34" charset="0"/>
                <a:cs typeface="Arial" pitchFamily="34" charset="0"/>
              </a:rPr>
              <a:t>:</a:t>
            </a:r>
            <a:endParaRPr lang="ru-RU" dirty="0">
              <a:latin typeface="Arial" pitchFamily="34" charset="0"/>
              <a:cs typeface="Arial" pitchFamily="34" charset="0"/>
            </a:endParaRPr>
          </a:p>
          <a:p>
            <a:pPr indent="457200" algn="just">
              <a:buFont typeface="Arial" charset="0"/>
              <a:buChar char="•"/>
            </a:pPr>
            <a:r>
              <a:rPr lang="ru-RU" dirty="0">
                <a:latin typeface="Arial" pitchFamily="34" charset="0"/>
                <a:cs typeface="Arial" pitchFamily="34" charset="0"/>
              </a:rPr>
              <a:t>Разработка математической модели, основанной на теории тензорезистивного эффекта и сопротивления материалов, а также использовании программного обеспечения </a:t>
            </a:r>
            <a:r>
              <a:rPr lang="en-US" dirty="0">
                <a:latin typeface="Arial" pitchFamily="34" charset="0"/>
                <a:cs typeface="Arial" pitchFamily="34" charset="0"/>
              </a:rPr>
              <a:t>ANSYS </a:t>
            </a:r>
            <a:r>
              <a:rPr lang="ru-RU" dirty="0">
                <a:latin typeface="Arial" pitchFamily="34" charset="0"/>
                <a:cs typeface="Arial" pitchFamily="34" charset="0"/>
              </a:rPr>
              <a:t>для расчета механических напряжений.</a:t>
            </a:r>
          </a:p>
          <a:p>
            <a:pPr indent="457200" algn="just">
              <a:buFont typeface="Arial" charset="0"/>
              <a:buChar char="•"/>
            </a:pPr>
            <a:r>
              <a:rPr lang="ru-RU" dirty="0">
                <a:latin typeface="Arial" pitchFamily="34" charset="0"/>
                <a:cs typeface="Arial" pitchFamily="34" charset="0"/>
              </a:rPr>
              <a:t>Модернизация структуры механической части кристалла в виде мембраны при условии сохранении топологии планарной части кристалла.</a:t>
            </a:r>
          </a:p>
          <a:p>
            <a:pPr indent="457200" algn="just">
              <a:buFont typeface="Arial" charset="0"/>
              <a:buChar char="•"/>
            </a:pPr>
            <a:r>
              <a:rPr lang="ru-RU" dirty="0">
                <a:latin typeface="Arial" pitchFamily="34" charset="0"/>
                <a:cs typeface="Arial" pitchFamily="34" charset="0"/>
              </a:rPr>
              <a:t>Разработка и анализ функционирования дополнительных элементов в составе сборочной конструкции тензомодулей давления, выполняющих роль упоров для мембраны кристалла при перегрузочном давлении.</a:t>
            </a:r>
          </a:p>
          <a:p>
            <a:pPr indent="457200" algn="just">
              <a:buFont typeface="Arial" charset="0"/>
              <a:buChar char="•"/>
            </a:pPr>
            <a:r>
              <a:rPr lang="ru-RU" spc="-20" dirty="0">
                <a:latin typeface="Arial" pitchFamily="34" charset="0"/>
                <a:cs typeface="Arial" pitchFamily="34" charset="0"/>
              </a:rPr>
              <a:t>Исследование параметрических значений разработанного кристалла (в составе тензомодуля) и проведение сравнительного анализа относительно серийно производимых образцов сторонних мировых компаний и элементов, представленных в современных актуальных публикациях журналов.</a:t>
            </a:r>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Цели и задачи</a:t>
            </a:r>
          </a:p>
        </p:txBody>
      </p:sp>
      <p:sp>
        <p:nvSpPr>
          <p:cNvPr id="25" name="Номер слайда 5">
            <a:extLst>
              <a:ext uri="{FF2B5EF4-FFF2-40B4-BE49-F238E27FC236}">
                <a16:creationId xmlns:a16="http://schemas.microsoft.com/office/drawing/2014/main" id="{1FD16E40-2514-493B-AA51-9C103D9DFEEE}"/>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0" name="Rectangle 26"/>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2" name="Rectangle 3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0" name="Rectangle 45"/>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6" name="Rectangle 6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7" name="Rectangle 5"/>
          <p:cNvSpPr>
            <a:spLocks noChangeArrowheads="1"/>
          </p:cNvSpPr>
          <p:nvPr/>
        </p:nvSpPr>
        <p:spPr bwMode="auto">
          <a:xfrm>
            <a:off x="457200" y="533573"/>
            <a:ext cx="8143932" cy="369332"/>
          </a:xfrm>
          <a:prstGeom prst="rect">
            <a:avLst/>
          </a:prstGeom>
          <a:noFill/>
          <a:ln w="9525" algn="ctr">
            <a:noFill/>
            <a:miter lim="800000"/>
            <a:headEnd/>
            <a:tailEnd/>
          </a:ln>
        </p:spPr>
        <p:txBody>
          <a:bodyPr wrap="square" anchor="t">
            <a:spAutoFit/>
          </a:bodyPr>
          <a:lstStyle/>
          <a:p>
            <a:pPr indent="457200" algn="just"/>
            <a:endParaRPr lang="ru-RU" dirty="0">
              <a:latin typeface="Arial" pitchFamily="34" charset="0"/>
              <a:cs typeface="Arial" pitchFamily="34" charset="0"/>
            </a:endParaRPr>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0" y="142852"/>
            <a:ext cx="91440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Требования по характеристикам тензомодулей давления</a:t>
            </a:r>
          </a:p>
        </p:txBody>
      </p:sp>
      <p:graphicFrame>
        <p:nvGraphicFramePr>
          <p:cNvPr id="2" name="Таблица 1"/>
          <p:cNvGraphicFramePr>
            <a:graphicFrameLocks noGrp="1"/>
          </p:cNvGraphicFramePr>
          <p:nvPr>
            <p:extLst>
              <p:ext uri="{D42A27DB-BD31-4B8C-83A1-F6EECF244321}">
                <p14:modId xmlns:p14="http://schemas.microsoft.com/office/powerpoint/2010/main" val="2589142964"/>
              </p:ext>
            </p:extLst>
          </p:nvPr>
        </p:nvGraphicFramePr>
        <p:xfrm>
          <a:off x="251520" y="620688"/>
          <a:ext cx="8616584" cy="5645390"/>
        </p:xfrm>
        <a:graphic>
          <a:graphicData uri="http://schemas.openxmlformats.org/drawingml/2006/table">
            <a:tbl>
              <a:tblPr>
                <a:tableStyleId>{2D5ABB26-0587-4C30-8999-92F81FD0307C}</a:tableStyleId>
              </a:tblPr>
              <a:tblGrid>
                <a:gridCol w="3456384">
                  <a:extLst>
                    <a:ext uri="{9D8B030D-6E8A-4147-A177-3AD203B41FA5}">
                      <a16:colId xmlns:a16="http://schemas.microsoft.com/office/drawing/2014/main" val="4056827695"/>
                    </a:ext>
                  </a:extLst>
                </a:gridCol>
                <a:gridCol w="2088232">
                  <a:extLst>
                    <a:ext uri="{9D8B030D-6E8A-4147-A177-3AD203B41FA5}">
                      <a16:colId xmlns:a16="http://schemas.microsoft.com/office/drawing/2014/main" val="4018714638"/>
                    </a:ext>
                  </a:extLst>
                </a:gridCol>
                <a:gridCol w="2088232">
                  <a:extLst>
                    <a:ext uri="{9D8B030D-6E8A-4147-A177-3AD203B41FA5}">
                      <a16:colId xmlns:a16="http://schemas.microsoft.com/office/drawing/2014/main" val="1756070862"/>
                    </a:ext>
                  </a:extLst>
                </a:gridCol>
                <a:gridCol w="983736">
                  <a:extLst>
                    <a:ext uri="{9D8B030D-6E8A-4147-A177-3AD203B41FA5}">
                      <a16:colId xmlns:a16="http://schemas.microsoft.com/office/drawing/2014/main" val="456331610"/>
                    </a:ext>
                  </a:extLst>
                </a:gridCol>
              </a:tblGrid>
              <a:tr h="1428646">
                <a:tc>
                  <a:txBody>
                    <a:bodyPr/>
                    <a:lstStyle/>
                    <a:p>
                      <a:pPr algn="ctr" fontAlgn="ctr"/>
                      <a:r>
                        <a:rPr lang="ru-RU" sz="2000" b="1" u="none" strike="noStrike" dirty="0">
                          <a:solidFill>
                            <a:schemeClr val="bg1"/>
                          </a:solidFill>
                          <a:effectLst/>
                          <a:latin typeface="Arial" panose="020B0604020202020204" pitchFamily="34" charset="0"/>
                          <a:cs typeface="Arial" panose="020B0604020202020204" pitchFamily="34" charset="0"/>
                        </a:rPr>
                        <a:t>Кристалл / Параметры</a:t>
                      </a:r>
                      <a:endParaRPr lang="ru-RU" sz="2000" b="1" i="0" u="none" strike="noStrike" dirty="0">
                        <a:solidFill>
                          <a:schemeClr val="bg1"/>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ru-RU" sz="1600" b="1" u="none" strike="noStrike" spc="-30" baseline="0" dirty="0">
                          <a:solidFill>
                            <a:schemeClr val="bg1"/>
                          </a:solidFill>
                          <a:effectLst/>
                          <a:latin typeface="Arial" panose="020B0604020202020204" pitchFamily="34" charset="0"/>
                          <a:cs typeface="Arial" panose="020B0604020202020204" pitchFamily="34" charset="0"/>
                        </a:rPr>
                        <a:t>Сверхвысоко-чувствительный, разработанный для ОКР «Консоль-Инфразвук»</a:t>
                      </a:r>
                    </a:p>
                    <a:p>
                      <a:pPr algn="ctr" fontAlgn="ctr"/>
                      <a:r>
                        <a:rPr lang="ru-RU" sz="1600" b="1" u="none" strike="noStrike" spc="-30" baseline="0" dirty="0">
                          <a:solidFill>
                            <a:schemeClr val="bg1"/>
                          </a:solidFill>
                          <a:effectLst/>
                          <a:latin typeface="Arial" panose="020B0604020202020204" pitchFamily="34" charset="0"/>
                          <a:cs typeface="Arial" panose="020B0604020202020204" pitchFamily="34" charset="0"/>
                        </a:rPr>
                        <a:t>(ТАВГ.406222.002)</a:t>
                      </a:r>
                      <a:endParaRPr lang="ru-RU" sz="1600" b="1" i="0" u="none" strike="noStrike" spc="-30" baseline="0" dirty="0">
                        <a:solidFill>
                          <a:schemeClr val="bg1"/>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ru-RU" sz="1600" b="1" u="none" strike="noStrike" spc="-20" baseline="0" dirty="0">
                          <a:solidFill>
                            <a:schemeClr val="bg1"/>
                          </a:solidFill>
                          <a:effectLst/>
                          <a:latin typeface="Arial" panose="020B0604020202020204" pitchFamily="34" charset="0"/>
                          <a:cs typeface="Arial" panose="020B0604020202020204" pitchFamily="34" charset="0"/>
                        </a:rPr>
                        <a:t>Наиболее чувствительный, серийно производимый (ТЖИУ.408854.026-01)</a:t>
                      </a:r>
                      <a:endParaRPr lang="ru-RU" sz="1600" b="1" i="0" u="none" strike="noStrike" spc="-20" baseline="0" dirty="0">
                        <a:solidFill>
                          <a:schemeClr val="bg1"/>
                        </a:solidFill>
                        <a:effectLst/>
                        <a:latin typeface="Arial" panose="020B0604020202020204" pitchFamily="34" charset="0"/>
                        <a:cs typeface="Arial" panose="020B0604020202020204" pitchFamily="34" charset="0"/>
                      </a:endParaRPr>
                    </a:p>
                  </a:txBody>
                  <a:tcPr marL="8143" marR="8143" marT="8143"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ru-RU" sz="1600" b="1" u="none" strike="noStrike" spc="-20" baseline="0" dirty="0">
                          <a:solidFill>
                            <a:schemeClr val="bg1"/>
                          </a:solidFill>
                          <a:effectLst/>
                          <a:latin typeface="Arial" panose="020B0604020202020204" pitchFamily="34" charset="0"/>
                          <a:cs typeface="Arial" panose="020B0604020202020204" pitchFamily="34" charset="0"/>
                        </a:rPr>
                        <a:t>Единицы</a:t>
                      </a:r>
                      <a:endParaRPr lang="ru-RU" sz="1600" b="1" i="0" u="none" strike="noStrike" spc="-20" baseline="0" dirty="0">
                        <a:solidFill>
                          <a:schemeClr val="bg1"/>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836761399"/>
                  </a:ext>
                </a:extLst>
              </a:tr>
              <a:tr h="1022928">
                <a:tc>
                  <a:txBody>
                    <a:bodyPr/>
                    <a:lstStyle/>
                    <a:p>
                      <a:pPr algn="ctr" fontAlgn="ctr"/>
                      <a:r>
                        <a:rPr lang="ru-RU" sz="1800" b="1" u="none" strike="noStrike" dirty="0">
                          <a:effectLst/>
                          <a:latin typeface="Arial" panose="020B0604020202020204" pitchFamily="34" charset="0"/>
                          <a:cs typeface="Arial" panose="020B0604020202020204" pitchFamily="34" charset="0"/>
                        </a:rPr>
                        <a:t>Диапазон давлений, ∆</a:t>
                      </a:r>
                      <a:r>
                        <a:rPr lang="en-US" sz="1800" b="1" u="none" strike="noStrike" dirty="0">
                          <a:effectLst/>
                          <a:latin typeface="Arial" panose="020B0604020202020204" pitchFamily="34" charset="0"/>
                          <a:cs typeface="Arial" panose="020B0604020202020204" pitchFamily="34" charset="0"/>
                        </a:rPr>
                        <a:t>P</a:t>
                      </a:r>
                      <a:r>
                        <a:rPr lang="ru-RU" sz="1800" b="1" u="none" strike="noStrike" baseline="-25000" dirty="0" err="1">
                          <a:effectLst/>
                          <a:latin typeface="Arial" panose="020B0604020202020204" pitchFamily="34" charset="0"/>
                          <a:cs typeface="Arial" panose="020B0604020202020204" pitchFamily="34" charset="0"/>
                        </a:rPr>
                        <a:t>диап</a:t>
                      </a:r>
                      <a:endParaRPr lang="ru-RU" sz="1800" b="1" i="0" u="none" strike="noStrike" dirty="0">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2000" b="1" u="none" strike="noStrike" dirty="0">
                          <a:effectLst/>
                          <a:latin typeface="Arial" panose="020B0604020202020204" pitchFamily="34" charset="0"/>
                          <a:cs typeface="Arial" panose="020B0604020202020204" pitchFamily="34" charset="0"/>
                        </a:rPr>
                        <a:t>-1…+1</a:t>
                      </a:r>
                      <a:endParaRPr lang="ru-RU" sz="2000" b="1" i="0" u="none" strike="noStrike" dirty="0">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2000" u="none" strike="noStrike">
                          <a:effectLst/>
                          <a:latin typeface="Arial" panose="020B0604020202020204" pitchFamily="34" charset="0"/>
                          <a:cs typeface="Arial" panose="020B0604020202020204" pitchFamily="34" charset="0"/>
                        </a:rPr>
                        <a:t>-25…+25</a:t>
                      </a:r>
                      <a:endParaRPr lang="ru-RU" sz="2000" b="0" i="0" u="none" strike="noStrike">
                        <a:solidFill>
                          <a:srgbClr val="000000"/>
                        </a:solidFill>
                        <a:effectLst/>
                        <a:latin typeface="Arial" panose="020B0604020202020204" pitchFamily="34" charset="0"/>
                        <a:cs typeface="Arial" panose="020B0604020202020204" pitchFamily="34" charset="0"/>
                      </a:endParaRPr>
                    </a:p>
                  </a:txBody>
                  <a:tcPr marL="8143" marR="8143" marT="8143"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a:effectLst/>
                          <a:latin typeface="Arial" panose="020B0604020202020204" pitchFamily="34" charset="0"/>
                          <a:cs typeface="Arial" panose="020B0604020202020204" pitchFamily="34" charset="0"/>
                        </a:rPr>
                        <a:t>кПа</a:t>
                      </a:r>
                      <a:endParaRPr lang="ru-RU" sz="1600" b="0" i="0" u="none" strike="noStrike">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9048756"/>
                  </a:ext>
                </a:extLst>
              </a:tr>
              <a:tr h="1022928">
                <a:tc>
                  <a:txBody>
                    <a:bodyPr/>
                    <a:lstStyle/>
                    <a:p>
                      <a:pPr algn="ctr" fontAlgn="ctr"/>
                      <a:r>
                        <a:rPr lang="ru-RU" sz="1800" b="1" u="none" strike="noStrike">
                          <a:effectLst/>
                          <a:latin typeface="Arial" panose="020B0604020202020204" pitchFamily="34" charset="0"/>
                          <a:cs typeface="Arial" panose="020B0604020202020204" pitchFamily="34" charset="0"/>
                        </a:rPr>
                        <a:t>Диапазон температур, ∆</a:t>
                      </a:r>
                      <a:r>
                        <a:rPr lang="en-US" sz="1800" b="1" u="none" strike="noStrike">
                          <a:effectLst/>
                          <a:latin typeface="Arial" panose="020B0604020202020204" pitchFamily="34" charset="0"/>
                          <a:cs typeface="Arial" panose="020B0604020202020204" pitchFamily="34" charset="0"/>
                        </a:rPr>
                        <a:t>T</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gridSpan="2">
                  <a:txBody>
                    <a:bodyPr/>
                    <a:lstStyle/>
                    <a:p>
                      <a:pPr algn="ctr" fontAlgn="ctr"/>
                      <a:r>
                        <a:rPr lang="ru-RU" sz="2000" u="none" strike="noStrike" dirty="0">
                          <a:effectLst/>
                          <a:latin typeface="Arial" panose="020B0604020202020204" pitchFamily="34" charset="0"/>
                          <a:cs typeface="Arial" panose="020B0604020202020204" pitchFamily="34" charset="0"/>
                        </a:rPr>
                        <a:t>-65…+85</a:t>
                      </a:r>
                      <a:endParaRPr lang="ru-RU" sz="2000" b="0" i="0" u="none" strike="noStrike" dirty="0">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fontAlgn="ctr"/>
                      <a:r>
                        <a:rPr lang="ru-RU" sz="1600" u="none" strike="noStrike">
                          <a:effectLst/>
                          <a:latin typeface="Arial" panose="020B0604020202020204" pitchFamily="34" charset="0"/>
                          <a:cs typeface="Arial" panose="020B0604020202020204" pitchFamily="34" charset="0"/>
                        </a:rPr>
                        <a:t>⁰С</a:t>
                      </a:r>
                      <a:endParaRPr lang="ru-RU" sz="1600" b="0" i="0" u="none" strike="noStrike">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1346509"/>
                  </a:ext>
                </a:extLst>
              </a:tr>
              <a:tr h="1022928">
                <a:tc>
                  <a:txBody>
                    <a:bodyPr/>
                    <a:lstStyle/>
                    <a:p>
                      <a:pPr algn="ctr" fontAlgn="ctr"/>
                      <a:r>
                        <a:rPr lang="ru-RU" sz="1800" b="1" u="none" strike="noStrike" dirty="0">
                          <a:effectLst/>
                          <a:latin typeface="Arial" panose="020B0604020202020204" pitchFamily="34" charset="0"/>
                          <a:cs typeface="Arial" panose="020B0604020202020204" pitchFamily="34" charset="0"/>
                        </a:rPr>
                        <a:t>Тензочувствительность, </a:t>
                      </a:r>
                      <a:r>
                        <a:rPr lang="en-US" sz="1800" b="1" u="none" strike="noStrike" dirty="0">
                          <a:effectLst/>
                          <a:latin typeface="Arial" panose="020B0604020202020204" pitchFamily="34" charset="0"/>
                          <a:cs typeface="Arial" panose="020B0604020202020204" pitchFamily="34" charset="0"/>
                        </a:rPr>
                        <a:t>S</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ru-RU" sz="2000" b="1" u="none" strike="noStrike" dirty="0">
                          <a:effectLst/>
                          <a:latin typeface="Arial" panose="020B0604020202020204" pitchFamily="34" charset="0"/>
                          <a:cs typeface="Arial" panose="020B0604020202020204" pitchFamily="34" charset="0"/>
                        </a:rPr>
                        <a:t>&gt; 30,0 </a:t>
                      </a:r>
                      <a:endParaRPr lang="ru-RU" sz="2000" b="1" i="0" u="none" strike="noStrike" dirty="0">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2000" u="none" strike="noStrike" dirty="0">
                          <a:effectLst/>
                          <a:latin typeface="Arial" panose="020B0604020202020204" pitchFamily="34" charset="0"/>
                          <a:cs typeface="Arial" panose="020B0604020202020204" pitchFamily="34" charset="0"/>
                        </a:rPr>
                        <a:t>&gt; 1,5</a:t>
                      </a:r>
                      <a:endParaRPr lang="ru-RU" sz="2000" b="1" i="0" u="none" strike="noStrike" dirty="0">
                        <a:solidFill>
                          <a:srgbClr val="000000"/>
                        </a:solidFill>
                        <a:effectLst/>
                        <a:latin typeface="Arial" panose="020B0604020202020204" pitchFamily="34" charset="0"/>
                        <a:cs typeface="Arial" panose="020B0604020202020204" pitchFamily="34" charset="0"/>
                      </a:endParaRPr>
                    </a:p>
                  </a:txBody>
                  <a:tcPr marL="8143" marR="8143" marT="8143"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u="none" strike="noStrike" spc="-20" baseline="0" dirty="0">
                          <a:effectLst/>
                          <a:latin typeface="Arial" panose="020B0604020202020204" pitchFamily="34" charset="0"/>
                          <a:cs typeface="Arial" panose="020B0604020202020204" pitchFamily="34" charset="0"/>
                        </a:rPr>
                        <a:t>мВ/кПа/В</a:t>
                      </a:r>
                      <a:endParaRPr lang="ru-RU" sz="1600" b="1" i="0" u="none" strike="noStrike" spc="-20" baseline="0" dirty="0">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179138"/>
                  </a:ext>
                </a:extLst>
              </a:tr>
              <a:tr h="1022928">
                <a:tc>
                  <a:txBody>
                    <a:bodyPr/>
                    <a:lstStyle/>
                    <a:p>
                      <a:pPr algn="ctr" fontAlgn="ctr"/>
                      <a:r>
                        <a:rPr lang="ru-RU" sz="1800" b="1" u="none" strike="noStrike" dirty="0">
                          <a:effectLst/>
                          <a:latin typeface="Arial" panose="020B0604020202020204" pitchFamily="34" charset="0"/>
                          <a:cs typeface="Arial" panose="020B0604020202020204" pitchFamily="34" charset="0"/>
                        </a:rPr>
                        <a:t>Кратность перегрузочного давления относительно номинального значения диапазона, </a:t>
                      </a:r>
                      <a:r>
                        <a:rPr lang="en-US" sz="1800" b="1" u="none" strike="noStrike" dirty="0">
                          <a:effectLst/>
                          <a:latin typeface="Arial" panose="020B0604020202020204" pitchFamily="34" charset="0"/>
                          <a:cs typeface="Arial" panose="020B0604020202020204" pitchFamily="34" charset="0"/>
                        </a:rPr>
                        <a:t>k</a:t>
                      </a:r>
                      <a:endParaRPr lang="ru-RU" sz="1800" b="1" i="0" u="none" strike="noStrike" dirty="0">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2000" b="1" u="none" strike="noStrike" dirty="0">
                          <a:effectLst/>
                          <a:latin typeface="Arial" panose="020B0604020202020204" pitchFamily="34" charset="0"/>
                          <a:cs typeface="Arial" panose="020B0604020202020204" pitchFamily="34" charset="0"/>
                        </a:rPr>
                        <a:t>30</a:t>
                      </a:r>
                      <a:r>
                        <a:rPr lang="ru-RU" sz="2000" b="1" u="none" strike="noStrike" dirty="0">
                          <a:effectLst/>
                          <a:latin typeface="Arial" panose="020B0604020202020204" pitchFamily="34" charset="0"/>
                          <a:cs typeface="Arial" panose="020B0604020202020204" pitchFamily="34" charset="0"/>
                        </a:rPr>
                        <a:t> </a:t>
                      </a:r>
                      <a:endParaRPr lang="ru-RU" sz="2000" b="1" i="0" u="none" strike="noStrike" dirty="0">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latin typeface="Arial" panose="020B0604020202020204" pitchFamily="34" charset="0"/>
                          <a:cs typeface="Arial" panose="020B0604020202020204" pitchFamily="34" charset="0"/>
                        </a:rPr>
                        <a:t>5</a:t>
                      </a:r>
                      <a:endParaRPr lang="ru-RU" sz="2000" b="1" i="0" u="none" strike="noStrike" dirty="0">
                        <a:solidFill>
                          <a:srgbClr val="000000"/>
                        </a:solidFill>
                        <a:effectLst/>
                        <a:latin typeface="Arial" panose="020B0604020202020204" pitchFamily="34" charset="0"/>
                        <a:cs typeface="Arial" panose="020B0604020202020204" pitchFamily="34" charset="0"/>
                      </a:endParaRPr>
                    </a:p>
                  </a:txBody>
                  <a:tcPr marL="8143" marR="8143" marT="8143"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latin typeface="Arial" panose="020B0604020202020204" pitchFamily="34" charset="0"/>
                          <a:cs typeface="Arial" panose="020B0604020202020204" pitchFamily="34" charset="0"/>
                        </a:rPr>
                        <a:t>-</a:t>
                      </a:r>
                      <a:endParaRPr lang="ru-RU" sz="1600" b="1" i="0" u="none" strike="noStrike" dirty="0">
                        <a:solidFill>
                          <a:srgbClr val="000000"/>
                        </a:solidFill>
                        <a:effectLst/>
                        <a:latin typeface="Arial" panose="020B0604020202020204" pitchFamily="34" charset="0"/>
                        <a:cs typeface="Arial" panose="020B0604020202020204" pitchFamily="34" charset="0"/>
                      </a:endParaRPr>
                    </a:p>
                  </a:txBody>
                  <a:tcPr marL="8143" marR="8143" marT="814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6801205"/>
                  </a:ext>
                </a:extLst>
              </a:tr>
            </a:tbl>
          </a:graphicData>
        </a:graphic>
      </p:graphicFrame>
      <p:sp>
        <p:nvSpPr>
          <p:cNvPr id="26" name="Номер слайда 5">
            <a:extLst>
              <a:ext uri="{FF2B5EF4-FFF2-40B4-BE49-F238E27FC236}">
                <a16:creationId xmlns:a16="http://schemas.microsoft.com/office/drawing/2014/main" id="{385C9DC1-28E7-46DB-8D3C-541E98F93B3F}"/>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spTree>
    <p:extLst>
      <p:ext uri="{BB962C8B-B14F-4D97-AF65-F5344CB8AC3E}">
        <p14:creationId xmlns:p14="http://schemas.microsoft.com/office/powerpoint/2010/main" val="24290761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0" name="Rectangle 26"/>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2" name="Rectangle 3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0" name="Rectangle 45"/>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6" name="Rectangle 6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7" name="Rectangle 5"/>
          <p:cNvSpPr>
            <a:spLocks noChangeArrowheads="1"/>
          </p:cNvSpPr>
          <p:nvPr/>
        </p:nvSpPr>
        <p:spPr bwMode="auto">
          <a:xfrm>
            <a:off x="457200" y="533573"/>
            <a:ext cx="8143932" cy="369332"/>
          </a:xfrm>
          <a:prstGeom prst="rect">
            <a:avLst/>
          </a:prstGeom>
          <a:noFill/>
          <a:ln w="9525" algn="ctr">
            <a:noFill/>
            <a:miter lim="800000"/>
            <a:headEnd/>
            <a:tailEnd/>
          </a:ln>
        </p:spPr>
        <p:txBody>
          <a:bodyPr wrap="square" anchor="t">
            <a:spAutoFit/>
          </a:bodyPr>
          <a:lstStyle/>
          <a:p>
            <a:pPr indent="457200" algn="just"/>
            <a:endParaRPr lang="ru-RU" dirty="0">
              <a:latin typeface="Arial" pitchFamily="34" charset="0"/>
              <a:cs typeface="Arial" pitchFamily="34" charset="0"/>
            </a:endParaRPr>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Кристалл ИПД 52</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600051"/>
            <a:ext cx="3753535" cy="2041491"/>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2708920"/>
            <a:ext cx="3503451" cy="3555320"/>
          </a:xfrm>
          <a:prstGeom prst="rect">
            <a:avLst/>
          </a:prstGeom>
        </p:spPr>
      </p:pic>
      <p:pic>
        <p:nvPicPr>
          <p:cNvPr id="3" name="Рисунок 2"/>
          <p:cNvPicPr>
            <a:picLocks noChangeAspect="1"/>
          </p:cNvPicPr>
          <p:nvPr/>
        </p:nvPicPr>
        <p:blipFill>
          <a:blip r:embed="rId5"/>
          <a:stretch>
            <a:fillRect/>
          </a:stretch>
        </p:blipFill>
        <p:spPr>
          <a:xfrm>
            <a:off x="969830" y="2708920"/>
            <a:ext cx="3530162" cy="3548646"/>
          </a:xfrm>
          <a:prstGeom prst="rect">
            <a:avLst/>
          </a:prstGeom>
        </p:spPr>
      </p:pic>
      <p:sp>
        <p:nvSpPr>
          <p:cNvPr id="29" name="Номер слайда 5">
            <a:extLst>
              <a:ext uri="{FF2B5EF4-FFF2-40B4-BE49-F238E27FC236}">
                <a16:creationId xmlns:a16="http://schemas.microsoft.com/office/drawing/2014/main" id="{6C4EA89C-B4F6-41B6-A6D3-3035E8A4FF48}"/>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cxnSp>
        <p:nvCxnSpPr>
          <p:cNvPr id="13" name="Прямая со стрелкой 12">
            <a:extLst>
              <a:ext uri="{FF2B5EF4-FFF2-40B4-BE49-F238E27FC236}">
                <a16:creationId xmlns:a16="http://schemas.microsoft.com/office/drawing/2014/main" id="{E09F75C4-F81E-4DA9-901F-C753A76FE7D1}"/>
              </a:ext>
            </a:extLst>
          </p:cNvPr>
          <p:cNvCxnSpPr>
            <a:cxnSpLocks/>
          </p:cNvCxnSpPr>
          <p:nvPr/>
        </p:nvCxnSpPr>
        <p:spPr>
          <a:xfrm flipV="1">
            <a:off x="827584" y="4509120"/>
            <a:ext cx="936104" cy="50405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Прямая со стрелкой 39">
            <a:extLst>
              <a:ext uri="{FF2B5EF4-FFF2-40B4-BE49-F238E27FC236}">
                <a16:creationId xmlns:a16="http://schemas.microsoft.com/office/drawing/2014/main" id="{EBD55ECC-EF9B-465F-A2D1-A851A1419514}"/>
              </a:ext>
            </a:extLst>
          </p:cNvPr>
          <p:cNvCxnSpPr>
            <a:cxnSpLocks/>
          </p:cNvCxnSpPr>
          <p:nvPr/>
        </p:nvCxnSpPr>
        <p:spPr>
          <a:xfrm>
            <a:off x="827584" y="4005064"/>
            <a:ext cx="1584176" cy="504447"/>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Прямая соединительная линия 16">
            <a:extLst>
              <a:ext uri="{FF2B5EF4-FFF2-40B4-BE49-F238E27FC236}">
                <a16:creationId xmlns:a16="http://schemas.microsoft.com/office/drawing/2014/main" id="{B56B9ED8-B620-4E9A-BF9C-2B35195DFE5E}"/>
              </a:ext>
            </a:extLst>
          </p:cNvPr>
          <p:cNvCxnSpPr/>
          <p:nvPr/>
        </p:nvCxnSpPr>
        <p:spPr>
          <a:xfrm flipH="1">
            <a:off x="467544" y="4005064"/>
            <a:ext cx="360040" cy="0"/>
          </a:xfrm>
          <a:prstGeom prst="line">
            <a:avLst/>
          </a:prstGeom>
        </p:spPr>
        <p:style>
          <a:lnRef idx="1">
            <a:schemeClr val="dk1"/>
          </a:lnRef>
          <a:fillRef idx="0">
            <a:schemeClr val="dk1"/>
          </a:fillRef>
          <a:effectRef idx="0">
            <a:schemeClr val="dk1"/>
          </a:effectRef>
          <a:fontRef idx="minor">
            <a:schemeClr val="tx1"/>
          </a:fontRef>
        </p:style>
      </p:cxnSp>
      <p:cxnSp>
        <p:nvCxnSpPr>
          <p:cNvPr id="44" name="Прямая соединительная линия 43">
            <a:extLst>
              <a:ext uri="{FF2B5EF4-FFF2-40B4-BE49-F238E27FC236}">
                <a16:creationId xmlns:a16="http://schemas.microsoft.com/office/drawing/2014/main" id="{A1DDC888-0B8E-4E01-AF6F-A741A8AD3A0E}"/>
              </a:ext>
            </a:extLst>
          </p:cNvPr>
          <p:cNvCxnSpPr/>
          <p:nvPr/>
        </p:nvCxnSpPr>
        <p:spPr>
          <a:xfrm flipH="1">
            <a:off x="467544" y="5013176"/>
            <a:ext cx="360040" cy="0"/>
          </a:xfrm>
          <a:prstGeom prst="line">
            <a:avLst/>
          </a:prstGeom>
        </p:spPr>
        <p:style>
          <a:lnRef idx="1">
            <a:schemeClr val="dk1"/>
          </a:lnRef>
          <a:fillRef idx="0">
            <a:schemeClr val="dk1"/>
          </a:fillRef>
          <a:effectRef idx="0">
            <a:schemeClr val="dk1"/>
          </a:effectRef>
          <a:fontRef idx="minor">
            <a:schemeClr val="tx1"/>
          </a:fontRef>
        </p:style>
      </p:cxnSp>
      <p:cxnSp>
        <p:nvCxnSpPr>
          <p:cNvPr id="45" name="Прямая со стрелкой 44">
            <a:extLst>
              <a:ext uri="{FF2B5EF4-FFF2-40B4-BE49-F238E27FC236}">
                <a16:creationId xmlns:a16="http://schemas.microsoft.com/office/drawing/2014/main" id="{4D199C93-3C11-4B9C-A263-A8647887B8F5}"/>
              </a:ext>
            </a:extLst>
          </p:cNvPr>
          <p:cNvCxnSpPr>
            <a:cxnSpLocks/>
          </p:cNvCxnSpPr>
          <p:nvPr/>
        </p:nvCxnSpPr>
        <p:spPr>
          <a:xfrm flipH="1" flipV="1">
            <a:off x="3706134" y="4509120"/>
            <a:ext cx="936104" cy="50405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Прямая со стрелкой 45">
            <a:extLst>
              <a:ext uri="{FF2B5EF4-FFF2-40B4-BE49-F238E27FC236}">
                <a16:creationId xmlns:a16="http://schemas.microsoft.com/office/drawing/2014/main" id="{356870A7-E909-4F50-915E-A9905628F89D}"/>
              </a:ext>
            </a:extLst>
          </p:cNvPr>
          <p:cNvCxnSpPr>
            <a:cxnSpLocks/>
          </p:cNvCxnSpPr>
          <p:nvPr/>
        </p:nvCxnSpPr>
        <p:spPr>
          <a:xfrm flipH="1">
            <a:off x="3058062" y="4004673"/>
            <a:ext cx="1584176" cy="504447"/>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Прямая соединительная линия 46">
            <a:extLst>
              <a:ext uri="{FF2B5EF4-FFF2-40B4-BE49-F238E27FC236}">
                <a16:creationId xmlns:a16="http://schemas.microsoft.com/office/drawing/2014/main" id="{6B5D704B-3F05-404C-AE5B-4BDC7F12B5F1}"/>
              </a:ext>
            </a:extLst>
          </p:cNvPr>
          <p:cNvCxnSpPr>
            <a:cxnSpLocks/>
          </p:cNvCxnSpPr>
          <p:nvPr/>
        </p:nvCxnSpPr>
        <p:spPr>
          <a:xfrm>
            <a:off x="4642238" y="4004673"/>
            <a:ext cx="360040" cy="0"/>
          </a:xfrm>
          <a:prstGeom prst="line">
            <a:avLst/>
          </a:prstGeom>
        </p:spPr>
        <p:style>
          <a:lnRef idx="1">
            <a:schemeClr val="dk1"/>
          </a:lnRef>
          <a:fillRef idx="0">
            <a:schemeClr val="dk1"/>
          </a:fillRef>
          <a:effectRef idx="0">
            <a:schemeClr val="dk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9DB018A8-34BB-442E-A8E9-398FAEF64C55}"/>
              </a:ext>
            </a:extLst>
          </p:cNvPr>
          <p:cNvCxnSpPr>
            <a:cxnSpLocks/>
          </p:cNvCxnSpPr>
          <p:nvPr/>
        </p:nvCxnSpPr>
        <p:spPr>
          <a:xfrm>
            <a:off x="4642238" y="5013176"/>
            <a:ext cx="360040" cy="0"/>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01FD3C6-B670-4EEF-8C2F-C606D79FD2DF}"/>
              </a:ext>
            </a:extLst>
          </p:cNvPr>
          <p:cNvSpPr txBox="1"/>
          <p:nvPr/>
        </p:nvSpPr>
        <p:spPr>
          <a:xfrm>
            <a:off x="429395" y="4653136"/>
            <a:ext cx="436338" cy="369332"/>
          </a:xfrm>
          <a:prstGeom prst="rect">
            <a:avLst/>
          </a:prstGeom>
          <a:noFill/>
        </p:spPr>
        <p:txBody>
          <a:bodyPr wrap="none" rtlCol="0">
            <a:spAutoFit/>
          </a:bodyPr>
          <a:lstStyle/>
          <a:p>
            <a:r>
              <a:rPr lang="en-US" b="1" dirty="0"/>
              <a:t>R</a:t>
            </a:r>
            <a:r>
              <a:rPr lang="en-US" b="1" baseline="-25000" dirty="0"/>
              <a:t>1</a:t>
            </a:r>
            <a:endParaRPr lang="ru-RU" b="1" baseline="-25000" dirty="0"/>
          </a:p>
        </p:txBody>
      </p:sp>
      <p:sp>
        <p:nvSpPr>
          <p:cNvPr id="50" name="TextBox 49">
            <a:extLst>
              <a:ext uri="{FF2B5EF4-FFF2-40B4-BE49-F238E27FC236}">
                <a16:creationId xmlns:a16="http://schemas.microsoft.com/office/drawing/2014/main" id="{5D9EE1D6-17C8-41D4-8776-C3DD697F9EBD}"/>
              </a:ext>
            </a:extLst>
          </p:cNvPr>
          <p:cNvSpPr txBox="1"/>
          <p:nvPr/>
        </p:nvSpPr>
        <p:spPr>
          <a:xfrm>
            <a:off x="4593571" y="4653136"/>
            <a:ext cx="436338" cy="369332"/>
          </a:xfrm>
          <a:prstGeom prst="rect">
            <a:avLst/>
          </a:prstGeom>
          <a:noFill/>
        </p:spPr>
        <p:txBody>
          <a:bodyPr wrap="none" rtlCol="0">
            <a:spAutoFit/>
          </a:bodyPr>
          <a:lstStyle/>
          <a:p>
            <a:r>
              <a:rPr lang="en-US" b="1" dirty="0"/>
              <a:t>R</a:t>
            </a:r>
            <a:r>
              <a:rPr lang="en-US" b="1" baseline="-25000" dirty="0"/>
              <a:t>3</a:t>
            </a:r>
            <a:endParaRPr lang="ru-RU" b="1" baseline="-25000" dirty="0"/>
          </a:p>
        </p:txBody>
      </p:sp>
      <p:sp>
        <p:nvSpPr>
          <p:cNvPr id="51" name="TextBox 50">
            <a:extLst>
              <a:ext uri="{FF2B5EF4-FFF2-40B4-BE49-F238E27FC236}">
                <a16:creationId xmlns:a16="http://schemas.microsoft.com/office/drawing/2014/main" id="{0379155E-74FF-4AED-B7AC-09B36F51EAEE}"/>
              </a:ext>
            </a:extLst>
          </p:cNvPr>
          <p:cNvSpPr txBox="1"/>
          <p:nvPr/>
        </p:nvSpPr>
        <p:spPr>
          <a:xfrm>
            <a:off x="4604089" y="3658462"/>
            <a:ext cx="436338" cy="369332"/>
          </a:xfrm>
          <a:prstGeom prst="rect">
            <a:avLst/>
          </a:prstGeom>
          <a:noFill/>
        </p:spPr>
        <p:txBody>
          <a:bodyPr wrap="none" rtlCol="0">
            <a:spAutoFit/>
          </a:bodyPr>
          <a:lstStyle/>
          <a:p>
            <a:r>
              <a:rPr lang="en-US" b="1" dirty="0"/>
              <a:t>R</a:t>
            </a:r>
            <a:r>
              <a:rPr lang="en-US" b="1" baseline="-25000" dirty="0"/>
              <a:t>4</a:t>
            </a:r>
            <a:endParaRPr lang="ru-RU" b="1" baseline="-25000" dirty="0"/>
          </a:p>
        </p:txBody>
      </p:sp>
      <p:sp>
        <p:nvSpPr>
          <p:cNvPr id="52" name="TextBox 51">
            <a:extLst>
              <a:ext uri="{FF2B5EF4-FFF2-40B4-BE49-F238E27FC236}">
                <a16:creationId xmlns:a16="http://schemas.microsoft.com/office/drawing/2014/main" id="{BD1712DD-4E35-410D-8A6B-4039F0AF031E}"/>
              </a:ext>
            </a:extLst>
          </p:cNvPr>
          <p:cNvSpPr txBox="1"/>
          <p:nvPr/>
        </p:nvSpPr>
        <p:spPr>
          <a:xfrm>
            <a:off x="428000" y="3663399"/>
            <a:ext cx="436338" cy="369332"/>
          </a:xfrm>
          <a:prstGeom prst="rect">
            <a:avLst/>
          </a:prstGeom>
          <a:noFill/>
        </p:spPr>
        <p:txBody>
          <a:bodyPr wrap="none" rtlCol="0">
            <a:spAutoFit/>
          </a:bodyPr>
          <a:lstStyle/>
          <a:p>
            <a:r>
              <a:rPr lang="en-US" b="1" dirty="0"/>
              <a:t>R</a:t>
            </a:r>
            <a:r>
              <a:rPr lang="en-US" b="1" baseline="-25000" dirty="0"/>
              <a:t>2</a:t>
            </a:r>
            <a:endParaRPr lang="ru-RU" b="1" baseline="-25000" dirty="0"/>
          </a:p>
        </p:txBody>
      </p:sp>
    </p:spTree>
    <p:extLst>
      <p:ext uri="{BB962C8B-B14F-4D97-AF65-F5344CB8AC3E}">
        <p14:creationId xmlns:p14="http://schemas.microsoft.com/office/powerpoint/2010/main" val="25991662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a:stretch>
            <a:fillRect/>
          </a:stretch>
        </p:blipFill>
        <p:spPr>
          <a:xfrm>
            <a:off x="6156177" y="491050"/>
            <a:ext cx="2664296" cy="2385833"/>
          </a:xfrm>
          <a:prstGeom prst="rect">
            <a:avLst/>
          </a:prstGeom>
        </p:spPr>
      </p:pic>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0" name="Rectangle 26"/>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2" name="Rectangle 3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6" name="Rectangle 6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Теория тензоэффекта</a:t>
            </a:r>
          </a:p>
        </p:txBody>
      </p:sp>
      <mc:AlternateContent xmlns:mc="http://schemas.openxmlformats.org/markup-compatibility/2006">
        <mc:Choice xmlns:a14="http://schemas.microsoft.com/office/drawing/2010/main" Requires="a14">
          <p:sp>
            <p:nvSpPr>
              <p:cNvPr id="3" name="Прямоугольник 2"/>
              <p:cNvSpPr/>
              <p:nvPr/>
            </p:nvSpPr>
            <p:spPr>
              <a:xfrm>
                <a:off x="1007228" y="1117103"/>
                <a:ext cx="4587025" cy="6181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ru-RU">
                              <a:latin typeface="Cambria Math" panose="02040503050406030204" pitchFamily="18" charset="0"/>
                            </a:rPr>
                            <m:t>∆</m:t>
                          </m:r>
                          <m:r>
                            <a:rPr lang="ru-RU" i="1">
                              <a:latin typeface="Cambria Math" panose="02040503050406030204" pitchFamily="18" charset="0"/>
                            </a:rPr>
                            <m:t>𝑅</m:t>
                          </m:r>
                        </m:e>
                        <m:sub>
                          <m:r>
                            <a:rPr lang="ru-RU" i="1">
                              <a:latin typeface="Cambria Math" panose="02040503050406030204" pitchFamily="18" charset="0"/>
                            </a:rPr>
                            <m:t>𝑖</m:t>
                          </m:r>
                        </m:sub>
                      </m:sSub>
                      <m:d>
                        <m:dPr>
                          <m:ctrlPr>
                            <a:rPr lang="ru-RU" i="1">
                              <a:latin typeface="Cambria Math" panose="02040503050406030204" pitchFamily="18" charset="0"/>
                            </a:rPr>
                          </m:ctrlPr>
                        </m:dPr>
                        <m:e>
                          <m:r>
                            <a:rPr lang="ru-RU" i="1">
                              <a:latin typeface="Cambria Math" panose="02040503050406030204" pitchFamily="18" charset="0"/>
                            </a:rPr>
                            <m:t>𝑃</m:t>
                          </m:r>
                        </m:e>
                      </m:d>
                      <m:r>
                        <a:rPr lang="ru-RU" i="0">
                          <a:latin typeface="Cambria Math" panose="02040503050406030204" pitchFamily="18" charset="0"/>
                        </a:rPr>
                        <m:t>=</m:t>
                      </m:r>
                      <m:sSub>
                        <m:sSubPr>
                          <m:ctrlPr>
                            <a:rPr lang="ru-RU" i="1">
                              <a:latin typeface="Cambria Math" panose="02040503050406030204" pitchFamily="18" charset="0"/>
                            </a:rPr>
                          </m:ctrlPr>
                        </m:sSubPr>
                        <m:e>
                          <m:sSub>
                            <m:sSubPr>
                              <m:ctrlPr>
                                <a:rPr lang="ru-RU" i="1">
                                  <a:latin typeface="Cambria Math" panose="02040503050406030204" pitchFamily="18" charset="0"/>
                                </a:rPr>
                              </m:ctrlPr>
                            </m:sSubPr>
                            <m:e>
                              <m:d>
                                <m:dPr>
                                  <m:endChr m:val=""/>
                                  <m:ctrlPr>
                                    <a:rPr lang="ru-RU" i="1">
                                      <a:latin typeface="Cambria Math" panose="02040503050406030204" pitchFamily="18" charset="0"/>
                                    </a:rPr>
                                  </m:ctrlPr>
                                </m:dPr>
                                <m:e>
                                  <m:r>
                                    <a:rPr lang="ru-RU" i="1">
                                      <a:latin typeface="Cambria Math" panose="02040503050406030204" pitchFamily="18" charset="0"/>
                                    </a:rPr>
                                    <m:t>𝑑𝑅</m:t>
                                  </m:r>
                                </m:e>
                              </m:d>
                            </m:e>
                            <m:sub>
                              <m:r>
                                <a:rPr lang="ru-RU" i="1">
                                  <a:latin typeface="Cambria Math" panose="02040503050406030204" pitchFamily="18" charset="0"/>
                                </a:rPr>
                                <m:t>𝑖</m:t>
                              </m:r>
                            </m:sub>
                          </m:sSub>
                          <m:r>
                            <a:rPr lang="ru-RU" i="0">
                              <a:latin typeface="Cambria Math" panose="02040503050406030204" pitchFamily="18" charset="0"/>
                            </a:rPr>
                            <m:t>(</m:t>
                          </m:r>
                          <m:r>
                            <a:rPr lang="ru-RU" i="1">
                              <a:latin typeface="Cambria Math" panose="02040503050406030204" pitchFamily="18" charset="0"/>
                            </a:rPr>
                            <m:t>𝑃</m:t>
                          </m:r>
                          <m:r>
                            <a:rPr lang="ru-RU" i="0">
                              <a:latin typeface="Cambria Math" panose="02040503050406030204" pitchFamily="18" charset="0"/>
                            </a:rPr>
                            <m:t>))∙</m:t>
                          </m:r>
                          <m:sSub>
                            <m:sSubPr>
                              <m:ctrlPr>
                                <a:rPr lang="ru-RU" i="1">
                                  <a:latin typeface="Cambria Math" panose="02040503050406030204" pitchFamily="18" charset="0"/>
                                </a:rPr>
                              </m:ctrlPr>
                            </m:sSubPr>
                            <m:e>
                              <m:r>
                                <a:rPr lang="ru-RU" i="1">
                                  <a:latin typeface="Cambria Math" panose="02040503050406030204" pitchFamily="18" charset="0"/>
                                </a:rPr>
                                <m:t>𝑅</m:t>
                              </m:r>
                            </m:e>
                            <m:sub>
                              <m:r>
                                <a:rPr lang="ru-RU" i="1">
                                  <a:latin typeface="Cambria Math" panose="02040503050406030204" pitchFamily="18" charset="0"/>
                                </a:rPr>
                                <m:t>𝑖</m:t>
                              </m:r>
                            </m:sub>
                          </m:sSub>
                          <m:r>
                            <a:rPr lang="ru-RU" i="0">
                              <a:latin typeface="Cambria Math" panose="02040503050406030204" pitchFamily="18" charset="0"/>
                            </a:rPr>
                            <m:t>=</m:t>
                          </m:r>
                          <m:r>
                            <a:rPr lang="ru-RU" i="1">
                              <a:latin typeface="Cambria Math" panose="02040503050406030204" pitchFamily="18" charset="0"/>
                            </a:rPr>
                            <m:t>𝑅</m:t>
                          </m:r>
                        </m:e>
                        <m:sub>
                          <m:r>
                            <a:rPr lang="ru-RU" i="1">
                              <a:latin typeface="Cambria Math" panose="02040503050406030204" pitchFamily="18" charset="0"/>
                            </a:rPr>
                            <m:t>𝑖</m:t>
                          </m:r>
                        </m:sub>
                      </m:sSub>
                      <m:r>
                        <a:rPr lang="ru-RU" i="0">
                          <a:latin typeface="Cambria Math" panose="02040503050406030204" pitchFamily="18" charset="0"/>
                        </a:rPr>
                        <m:t>∙</m:t>
                      </m:r>
                      <m:f>
                        <m:fPr>
                          <m:ctrlPr>
                            <a:rPr lang="ru-RU" i="1">
                              <a:latin typeface="Cambria Math" panose="02040503050406030204" pitchFamily="18" charset="0"/>
                            </a:rPr>
                          </m:ctrlPr>
                        </m:fPr>
                        <m:num>
                          <m:sSub>
                            <m:sSubPr>
                              <m:ctrlPr>
                                <a:rPr lang="ru-RU" i="1">
                                  <a:latin typeface="Cambria Math" panose="02040503050406030204" pitchFamily="18" charset="0"/>
                                </a:rPr>
                              </m:ctrlPr>
                            </m:sSubPr>
                            <m:e>
                              <m:r>
                                <a:rPr lang="ru-RU" i="1">
                                  <a:latin typeface="Cambria Math" panose="02040503050406030204" pitchFamily="18" charset="0"/>
                                </a:rPr>
                                <m:t>𝜋</m:t>
                              </m:r>
                            </m:e>
                            <m:sub>
                              <m:r>
                                <a:rPr lang="ru-RU" i="0">
                                  <a:latin typeface="Cambria Math" panose="02040503050406030204" pitchFamily="18" charset="0"/>
                                </a:rPr>
                                <m:t>44</m:t>
                              </m:r>
                            </m:sub>
                          </m:sSub>
                          <m:r>
                            <a:rPr lang="ru-RU" b="0" i="1" smtClean="0">
                              <a:latin typeface="Cambria Math" panose="02040503050406030204" pitchFamily="18" charset="0"/>
                            </a:rPr>
                            <m:t>(</m:t>
                          </m:r>
                          <m:sSub>
                            <m:sSubPr>
                              <m:ctrlPr>
                                <a:rPr lang="ru-RU"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𝑆</m:t>
                              </m:r>
                            </m:sub>
                          </m:sSub>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num>
                        <m:den>
                          <m:r>
                            <a:rPr lang="ru-RU" i="0">
                              <a:latin typeface="Cambria Math" panose="02040503050406030204" pitchFamily="18" charset="0"/>
                            </a:rPr>
                            <m:t>2</m:t>
                          </m:r>
                        </m:den>
                      </m:f>
                      <m:r>
                        <a:rPr lang="ru-RU" i="0">
                          <a:latin typeface="Cambria Math" panose="02040503050406030204" pitchFamily="18" charset="0"/>
                        </a:rPr>
                        <m:t>∙</m:t>
                      </m:r>
                      <m:sSub>
                        <m:sSubPr>
                          <m:ctrlPr>
                            <a:rPr lang="ru-RU" i="1">
                              <a:latin typeface="Cambria Math" panose="02040503050406030204" pitchFamily="18" charset="0"/>
                            </a:rPr>
                          </m:ctrlPr>
                        </m:sSubPr>
                        <m:e>
                          <m:r>
                            <a:rPr lang="ru-RU" i="1">
                              <a:latin typeface="Cambria Math" panose="02040503050406030204" pitchFamily="18" charset="0"/>
                            </a:rPr>
                            <m:t>𝜎</m:t>
                          </m:r>
                        </m:e>
                        <m:sub>
                          <m:r>
                            <a:rPr lang="ru-RU" i="1">
                              <a:latin typeface="Cambria Math" panose="02040503050406030204" pitchFamily="18" charset="0"/>
                            </a:rPr>
                            <m:t>𝑗</m:t>
                          </m:r>
                        </m:sub>
                      </m:sSub>
                    </m:oMath>
                  </m:oMathPara>
                </a14:m>
                <a:endParaRPr lang="ru-RU" dirty="0">
                  <a:latin typeface="Arial" panose="020B0604020202020204" pitchFamily="34" charset="0"/>
                  <a:cs typeface="Arial" panose="020B0604020202020204" pitchFamily="34" charset="0"/>
                </a:endParaRPr>
              </a:p>
            </p:txBody>
          </p:sp>
        </mc:Choice>
        <mc:Fallback>
          <p:sp>
            <p:nvSpPr>
              <p:cNvPr id="3" name="Прямоугольник 2"/>
              <p:cNvSpPr>
                <a:spLocks noRot="1" noChangeAspect="1" noMove="1" noResize="1" noEditPoints="1" noAdjustHandles="1" noChangeArrowheads="1" noChangeShapeType="1" noTextEdit="1"/>
              </p:cNvSpPr>
              <p:nvPr/>
            </p:nvSpPr>
            <p:spPr>
              <a:xfrm>
                <a:off x="1007228" y="1117103"/>
                <a:ext cx="4587025" cy="618118"/>
              </a:xfrm>
              <a:prstGeom prst="rect">
                <a:avLst/>
              </a:prstGeom>
              <a:blipFill>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 name="Прямоугольник 3"/>
              <p:cNvSpPr/>
              <p:nvPr/>
            </p:nvSpPr>
            <p:spPr>
              <a:xfrm>
                <a:off x="251520" y="1689092"/>
                <a:ext cx="5850714" cy="71064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u-RU" smtClean="0">
                          <a:latin typeface="Cambria Math" panose="02040503050406030204" pitchFamily="18" charset="0"/>
                        </a:rPr>
                        <m:t>∆</m:t>
                      </m:r>
                      <m:r>
                        <a:rPr lang="ru-RU" i="1">
                          <a:latin typeface="Cambria Math" panose="02040503050406030204" pitchFamily="18" charset="0"/>
                        </a:rPr>
                        <m:t>𝑈</m:t>
                      </m:r>
                      <m:d>
                        <m:dPr>
                          <m:ctrlPr>
                            <a:rPr lang="ru-RU" i="1">
                              <a:latin typeface="Cambria Math" panose="02040503050406030204" pitchFamily="18" charset="0"/>
                            </a:rPr>
                          </m:ctrlPr>
                        </m:dPr>
                        <m:e>
                          <m:r>
                            <a:rPr lang="ru-RU" i="1">
                              <a:latin typeface="Cambria Math" panose="02040503050406030204" pitchFamily="18" charset="0"/>
                            </a:rPr>
                            <m:t>𝑃</m:t>
                          </m:r>
                        </m:e>
                      </m:d>
                      <m:r>
                        <a:rPr lang="ru-RU" i="0">
                          <a:latin typeface="Cambria Math" panose="02040503050406030204" pitchFamily="18" charset="0"/>
                        </a:rPr>
                        <m:t>=</m:t>
                      </m:r>
                      <m:sSub>
                        <m:sSubPr>
                          <m:ctrlPr>
                            <a:rPr lang="ru-RU" i="1">
                              <a:latin typeface="Cambria Math" panose="02040503050406030204" pitchFamily="18" charset="0"/>
                            </a:rPr>
                          </m:ctrlPr>
                        </m:sSubPr>
                        <m:e>
                          <m:r>
                            <a:rPr lang="ru-RU" i="1">
                              <a:latin typeface="Cambria Math" panose="02040503050406030204" pitchFamily="18" charset="0"/>
                            </a:rPr>
                            <m:t>𝑈</m:t>
                          </m:r>
                        </m:e>
                        <m:sub>
                          <m:r>
                            <a:rPr lang="ru-RU" i="0">
                              <a:latin typeface="Cambria Math" panose="02040503050406030204" pitchFamily="18" charset="0"/>
                            </a:rPr>
                            <m:t>пит</m:t>
                          </m:r>
                        </m:sub>
                      </m:sSub>
                      <m:r>
                        <a:rPr lang="ru-RU" i="0">
                          <a:latin typeface="Cambria Math" panose="02040503050406030204" pitchFamily="18" charset="0"/>
                        </a:rPr>
                        <m:t>∙</m:t>
                      </m:r>
                      <m:f>
                        <m:fPr>
                          <m:ctrlPr>
                            <a:rPr lang="ru-RU" i="1">
                              <a:latin typeface="Cambria Math" panose="02040503050406030204" pitchFamily="18" charset="0"/>
                            </a:rPr>
                          </m:ctrlPr>
                        </m:fPr>
                        <m:num>
                          <m:d>
                            <m:dPr>
                              <m:ctrlPr>
                                <a:rPr lang="ru-RU" i="1">
                                  <a:latin typeface="Cambria Math" panose="02040503050406030204" pitchFamily="18" charset="0"/>
                                </a:rPr>
                              </m:ctrlPr>
                            </m:dPr>
                            <m:e>
                              <m:sSub>
                                <m:sSubPr>
                                  <m:ctrlPr>
                                    <a:rPr lang="ru-RU" i="1">
                                      <a:latin typeface="Cambria Math" panose="02040503050406030204" pitchFamily="18" charset="0"/>
                                    </a:rPr>
                                  </m:ctrlPr>
                                </m:sSubPr>
                                <m:e>
                                  <m:r>
                                    <a:rPr lang="ru-RU" i="0">
                                      <a:latin typeface="Cambria Math" panose="02040503050406030204" pitchFamily="18" charset="0"/>
                                    </a:rPr>
                                    <m:t>∆</m:t>
                                  </m:r>
                                  <m:r>
                                    <a:rPr lang="ru-RU" i="1">
                                      <a:latin typeface="Cambria Math" panose="02040503050406030204" pitchFamily="18" charset="0"/>
                                    </a:rPr>
                                    <m:t>𝑅</m:t>
                                  </m:r>
                                </m:e>
                                <m:sub>
                                  <m:r>
                                    <a:rPr lang="ru-RU" i="0">
                                      <a:latin typeface="Cambria Math" panose="02040503050406030204" pitchFamily="18" charset="0"/>
                                    </a:rPr>
                                    <m:t>1</m:t>
                                  </m:r>
                                </m:sub>
                              </m:sSub>
                              <m:d>
                                <m:dPr>
                                  <m:ctrlPr>
                                    <a:rPr lang="ru-RU" i="1">
                                      <a:latin typeface="Cambria Math" panose="02040503050406030204" pitchFamily="18" charset="0"/>
                                    </a:rPr>
                                  </m:ctrlPr>
                                </m:dPr>
                                <m:e>
                                  <m:r>
                                    <a:rPr lang="ru-RU" i="1">
                                      <a:latin typeface="Cambria Math" panose="02040503050406030204" pitchFamily="18" charset="0"/>
                                    </a:rPr>
                                    <m:t>𝑃</m:t>
                                  </m:r>
                                </m:e>
                              </m:d>
                              <m:r>
                                <a:rPr lang="ru-RU" i="0">
                                  <a:latin typeface="Cambria Math" panose="02040503050406030204" pitchFamily="18" charset="0"/>
                                </a:rPr>
                                <m:t>−</m:t>
                              </m:r>
                              <m:sSub>
                                <m:sSubPr>
                                  <m:ctrlPr>
                                    <a:rPr lang="ru-RU" i="1">
                                      <a:latin typeface="Cambria Math" panose="02040503050406030204" pitchFamily="18" charset="0"/>
                                    </a:rPr>
                                  </m:ctrlPr>
                                </m:sSubPr>
                                <m:e>
                                  <m:r>
                                    <a:rPr lang="ru-RU" i="0">
                                      <a:latin typeface="Cambria Math" panose="02040503050406030204" pitchFamily="18" charset="0"/>
                                    </a:rPr>
                                    <m:t>∆</m:t>
                                  </m:r>
                                  <m:r>
                                    <a:rPr lang="ru-RU" i="1">
                                      <a:latin typeface="Cambria Math" panose="02040503050406030204" pitchFamily="18" charset="0"/>
                                    </a:rPr>
                                    <m:t>𝑅</m:t>
                                  </m:r>
                                </m:e>
                                <m:sub>
                                  <m:r>
                                    <a:rPr lang="ru-RU" i="0">
                                      <a:latin typeface="Cambria Math" panose="02040503050406030204" pitchFamily="18" charset="0"/>
                                    </a:rPr>
                                    <m:t>2</m:t>
                                  </m:r>
                                </m:sub>
                              </m:sSub>
                              <m:d>
                                <m:dPr>
                                  <m:ctrlPr>
                                    <a:rPr lang="ru-RU" i="1">
                                      <a:latin typeface="Cambria Math" panose="02040503050406030204" pitchFamily="18" charset="0"/>
                                    </a:rPr>
                                  </m:ctrlPr>
                                </m:dPr>
                                <m:e>
                                  <m:r>
                                    <a:rPr lang="ru-RU" i="1">
                                      <a:latin typeface="Cambria Math" panose="02040503050406030204" pitchFamily="18" charset="0"/>
                                    </a:rPr>
                                    <m:t>𝑃</m:t>
                                  </m:r>
                                </m:e>
                              </m:d>
                              <m:r>
                                <a:rPr lang="ru-RU" i="0">
                                  <a:latin typeface="Cambria Math" panose="02040503050406030204" pitchFamily="18" charset="0"/>
                                </a:rPr>
                                <m:t>+</m:t>
                              </m:r>
                              <m:sSub>
                                <m:sSubPr>
                                  <m:ctrlPr>
                                    <a:rPr lang="ru-RU" i="1">
                                      <a:latin typeface="Cambria Math" panose="02040503050406030204" pitchFamily="18" charset="0"/>
                                    </a:rPr>
                                  </m:ctrlPr>
                                </m:sSubPr>
                                <m:e>
                                  <m:r>
                                    <a:rPr lang="ru-RU" i="0">
                                      <a:latin typeface="Cambria Math" panose="02040503050406030204" pitchFamily="18" charset="0"/>
                                    </a:rPr>
                                    <m:t>∆</m:t>
                                  </m:r>
                                  <m:r>
                                    <a:rPr lang="ru-RU" i="1">
                                      <a:latin typeface="Cambria Math" panose="02040503050406030204" pitchFamily="18" charset="0"/>
                                    </a:rPr>
                                    <m:t>𝑅</m:t>
                                  </m:r>
                                </m:e>
                                <m:sub>
                                  <m:r>
                                    <a:rPr lang="ru-RU" i="0">
                                      <a:latin typeface="Cambria Math" panose="02040503050406030204" pitchFamily="18" charset="0"/>
                                    </a:rPr>
                                    <m:t>3</m:t>
                                  </m:r>
                                </m:sub>
                              </m:sSub>
                              <m:d>
                                <m:dPr>
                                  <m:ctrlPr>
                                    <a:rPr lang="ru-RU" i="1">
                                      <a:latin typeface="Cambria Math" panose="02040503050406030204" pitchFamily="18" charset="0"/>
                                    </a:rPr>
                                  </m:ctrlPr>
                                </m:dPr>
                                <m:e>
                                  <m:r>
                                    <a:rPr lang="ru-RU" i="1">
                                      <a:latin typeface="Cambria Math" panose="02040503050406030204" pitchFamily="18" charset="0"/>
                                    </a:rPr>
                                    <m:t>𝑃</m:t>
                                  </m:r>
                                </m:e>
                              </m:d>
                              <m:r>
                                <a:rPr lang="ru-RU" i="0">
                                  <a:latin typeface="Cambria Math" panose="02040503050406030204" pitchFamily="18" charset="0"/>
                                </a:rPr>
                                <m:t>−</m:t>
                              </m:r>
                              <m:sSub>
                                <m:sSubPr>
                                  <m:ctrlPr>
                                    <a:rPr lang="ru-RU" i="1">
                                      <a:latin typeface="Cambria Math" panose="02040503050406030204" pitchFamily="18" charset="0"/>
                                    </a:rPr>
                                  </m:ctrlPr>
                                </m:sSubPr>
                                <m:e>
                                  <m:r>
                                    <a:rPr lang="ru-RU" i="0">
                                      <a:latin typeface="Cambria Math" panose="02040503050406030204" pitchFamily="18" charset="0"/>
                                    </a:rPr>
                                    <m:t>∆</m:t>
                                  </m:r>
                                  <m:r>
                                    <a:rPr lang="ru-RU" i="1">
                                      <a:latin typeface="Cambria Math" panose="02040503050406030204" pitchFamily="18" charset="0"/>
                                    </a:rPr>
                                    <m:t>𝑅</m:t>
                                  </m:r>
                                </m:e>
                                <m:sub>
                                  <m:r>
                                    <a:rPr lang="ru-RU" i="0">
                                      <a:latin typeface="Cambria Math" panose="02040503050406030204" pitchFamily="18" charset="0"/>
                                    </a:rPr>
                                    <m:t>4</m:t>
                                  </m:r>
                                </m:sub>
                              </m:sSub>
                              <m:d>
                                <m:dPr>
                                  <m:ctrlPr>
                                    <a:rPr lang="ru-RU" i="1">
                                      <a:latin typeface="Cambria Math" panose="02040503050406030204" pitchFamily="18" charset="0"/>
                                    </a:rPr>
                                  </m:ctrlPr>
                                </m:dPr>
                                <m:e>
                                  <m:r>
                                    <a:rPr lang="ru-RU" i="1">
                                      <a:latin typeface="Cambria Math" panose="02040503050406030204" pitchFamily="18" charset="0"/>
                                    </a:rPr>
                                    <m:t>𝑃</m:t>
                                  </m:r>
                                </m:e>
                              </m:d>
                            </m:e>
                          </m:d>
                        </m:num>
                        <m:den>
                          <m:r>
                            <a:rPr lang="ru-RU" i="0">
                              <a:latin typeface="Cambria Math" panose="02040503050406030204" pitchFamily="18" charset="0"/>
                            </a:rPr>
                            <m:t>4∙</m:t>
                          </m:r>
                          <m:sSub>
                            <m:sSubPr>
                              <m:ctrlPr>
                                <a:rPr lang="ru-RU" i="1">
                                  <a:latin typeface="Cambria Math" panose="02040503050406030204" pitchFamily="18" charset="0"/>
                                </a:rPr>
                              </m:ctrlPr>
                            </m:sSubPr>
                            <m:e>
                              <m:r>
                                <a:rPr lang="ru-RU" i="1">
                                  <a:latin typeface="Cambria Math" panose="02040503050406030204" pitchFamily="18" charset="0"/>
                                </a:rPr>
                                <m:t>𝑅</m:t>
                              </m:r>
                            </m:e>
                            <m:sub>
                              <m:r>
                                <a:rPr lang="ru-RU" b="0" i="1" smtClean="0">
                                  <a:latin typeface="Cambria Math" panose="02040503050406030204" pitchFamily="18" charset="0"/>
                                </a:rPr>
                                <m:t>мост</m:t>
                              </m:r>
                            </m:sub>
                          </m:sSub>
                        </m:den>
                      </m:f>
                    </m:oMath>
                  </m:oMathPara>
                </a14:m>
                <a:endParaRPr lang="ru-RU" dirty="0">
                  <a:latin typeface="Arial" panose="020B0604020202020204" pitchFamily="34" charset="0"/>
                  <a:cs typeface="Arial" panose="020B0604020202020204" pitchFamily="34" charset="0"/>
                </a:endParaRPr>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251520" y="1689092"/>
                <a:ext cx="5850714" cy="710644"/>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Прямоугольник 4"/>
              <p:cNvSpPr/>
              <p:nvPr/>
            </p:nvSpPr>
            <p:spPr>
              <a:xfrm>
                <a:off x="1152012" y="2411549"/>
                <a:ext cx="4297458" cy="7182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r>
                        <a:rPr lang="ru-RU" i="1">
                          <a:latin typeface="Cambria Math" panose="02040503050406030204" pitchFamily="18" charset="0"/>
                        </a:rPr>
                        <m:t>=</m:t>
                      </m:r>
                      <m:f>
                        <m:fPr>
                          <m:ctrlPr>
                            <a:rPr lang="ru-RU" i="1">
                              <a:latin typeface="Cambria Math" panose="02040503050406030204" pitchFamily="18" charset="0"/>
                            </a:rPr>
                          </m:ctrlPr>
                        </m:fPr>
                        <m:num>
                          <m:d>
                            <m:dPr>
                              <m:begChr m:val=""/>
                              <m:ctrlPr>
                                <a:rPr lang="ru-RU" i="1">
                                  <a:latin typeface="Cambria Math" panose="02040503050406030204" pitchFamily="18" charset="0"/>
                                </a:rPr>
                              </m:ctrlPr>
                            </m:dPr>
                            <m:e>
                              <m:r>
                                <a:rPr lang="ru-RU" i="1">
                                  <a:latin typeface="Cambria Math" panose="02040503050406030204" pitchFamily="18" charset="0"/>
                                </a:rPr>
                                <m:t>∆</m:t>
                              </m:r>
                              <m:r>
                                <a:rPr lang="ru-RU" i="1">
                                  <a:latin typeface="Cambria Math" panose="02040503050406030204" pitchFamily="18" charset="0"/>
                                </a:rPr>
                                <m:t>𝑈</m:t>
                              </m:r>
                              <m:r>
                                <a:rPr lang="ru-RU" i="1">
                                  <a:latin typeface="Cambria Math" panose="02040503050406030204" pitchFamily="18" charset="0"/>
                                </a:rPr>
                                <m:t>(</m:t>
                              </m:r>
                              <m:r>
                                <a:rPr lang="ru-RU" i="1">
                                  <a:latin typeface="Cambria Math" panose="02040503050406030204" pitchFamily="18" charset="0"/>
                                </a:rPr>
                                <m:t>𝑃</m:t>
                              </m:r>
                            </m:e>
                          </m:d>
                        </m:num>
                        <m:den>
                          <m:sSub>
                            <m:sSubPr>
                              <m:ctrlPr>
                                <a:rPr lang="ru-RU" i="1">
                                  <a:latin typeface="Cambria Math" panose="02040503050406030204" pitchFamily="18" charset="0"/>
                                </a:rPr>
                              </m:ctrlPr>
                            </m:sSubPr>
                            <m:e>
                              <m:r>
                                <a:rPr lang="ru-RU" i="1">
                                  <a:latin typeface="Cambria Math" panose="02040503050406030204" pitchFamily="18" charset="0"/>
                                </a:rPr>
                                <m:t>𝑈</m:t>
                              </m:r>
                            </m:e>
                            <m:sub>
                              <m:r>
                                <a:rPr lang="ru-RU" i="1">
                                  <a:latin typeface="Cambria Math" panose="02040503050406030204" pitchFamily="18" charset="0"/>
                                </a:rPr>
                                <m:t>пит</m:t>
                              </m:r>
                            </m:sub>
                          </m:sSub>
                          <m:r>
                            <a:rPr lang="ru-RU" i="1">
                              <a:latin typeface="Cambria Math" panose="02040503050406030204" pitchFamily="18" charset="0"/>
                            </a:rPr>
                            <m:t>∙∆</m:t>
                          </m:r>
                          <m:r>
                            <a:rPr lang="ru-RU" i="1">
                              <a:latin typeface="Cambria Math" panose="02040503050406030204" pitchFamily="18" charset="0"/>
                            </a:rPr>
                            <m:t>𝑃</m:t>
                          </m:r>
                        </m:den>
                      </m:f>
                      <m:r>
                        <a:rPr lang="ru-RU" i="1">
                          <a:latin typeface="Cambria Math" panose="02040503050406030204" pitchFamily="18" charset="0"/>
                        </a:rPr>
                        <m:t>=</m:t>
                      </m:r>
                      <m:f>
                        <m:fPr>
                          <m:ctrlPr>
                            <a:rPr lang="ru-RU" i="1">
                              <a:latin typeface="Cambria Math" panose="02040503050406030204" pitchFamily="18" charset="0"/>
                            </a:rPr>
                          </m:ctrlPr>
                        </m:fPr>
                        <m:num>
                          <m:d>
                            <m:dPr>
                              <m:begChr m:val=""/>
                              <m:ctrlPr>
                                <a:rPr lang="ru-RU" i="1">
                                  <a:latin typeface="Cambria Math" panose="02040503050406030204" pitchFamily="18" charset="0"/>
                                </a:rPr>
                              </m:ctrlPr>
                            </m:dPr>
                            <m:e>
                              <m:sSub>
                                <m:sSubPr>
                                  <m:ctrlPr>
                                    <a:rPr lang="ru-RU" i="1">
                                      <a:latin typeface="Cambria Math" panose="02040503050406030204" pitchFamily="18" charset="0"/>
                                    </a:rPr>
                                  </m:ctrlPr>
                                </m:sSubPr>
                                <m:e>
                                  <m:r>
                                    <a:rPr lang="ru-RU" i="1">
                                      <a:latin typeface="Cambria Math" panose="02040503050406030204" pitchFamily="18" charset="0"/>
                                    </a:rPr>
                                    <m:t>𝜋</m:t>
                                  </m:r>
                                </m:e>
                                <m:sub>
                                  <m:r>
                                    <a:rPr lang="ru-RU" i="1">
                                      <a:latin typeface="Cambria Math" panose="02040503050406030204" pitchFamily="18" charset="0"/>
                                    </a:rPr>
                                    <m:t>44</m:t>
                                  </m:r>
                                </m:sub>
                              </m:sSub>
                              <m:r>
                                <a:rPr lang="ru-RU" i="1">
                                  <a:latin typeface="Cambria Math" panose="02040503050406030204" pitchFamily="18" charset="0"/>
                                </a:rPr>
                                <m:t>(</m:t>
                              </m:r>
                              <m:sSub>
                                <m:sSubPr>
                                  <m:ctrlPr>
                                    <a:rPr lang="ru-RU"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𝑆</m:t>
                                  </m:r>
                                </m:sub>
                              </m:sSub>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sSub>
                                <m:sSubPr>
                                  <m:ctrlPr>
                                    <a:rPr lang="ru-RU" i="1">
                                      <a:latin typeface="Cambria Math" panose="02040503050406030204" pitchFamily="18" charset="0"/>
                                    </a:rPr>
                                  </m:ctrlPr>
                                </m:sSubPr>
                                <m:e>
                                  <m:r>
                                    <a:rPr lang="ru-RU" i="1">
                                      <a:latin typeface="Cambria Math" panose="02040503050406030204" pitchFamily="18" charset="0"/>
                                    </a:rPr>
                                    <m:t>𝜎</m:t>
                                  </m:r>
                                </m:e>
                                <m:sub>
                                  <m:r>
                                    <a:rPr lang="ru-RU" i="1">
                                      <a:latin typeface="Cambria Math" panose="02040503050406030204" pitchFamily="18" charset="0"/>
                                    </a:rPr>
                                    <m:t>сж</m:t>
                                  </m:r>
                                </m:sub>
                              </m:sSub>
                              <m:r>
                                <a:rPr lang="ru-RU" i="1">
                                  <a:latin typeface="Cambria Math" panose="02040503050406030204" pitchFamily="18" charset="0"/>
                                </a:rPr>
                                <m:t>−</m:t>
                              </m:r>
                              <m:sSub>
                                <m:sSubPr>
                                  <m:ctrlPr>
                                    <a:rPr lang="ru-RU" i="1">
                                      <a:latin typeface="Cambria Math" panose="02040503050406030204" pitchFamily="18" charset="0"/>
                                    </a:rPr>
                                  </m:ctrlPr>
                                </m:sSubPr>
                                <m:e>
                                  <m:r>
                                    <a:rPr lang="ru-RU" i="1">
                                      <a:latin typeface="Cambria Math" panose="02040503050406030204" pitchFamily="18" charset="0"/>
                                    </a:rPr>
                                    <m:t>𝜎</m:t>
                                  </m:r>
                                </m:e>
                                <m:sub>
                                  <m:r>
                                    <a:rPr lang="ru-RU" i="1">
                                      <a:latin typeface="Cambria Math" panose="02040503050406030204" pitchFamily="18" charset="0"/>
                                    </a:rPr>
                                    <m:t>раст</m:t>
                                  </m:r>
                                </m:sub>
                              </m:sSub>
                            </m:e>
                          </m:d>
                        </m:num>
                        <m:den>
                          <m:r>
                            <a:rPr lang="ru-RU" i="1">
                              <a:latin typeface="Cambria Math" panose="02040503050406030204" pitchFamily="18" charset="0"/>
                            </a:rPr>
                            <m:t>4∙∆</m:t>
                          </m:r>
                          <m:r>
                            <a:rPr lang="ru-RU" i="1">
                              <a:latin typeface="Cambria Math" panose="02040503050406030204" pitchFamily="18" charset="0"/>
                            </a:rPr>
                            <m:t>𝑃</m:t>
                          </m:r>
                        </m:den>
                      </m:f>
                    </m:oMath>
                  </m:oMathPara>
                </a14:m>
                <a:endParaRPr lang="ru-RU" i="1" dirty="0">
                  <a:latin typeface="Arial" panose="020B0604020202020204" pitchFamily="34" charset="0"/>
                  <a:cs typeface="Arial" panose="020B0604020202020204" pitchFamily="34" charset="0"/>
                </a:endParaRPr>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1152012" y="2411549"/>
                <a:ext cx="4297458" cy="718210"/>
              </a:xfrm>
              <a:prstGeom prst="rect">
                <a:avLst/>
              </a:prstGeom>
              <a:blipFill>
                <a:blip r:embed="rId6"/>
                <a:stretch>
                  <a:fillRect/>
                </a:stretch>
              </a:blipFill>
            </p:spPr>
            <p:txBody>
              <a:bodyPr/>
              <a:lstStyle/>
              <a:p>
                <a:r>
                  <a:rPr lang="ru-RU">
                    <a:noFill/>
                  </a:rPr>
                  <a:t> </a:t>
                </a:r>
              </a:p>
            </p:txBody>
          </p:sp>
        </mc:Fallback>
      </mc:AlternateContent>
      <p:sp>
        <p:nvSpPr>
          <p:cNvPr id="37" name="Номер слайда 5">
            <a:extLst>
              <a:ext uri="{FF2B5EF4-FFF2-40B4-BE49-F238E27FC236}">
                <a16:creationId xmlns:a16="http://schemas.microsoft.com/office/drawing/2014/main" id="{830415B9-8EE4-4FDD-95DB-3AC44C028908}"/>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pic>
        <p:nvPicPr>
          <p:cNvPr id="2" name="Рисунок 1"/>
          <p:cNvPicPr>
            <a:picLocks noChangeAspect="1"/>
          </p:cNvPicPr>
          <p:nvPr/>
        </p:nvPicPr>
        <p:blipFill>
          <a:blip r:embed="rId7"/>
          <a:stretch>
            <a:fillRect/>
          </a:stretch>
        </p:blipFill>
        <p:spPr>
          <a:xfrm>
            <a:off x="718624" y="3384799"/>
            <a:ext cx="5725584" cy="2852513"/>
          </a:xfrm>
          <a:prstGeom prst="rect">
            <a:avLst/>
          </a:prstGeom>
        </p:spPr>
      </p:pic>
      <p:pic>
        <p:nvPicPr>
          <p:cNvPr id="9" name="Рисунок 8"/>
          <p:cNvPicPr>
            <a:picLocks noChangeAspect="1"/>
          </p:cNvPicPr>
          <p:nvPr/>
        </p:nvPicPr>
        <p:blipFill>
          <a:blip r:embed="rId8"/>
          <a:stretch>
            <a:fillRect/>
          </a:stretch>
        </p:blipFill>
        <p:spPr>
          <a:xfrm>
            <a:off x="6803817" y="2924330"/>
            <a:ext cx="1728623" cy="3388285"/>
          </a:xfrm>
          <a:prstGeom prst="rect">
            <a:avLst/>
          </a:prstGeom>
        </p:spPr>
      </p:pic>
      <mc:AlternateContent xmlns:mc="http://schemas.openxmlformats.org/markup-compatibility/2006">
        <mc:Choice xmlns:a14="http://schemas.microsoft.com/office/drawing/2010/main" Requires="a14">
          <p:sp>
            <p:nvSpPr>
              <p:cNvPr id="31" name="Rectangle 5">
                <a:extLst>
                  <a:ext uri="{FF2B5EF4-FFF2-40B4-BE49-F238E27FC236}">
                    <a16:creationId xmlns:a16="http://schemas.microsoft.com/office/drawing/2014/main" id="{482BB654-CCFE-42ED-81E7-315319022B83}"/>
                  </a:ext>
                </a:extLst>
              </p:cNvPr>
              <p:cNvSpPr>
                <a:spLocks noChangeArrowheads="1"/>
              </p:cNvSpPr>
              <p:nvPr/>
            </p:nvSpPr>
            <p:spPr bwMode="auto">
              <a:xfrm>
                <a:off x="251520" y="655335"/>
                <a:ext cx="5827737" cy="461665"/>
              </a:xfrm>
              <a:prstGeom prst="rect">
                <a:avLst/>
              </a:prstGeom>
              <a:noFill/>
              <a:ln w="9525" algn="ctr">
                <a:noFill/>
                <a:miter lim="800000"/>
                <a:headEnd/>
                <a:tailEnd/>
              </a:ln>
            </p:spPr>
            <p:txBody>
              <a:bodyPr wrap="square" anchor="t">
                <a:spAutoFit/>
              </a:bodyPr>
              <a:lstStyle/>
              <a:p>
                <a:pPr algn="ctr"/>
                <a:r>
                  <a:rPr lang="ru-RU" sz="2400" dirty="0">
                    <a:latin typeface="Arial" pitchFamily="34" charset="0"/>
                    <a:cs typeface="Arial" pitchFamily="34" charset="0"/>
                  </a:rPr>
                  <a:t>КГП (100), КГН </a:t>
                </a:r>
                <a:r>
                  <a:rPr lang="en-US" sz="2400" dirty="0">
                    <a:latin typeface="Arial" pitchFamily="34" charset="0"/>
                    <a:cs typeface="Arial" pitchFamily="34" charset="0"/>
                  </a:rPr>
                  <a:t>[110]</a:t>
                </a:r>
                <a:r>
                  <a:rPr lang="ru-RU" sz="2400" dirty="0">
                    <a:latin typeface="Arial" pitchFamily="34" charset="0"/>
                    <a:cs typeface="Arial" pitchFamily="34" charset="0"/>
                  </a:rPr>
                  <a:t>: </a:t>
                </a:r>
                <a14:m>
                  <m:oMath xmlns:m="http://schemas.openxmlformats.org/officeDocument/2006/math">
                    <m:sSub>
                      <m:sSubPr>
                        <m:ctrlPr>
                          <a:rPr lang="ru-RU" sz="2400" i="1">
                            <a:latin typeface="Cambria Math" panose="02040503050406030204" pitchFamily="18" charset="0"/>
                          </a:rPr>
                        </m:ctrlPr>
                      </m:sSubPr>
                      <m:e>
                        <m:r>
                          <m:rPr>
                            <m:sty m:val="p"/>
                          </m:rPr>
                          <a:rPr lang="ru-RU" sz="2400" b="0" i="0">
                            <a:latin typeface="Cambria Math" panose="02040503050406030204" pitchFamily="18" charset="0"/>
                          </a:rPr>
                          <m:t>π</m:t>
                        </m:r>
                      </m:e>
                      <m:sub>
                        <m:r>
                          <a:rPr lang="ru-RU" sz="2400" b="0" i="0">
                            <a:latin typeface="Cambria Math" panose="02040503050406030204" pitchFamily="18" charset="0"/>
                          </a:rPr>
                          <m:t>44</m:t>
                        </m:r>
                      </m:sub>
                    </m:sSub>
                  </m:oMath>
                </a14:m>
                <a:r>
                  <a:rPr lang="ru-RU" sz="2400" dirty="0">
                    <a:latin typeface="Arial" pitchFamily="34" charset="0"/>
                    <a:cs typeface="Arial" pitchFamily="34" charset="0"/>
                  </a:rPr>
                  <a:t>=1,26·10</a:t>
                </a:r>
                <a:r>
                  <a:rPr lang="ru-RU" sz="2400" baseline="30000" dirty="0">
                    <a:latin typeface="Arial" pitchFamily="34" charset="0"/>
                    <a:cs typeface="Arial" pitchFamily="34" charset="0"/>
                  </a:rPr>
                  <a:t>-9</a:t>
                </a:r>
                <a:r>
                  <a:rPr lang="ru-RU" sz="2400" dirty="0">
                    <a:latin typeface="Arial" pitchFamily="34" charset="0"/>
                    <a:cs typeface="Arial" pitchFamily="34" charset="0"/>
                  </a:rPr>
                  <a:t> Па</a:t>
                </a:r>
                <a:r>
                  <a:rPr lang="ru-RU" sz="2400" baseline="30000" dirty="0">
                    <a:latin typeface="Arial" pitchFamily="34" charset="0"/>
                    <a:cs typeface="Arial" pitchFamily="34" charset="0"/>
                  </a:rPr>
                  <a:t>-1</a:t>
                </a:r>
              </a:p>
            </p:txBody>
          </p:sp>
        </mc:Choice>
        <mc:Fallback>
          <p:sp>
            <p:nvSpPr>
              <p:cNvPr id="31" name="Rectangle 5">
                <a:extLst>
                  <a:ext uri="{FF2B5EF4-FFF2-40B4-BE49-F238E27FC236}">
                    <a16:creationId xmlns:a16="http://schemas.microsoft.com/office/drawing/2014/main" id="{482BB654-CCFE-42ED-81E7-315319022B83}"/>
                  </a:ext>
                </a:extLst>
              </p:cNvPr>
              <p:cNvSpPr>
                <a:spLocks noRot="1" noChangeAspect="1" noMove="1" noResize="1" noEditPoints="1" noAdjustHandles="1" noChangeArrowheads="1" noChangeShapeType="1" noTextEdit="1"/>
              </p:cNvSpPr>
              <p:nvPr/>
            </p:nvSpPr>
            <p:spPr bwMode="auto">
              <a:xfrm>
                <a:off x="251520" y="655335"/>
                <a:ext cx="5827737" cy="461665"/>
              </a:xfrm>
              <a:prstGeom prst="rect">
                <a:avLst/>
              </a:prstGeom>
              <a:blipFill>
                <a:blip r:embed="rId9"/>
                <a:stretch>
                  <a:fillRect l="-314" t="-9333" b="-32000"/>
                </a:stretch>
              </a:blipFill>
              <a:ln w="9525" algn="ctr">
                <a:noFill/>
                <a:miter lim="800000"/>
                <a:headEnd/>
                <a:tailEnd/>
              </a:ln>
            </p:spPr>
            <p:txBody>
              <a:bodyPr/>
              <a:lstStyle/>
              <a:p>
                <a:r>
                  <a:rPr lang="ru-RU">
                    <a:noFill/>
                  </a:rPr>
                  <a:t> </a:t>
                </a:r>
              </a:p>
            </p:txBody>
          </p:sp>
        </mc:Fallback>
      </mc:AlternateContent>
    </p:spTree>
    <p:extLst>
      <p:ext uri="{BB962C8B-B14F-4D97-AF65-F5344CB8AC3E}">
        <p14:creationId xmlns:p14="http://schemas.microsoft.com/office/powerpoint/2010/main" val="69683130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0" name="Rectangle 26"/>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2" name="Rectangle 3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6" name="Rectangle 6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457200" y="142852"/>
            <a:ext cx="82296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Теория сопротивления материалов</a:t>
            </a:r>
            <a:r>
              <a:rPr lang="en-US" sz="2400" dirty="0">
                <a:solidFill>
                  <a:srgbClr val="000099"/>
                </a:solidFill>
                <a:effectLst/>
                <a:latin typeface="Arial" pitchFamily="34" charset="0"/>
                <a:cs typeface="Arial" pitchFamily="34" charset="0"/>
              </a:rPr>
              <a:t> </a:t>
            </a:r>
            <a:endParaRPr lang="ru-RU" sz="2400" dirty="0">
              <a:solidFill>
                <a:srgbClr val="000099"/>
              </a:solidFill>
              <a:effectLst/>
              <a:latin typeface="Arial" pitchFamily="34" charset="0"/>
              <a:cs typeface="Arial"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161" y="3787056"/>
            <a:ext cx="2641319" cy="2450256"/>
          </a:xfrm>
          <a:prstGeom prst="rect">
            <a:avLst/>
          </a:prstGeom>
        </p:spPr>
      </p:pic>
      <p:sp>
        <p:nvSpPr>
          <p:cNvPr id="31" name="Rectangle 5"/>
          <p:cNvSpPr>
            <a:spLocks noChangeArrowheads="1"/>
          </p:cNvSpPr>
          <p:nvPr/>
        </p:nvSpPr>
        <p:spPr bwMode="auto">
          <a:xfrm>
            <a:off x="557039" y="692696"/>
            <a:ext cx="5393513" cy="461665"/>
          </a:xfrm>
          <a:prstGeom prst="rect">
            <a:avLst/>
          </a:prstGeom>
          <a:noFill/>
          <a:ln w="9525" algn="ctr">
            <a:noFill/>
            <a:miter lim="800000"/>
            <a:headEnd/>
            <a:tailEnd/>
          </a:ln>
        </p:spPr>
        <p:txBody>
          <a:bodyPr wrap="square" anchor="t">
            <a:spAutoFit/>
          </a:bodyPr>
          <a:lstStyle/>
          <a:p>
            <a:pPr algn="ctr"/>
            <a:r>
              <a:rPr lang="ru-RU" sz="2400" u="sng" dirty="0">
                <a:latin typeface="Arial" pitchFamily="34" charset="0"/>
                <a:cs typeface="Arial" pitchFamily="34" charset="0"/>
              </a:rPr>
              <a:t>Мембранная структура</a:t>
            </a:r>
            <a:endParaRPr lang="ru-RU" sz="24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3" name="Прямоугольник 32"/>
              <p:cNvSpPr/>
              <p:nvPr/>
            </p:nvSpPr>
            <p:spPr>
              <a:xfrm>
                <a:off x="1214148" y="1172623"/>
                <a:ext cx="4002378" cy="7368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ru-RU" i="1">
                              <a:latin typeface="Cambria Math" panose="02040503050406030204" pitchFamily="18" charset="0"/>
                            </a:rPr>
                            <m:t>𝜎</m:t>
                          </m:r>
                        </m:e>
                        <m:sub>
                          <m:r>
                            <a:rPr lang="ru-RU" i="1">
                              <a:latin typeface="Cambria Math" panose="02040503050406030204" pitchFamily="18" charset="0"/>
                            </a:rPr>
                            <m:t>𝑗</m:t>
                          </m:r>
                          <m:r>
                            <a:rPr lang="ru-RU" b="0" i="1" smtClean="0">
                              <a:latin typeface="Cambria Math" panose="02040503050406030204" pitchFamily="18" charset="0"/>
                            </a:rPr>
                            <m:t> </m:t>
                          </m:r>
                        </m:sub>
                      </m:sSub>
                      <m:r>
                        <a:rPr lang="ru-RU"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0,256</m:t>
                      </m:r>
                      <m:r>
                        <a:rPr lang="ru-RU" b="0" i="1" smtClean="0">
                          <a:latin typeface="Cambria Math" panose="02040503050406030204" pitchFamily="18" charset="0"/>
                        </a:rPr>
                        <m:t> </m:t>
                      </m:r>
                      <m:r>
                        <a:rPr lang="en-US" b="0" i="1" smtClean="0">
                          <a:latin typeface="Cambria Math" panose="02040503050406030204" pitchFamily="18" charset="0"/>
                        </a:rPr>
                        <m:t>(1−</m:t>
                      </m:r>
                      <m:r>
                        <a:rPr lang="ru-RU"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ru-RU">
                          <a:latin typeface="Cambria Math" panose="02040503050406030204" pitchFamily="18" charset="0"/>
                        </a:rPr>
                        <m:t>∙</m:t>
                      </m:r>
                      <m:r>
                        <a:rPr lang="ru-RU"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r>
                        <a:rPr lang="ru-RU">
                          <a:latin typeface="Cambria Math" panose="02040503050406030204" pitchFamily="18" charset="0"/>
                        </a:rPr>
                        <m:t>∙</m:t>
                      </m:r>
                      <m:f>
                        <m:fPr>
                          <m:ctrlPr>
                            <a:rPr lang="ru-RU" i="1" smtClean="0">
                              <a:latin typeface="Cambria Math" panose="02040503050406030204" pitchFamily="18" charset="0"/>
                            </a:rPr>
                          </m:ctrlPr>
                        </m:fPr>
                        <m:num>
                          <m:sSubSup>
                            <m:sSubSupPr>
                              <m:ctrlPr>
                                <a:rPr lang="ru-RU" i="1" smtClean="0">
                                  <a:latin typeface="Cambria Math" panose="02040503050406030204" pitchFamily="18" charset="0"/>
                                </a:rPr>
                              </m:ctrlPr>
                            </m:sSubSupPr>
                            <m:e>
                              <m:r>
                                <a:rPr lang="en-US" b="0" i="1" smtClean="0">
                                  <a:latin typeface="Cambria Math" panose="02040503050406030204" pitchFamily="18" charset="0"/>
                                </a:rPr>
                                <m:t>𝑋</m:t>
                              </m:r>
                            </m:e>
                            <m:sub>
                              <m:r>
                                <a:rPr lang="ru-RU" b="0" i="1" smtClean="0">
                                  <a:latin typeface="Cambria Math" panose="02040503050406030204" pitchFamily="18" charset="0"/>
                                </a:rPr>
                                <m:t>мемб</m:t>
                              </m:r>
                            </m:sub>
                            <m:sup>
                              <m:r>
                                <a:rPr lang="ru-RU" b="0" i="1" smtClean="0">
                                  <a:latin typeface="Cambria Math" panose="02040503050406030204" pitchFamily="18" charset="0"/>
                                </a:rPr>
                                <m:t>2</m:t>
                              </m:r>
                            </m:sup>
                          </m:sSubSup>
                          <m:r>
                            <a:rPr lang="ru-RU" b="0" i="1" smtClean="0">
                              <a:latin typeface="Cambria Math" panose="02040503050406030204" pitchFamily="18" charset="0"/>
                            </a:rPr>
                            <m:t> −</m:t>
                          </m:r>
                          <m:sSub>
                            <m:sSubPr>
                              <m:ctrlPr>
                                <a:rPr lang="ru-RU" b="0" i="1" smtClean="0">
                                  <a:latin typeface="Cambria Math" panose="02040503050406030204" pitchFamily="18" charset="0"/>
                                </a:rPr>
                              </m:ctrlPr>
                            </m:sSubPr>
                            <m:e>
                              <m:r>
                                <a:rPr lang="en-US" b="0" i="1" smtClean="0">
                                  <a:latin typeface="Cambria Math" panose="02040503050406030204" pitchFamily="18" charset="0"/>
                                </a:rPr>
                                <m:t>𝑆</m:t>
                              </m:r>
                            </m:e>
                            <m:sub>
                              <m:r>
                                <a:rPr lang="ru-RU" b="0" i="1" smtClean="0">
                                  <a:latin typeface="Cambria Math" panose="02040503050406030204" pitchFamily="18" charset="0"/>
                                </a:rPr>
                                <m:t>ЖЦ</m:t>
                              </m:r>
                            </m:sub>
                          </m:sSub>
                        </m:num>
                        <m:den>
                          <m:sSubSup>
                            <m:sSubSupPr>
                              <m:ctrlPr>
                                <a:rPr lang="ru-RU" i="1" smtClean="0">
                                  <a:latin typeface="Cambria Math" panose="02040503050406030204" pitchFamily="18" charset="0"/>
                                </a:rPr>
                              </m:ctrlPr>
                            </m:sSubSupPr>
                            <m:e>
                              <m:r>
                                <a:rPr lang="en-US" b="0" i="1" smtClean="0">
                                  <a:latin typeface="Cambria Math" panose="02040503050406030204" pitchFamily="18" charset="0"/>
                                </a:rPr>
                                <m:t>𝑊</m:t>
                              </m:r>
                            </m:e>
                            <m:sub>
                              <m:r>
                                <a:rPr lang="ru-RU" b="0" i="1" smtClean="0">
                                  <a:latin typeface="Cambria Math" panose="02040503050406030204" pitchFamily="18" charset="0"/>
                                </a:rPr>
                                <m:t>мемб</m:t>
                              </m:r>
                            </m:sub>
                            <m:sup>
                              <m:r>
                                <a:rPr lang="en-US" b="0" i="1" smtClean="0">
                                  <a:latin typeface="Cambria Math" panose="02040503050406030204" pitchFamily="18" charset="0"/>
                                </a:rPr>
                                <m:t>2</m:t>
                              </m:r>
                            </m:sup>
                          </m:sSubSup>
                        </m:den>
                      </m:f>
                    </m:oMath>
                  </m:oMathPara>
                </a14:m>
                <a:endParaRPr lang="ru-RU" dirty="0">
                  <a:latin typeface="Arial" panose="020B0604020202020204" pitchFamily="34" charset="0"/>
                  <a:cs typeface="Arial" panose="020B0604020202020204" pitchFamily="34" charset="0"/>
                </a:endParaRPr>
              </a:p>
            </p:txBody>
          </p:sp>
        </mc:Choice>
        <mc:Fallback xmlns="">
          <p:sp>
            <p:nvSpPr>
              <p:cNvPr id="33" name="Прямоугольник 32"/>
              <p:cNvSpPr>
                <a:spLocks noRot="1" noChangeAspect="1" noMove="1" noResize="1" noEditPoints="1" noAdjustHandles="1" noChangeArrowheads="1" noChangeShapeType="1" noTextEdit="1"/>
              </p:cNvSpPr>
              <p:nvPr/>
            </p:nvSpPr>
            <p:spPr>
              <a:xfrm>
                <a:off x="1214148" y="1172623"/>
                <a:ext cx="4002378" cy="736805"/>
              </a:xfrm>
              <a:prstGeom prst="rect">
                <a:avLst/>
              </a:prstGeom>
              <a:blipFill>
                <a:blip r:embed="rId4"/>
                <a:stretch>
                  <a:fillRect/>
                </a:stretch>
              </a:blipFill>
            </p:spPr>
            <p:txBody>
              <a:bodyPr/>
              <a:lstStyle/>
              <a:p>
                <a:r>
                  <a:rPr lang="ru-RU">
                    <a:noFill/>
                  </a:rPr>
                  <a:t> </a:t>
                </a:r>
              </a:p>
            </p:txBody>
          </p:sp>
        </mc:Fallback>
      </mc:AlternateContent>
      <p:sp>
        <p:nvSpPr>
          <p:cNvPr id="7" name="Левая фигурная скобка 6"/>
          <p:cNvSpPr/>
          <p:nvPr/>
        </p:nvSpPr>
        <p:spPr>
          <a:xfrm rot="16200000">
            <a:off x="3103079" y="337665"/>
            <a:ext cx="239776" cy="5654861"/>
          </a:xfrm>
          <a:prstGeom prst="leftBrace">
            <a:avLst>
              <a:gd name="adj1" fmla="val 162217"/>
              <a:gd name="adj2" fmla="val 50139"/>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35" name="Rectangle 5"/>
          <p:cNvSpPr>
            <a:spLocks noChangeArrowheads="1"/>
          </p:cNvSpPr>
          <p:nvPr/>
        </p:nvSpPr>
        <p:spPr bwMode="auto">
          <a:xfrm>
            <a:off x="328440" y="1772816"/>
            <a:ext cx="5773794" cy="929550"/>
          </a:xfrm>
          <a:prstGeom prst="rect">
            <a:avLst/>
          </a:prstGeom>
          <a:noFill/>
          <a:ln w="9525" algn="ctr">
            <a:noFill/>
            <a:miter lim="800000"/>
            <a:headEnd/>
            <a:tailEnd/>
          </a:ln>
        </p:spPr>
        <p:txBody>
          <a:bodyPr wrap="square" anchor="t">
            <a:spAutoFit/>
          </a:bodyPr>
          <a:lstStyle/>
          <a:p>
            <a:pPr algn="ctr">
              <a:lnSpc>
                <a:spcPct val="150000"/>
              </a:lnSpc>
            </a:pPr>
            <a:r>
              <a:rPr lang="ru-RU" sz="2400" u="sng" dirty="0">
                <a:latin typeface="Arial" pitchFamily="34" charset="0"/>
                <a:cs typeface="Arial" pitchFamily="34" charset="0"/>
              </a:rPr>
              <a:t>Расчет толщины мембраны</a:t>
            </a:r>
          </a:p>
          <a:p>
            <a:pPr algn="ctr">
              <a:lnSpc>
                <a:spcPct val="150000"/>
              </a:lnSpc>
            </a:pPr>
            <a:r>
              <a:rPr lang="ru-RU" sz="1400" dirty="0">
                <a:latin typeface="Arial" pitchFamily="34" charset="0"/>
                <a:cs typeface="Arial" pitchFamily="34" charset="0"/>
              </a:rPr>
              <a:t>Постоянство эффективной площади механических напряжений </a:t>
            </a:r>
            <a:endParaRPr lang="ru-RU" sz="12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6" name="Прямоугольник 35"/>
              <p:cNvSpPr/>
              <p:nvPr/>
            </p:nvSpPr>
            <p:spPr>
              <a:xfrm>
                <a:off x="1228931" y="2708920"/>
                <a:ext cx="4101572" cy="394210"/>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𝐵</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rPr>
                          <m:t>𝐿</m:t>
                        </m:r>
                      </m:e>
                      <m:sub>
                        <m:r>
                          <a:rPr lang="ru-RU" b="0" i="1" smtClean="0">
                            <a:latin typeface="Cambria Math" panose="02040503050406030204" pitchFamily="18" charset="0"/>
                          </a:rPr>
                          <m:t>ребро</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ru-RU" b="0" i="1" smtClean="0">
                            <a:latin typeface="Cambria Math" panose="02040503050406030204" pitchFamily="18" charset="0"/>
                            <a:ea typeface="Cambria Math" panose="02040503050406030204" pitchFamily="18" charset="0"/>
                          </a:rPr>
                          <m:t>зазор</m:t>
                        </m:r>
                      </m:sub>
                    </m:sSub>
                    <m:r>
                      <a:rPr lang="ru-RU" b="0" i="1" smtClean="0">
                        <a:latin typeface="Cambria Math" panose="02040503050406030204" pitchFamily="18" charset="0"/>
                        <a:ea typeface="Cambria Math" panose="02040503050406030204" pitchFamily="18" charset="0"/>
                      </a:rPr>
                      <m:t>=850 мкм</m:t>
                    </m:r>
                    <m:r>
                      <a:rPr lang="en-US" i="1">
                        <a:latin typeface="Cambria Math" panose="02040503050406030204" pitchFamily="18" charset="0"/>
                        <a:ea typeface="Cambria Math" panose="02040503050406030204" pitchFamily="18" charset="0"/>
                      </a:rPr>
                      <m:t>∙</m:t>
                    </m:r>
                    <m:r>
                      <a:rPr lang="ru-RU" b="0" i="1" smtClean="0">
                        <a:latin typeface="Cambria Math" panose="02040503050406030204" pitchFamily="18" charset="0"/>
                        <a:ea typeface="Cambria Math" panose="02040503050406030204" pitchFamily="18" charset="0"/>
                      </a:rPr>
                      <m:t>30 мкм</m:t>
                    </m:r>
                  </m:oMath>
                </a14:m>
                <a:r>
                  <a:rPr lang="ru-RU" i="1" dirty="0">
                    <a:latin typeface="Arial" panose="020B0604020202020204" pitchFamily="34" charset="0"/>
                    <a:cs typeface="Arial" panose="020B0604020202020204" pitchFamily="34" charset="0"/>
                  </a:rPr>
                  <a:t> </a:t>
                </a:r>
              </a:p>
            </p:txBody>
          </p:sp>
        </mc:Choice>
        <mc:Fallback xmlns="">
          <p:sp>
            <p:nvSpPr>
              <p:cNvPr id="36" name="Прямоугольник 35"/>
              <p:cNvSpPr>
                <a:spLocks noRot="1" noChangeAspect="1" noMove="1" noResize="1" noEditPoints="1" noAdjustHandles="1" noChangeArrowheads="1" noChangeShapeType="1" noTextEdit="1"/>
              </p:cNvSpPr>
              <p:nvPr/>
            </p:nvSpPr>
            <p:spPr>
              <a:xfrm>
                <a:off x="1228931" y="2708920"/>
                <a:ext cx="4101572" cy="394210"/>
              </a:xfrm>
              <a:prstGeom prst="rect">
                <a:avLst/>
              </a:prstGeom>
              <a:blipFill>
                <a:blip r:embed="rId5"/>
                <a:stretch>
                  <a:fillRect b="-923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Прямоугольник 9"/>
              <p:cNvSpPr/>
              <p:nvPr/>
            </p:nvSpPr>
            <p:spPr>
              <a:xfrm>
                <a:off x="235718" y="3284984"/>
                <a:ext cx="6136482" cy="793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ru-RU" b="0" i="1" smtClean="0">
                              <a:latin typeface="Cambria Math" panose="02040503050406030204" pitchFamily="18" charset="0"/>
                            </a:rPr>
                            <m:t>ТАВГ</m:t>
                          </m:r>
                        </m:sub>
                      </m:sSub>
                      <m:r>
                        <a:rPr lang="ru-RU"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ru-RU" b="0" i="1" smtClean="0">
                              <a:latin typeface="Cambria Math" panose="02040503050406030204" pitchFamily="18" charset="0"/>
                            </a:rPr>
                            <m:t>ТЖИУ</m:t>
                          </m:r>
                        </m:sub>
                      </m:sSub>
                      <m:r>
                        <a:rPr lang="ru-RU" i="1" smtClean="0">
                          <a:latin typeface="Cambria Math" panose="02040503050406030204" pitchFamily="18" charset="0"/>
                          <a:ea typeface="Cambria Math" panose="02040503050406030204" pitchFamily="18" charset="0"/>
                        </a:rPr>
                        <m:t>∙</m:t>
                      </m:r>
                      <m:sSup>
                        <m:sSupPr>
                          <m:ctrlPr>
                            <a:rPr lang="ru-RU" i="1" smtClean="0">
                              <a:latin typeface="Cambria Math" panose="02040503050406030204" pitchFamily="18" charset="0"/>
                              <a:ea typeface="Cambria Math" panose="02040503050406030204" pitchFamily="18" charset="0"/>
                            </a:rPr>
                          </m:ctrlPr>
                        </m:sSupPr>
                        <m:e>
                          <m:d>
                            <m:dPr>
                              <m:ctrlPr>
                                <a:rPr lang="ru-RU" i="1">
                                  <a:latin typeface="Cambria Math" panose="02040503050406030204" pitchFamily="18" charset="0"/>
                                  <a:ea typeface="Cambria Math" panose="02040503050406030204" pitchFamily="18" charset="0"/>
                                </a:rPr>
                              </m:ctrlPr>
                            </m:dPr>
                            <m:e>
                              <m:f>
                                <m:fPr>
                                  <m:ctrlPr>
                                    <a:rPr lang="ru-RU" i="1">
                                      <a:latin typeface="Cambria Math" panose="02040503050406030204" pitchFamily="18" charset="0"/>
                                      <a:ea typeface="Cambria Math" panose="02040503050406030204" pitchFamily="18" charset="0"/>
                                    </a:rPr>
                                  </m:ctrlPr>
                                </m:fPr>
                                <m:num>
                                  <m:sSub>
                                    <m:sSubPr>
                                      <m:ctrlPr>
                                        <a:rPr lang="ru-RU" i="1">
                                          <a:latin typeface="Cambria Math" panose="02040503050406030204" pitchFamily="18" charset="0"/>
                                        </a:rPr>
                                      </m:ctrlPr>
                                    </m:sSubPr>
                                    <m:e>
                                      <m:r>
                                        <a:rPr lang="en-US" i="1">
                                          <a:latin typeface="Cambria Math" panose="02040503050406030204" pitchFamily="18" charset="0"/>
                                        </a:rPr>
                                        <m:t>𝑆</m:t>
                                      </m:r>
                                    </m:e>
                                    <m:sub>
                                      <m:r>
                                        <a:rPr lang="ru-RU" i="1">
                                          <a:latin typeface="Cambria Math" panose="02040503050406030204" pitchFamily="18" charset="0"/>
                                        </a:rPr>
                                        <m:t>ТЖИУ</m:t>
                                      </m:r>
                                    </m:sub>
                                  </m:sSub>
                                </m:num>
                                <m:den>
                                  <m:sSub>
                                    <m:sSubPr>
                                      <m:ctrlPr>
                                        <a:rPr lang="ru-RU" i="1">
                                          <a:latin typeface="Cambria Math" panose="02040503050406030204" pitchFamily="18" charset="0"/>
                                        </a:rPr>
                                      </m:ctrlPr>
                                    </m:sSubPr>
                                    <m:e>
                                      <m:r>
                                        <a:rPr lang="en-US" i="1">
                                          <a:latin typeface="Cambria Math" panose="02040503050406030204" pitchFamily="18" charset="0"/>
                                        </a:rPr>
                                        <m:t>𝑆</m:t>
                                      </m:r>
                                    </m:e>
                                    <m:sub>
                                      <m:r>
                                        <a:rPr lang="ru-RU" i="1">
                                          <a:latin typeface="Cambria Math" panose="02040503050406030204" pitchFamily="18" charset="0"/>
                                        </a:rPr>
                                        <m:t>ТАВГ</m:t>
                                      </m:r>
                                    </m:sub>
                                  </m:sSub>
                                </m:den>
                              </m:f>
                            </m:e>
                          </m:d>
                        </m:e>
                        <m:sup>
                          <m:r>
                            <a:rPr lang="ru-RU" b="0" i="1" smtClean="0">
                              <a:latin typeface="Cambria Math" panose="02040503050406030204" pitchFamily="18" charset="0"/>
                              <a:ea typeface="Cambria Math" panose="02040503050406030204" pitchFamily="18" charset="0"/>
                            </a:rPr>
                            <m:t>1/2</m:t>
                          </m:r>
                        </m:sup>
                      </m:sSup>
                      <m:r>
                        <a:rPr lang="ru-RU" i="1">
                          <a:latin typeface="Cambria Math" panose="02040503050406030204" pitchFamily="18" charset="0"/>
                        </a:rPr>
                        <m:t>=</m:t>
                      </m:r>
                      <m:r>
                        <a:rPr lang="ru-RU" b="0" i="1" smtClean="0">
                          <a:latin typeface="Cambria Math" panose="02040503050406030204" pitchFamily="18" charset="0"/>
                        </a:rPr>
                        <m:t>36</m:t>
                      </m:r>
                      <m:r>
                        <a:rPr lang="ru-RU" i="1">
                          <a:latin typeface="Cambria Math" panose="02040503050406030204" pitchFamily="18" charset="0"/>
                          <a:ea typeface="Cambria Math" panose="02040503050406030204" pitchFamily="18" charset="0"/>
                        </a:rPr>
                        <m:t>∙</m:t>
                      </m:r>
                      <m:sSup>
                        <m:sSupPr>
                          <m:ctrlPr>
                            <a:rPr lang="ru-RU" i="1">
                              <a:latin typeface="Cambria Math" panose="02040503050406030204" pitchFamily="18" charset="0"/>
                              <a:ea typeface="Cambria Math" panose="02040503050406030204" pitchFamily="18" charset="0"/>
                            </a:rPr>
                          </m:ctrlPr>
                        </m:sSupPr>
                        <m:e>
                          <m:d>
                            <m:dPr>
                              <m:ctrlPr>
                                <a:rPr lang="ru-RU" i="1">
                                  <a:latin typeface="Cambria Math" panose="02040503050406030204" pitchFamily="18" charset="0"/>
                                  <a:ea typeface="Cambria Math" panose="02040503050406030204" pitchFamily="18" charset="0"/>
                                </a:rPr>
                              </m:ctrlPr>
                            </m:dPr>
                            <m:e>
                              <m:f>
                                <m:fPr>
                                  <m:ctrlPr>
                                    <a:rPr lang="ru-RU" i="1">
                                      <a:latin typeface="Cambria Math" panose="02040503050406030204" pitchFamily="18" charset="0"/>
                                      <a:ea typeface="Cambria Math" panose="02040503050406030204" pitchFamily="18" charset="0"/>
                                    </a:rPr>
                                  </m:ctrlPr>
                                </m:fPr>
                                <m:num>
                                  <m:r>
                                    <a:rPr lang="ru-RU" b="0" i="1" smtClean="0">
                                      <a:latin typeface="Cambria Math" panose="02040503050406030204" pitchFamily="18" charset="0"/>
                                    </a:rPr>
                                    <m:t>1,5</m:t>
                                  </m:r>
                                </m:num>
                                <m:den>
                                  <m:r>
                                    <a:rPr lang="ru-RU" b="0" i="1" smtClean="0">
                                      <a:latin typeface="Cambria Math" panose="02040503050406030204" pitchFamily="18" charset="0"/>
                                    </a:rPr>
                                    <m:t>30,0</m:t>
                                  </m:r>
                                </m:den>
                              </m:f>
                            </m:e>
                          </m:d>
                        </m:e>
                        <m:sup>
                          <m:r>
                            <a:rPr lang="ru-RU" b="0" i="1" smtClean="0">
                              <a:latin typeface="Cambria Math" panose="02040503050406030204" pitchFamily="18" charset="0"/>
                            </a:rPr>
                            <m:t>1/2</m:t>
                          </m:r>
                        </m:sup>
                      </m:sSup>
                      <m:r>
                        <a:rPr lang="ru-RU" b="0" i="1" smtClean="0">
                          <a:latin typeface="Cambria Math" panose="02040503050406030204" pitchFamily="18" charset="0"/>
                          <a:ea typeface="Cambria Math" panose="02040503050406030204" pitchFamily="18" charset="0"/>
                        </a:rPr>
                        <m:t>=8 (мкм)</m:t>
                      </m:r>
                    </m:oMath>
                  </m:oMathPara>
                </a14:m>
                <a:endParaRPr lang="ru-RU" i="1" dirty="0">
                  <a:latin typeface="Arial" panose="020B0604020202020204" pitchFamily="34" charset="0"/>
                  <a:cs typeface="Arial" panose="020B0604020202020204" pitchFamily="34" charset="0"/>
                </a:endParaRPr>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235718" y="3284984"/>
                <a:ext cx="6136482" cy="793872"/>
              </a:xfrm>
              <a:prstGeom prst="rect">
                <a:avLst/>
              </a:prstGeom>
              <a:blipFill>
                <a:blip r:embed="rId6"/>
                <a:stretch>
                  <a:fillRect/>
                </a:stretch>
              </a:blipFill>
            </p:spPr>
            <p:txBody>
              <a:bodyPr/>
              <a:lstStyle/>
              <a:p>
                <a:r>
                  <a:rPr lang="ru-RU">
                    <a:noFill/>
                  </a:rPr>
                  <a:t> </a:t>
                </a:r>
              </a:p>
            </p:txBody>
          </p:sp>
        </mc:Fallback>
      </mc:AlternateContent>
      <p:pic>
        <p:nvPicPr>
          <p:cNvPr id="11" name="Рисунок 10"/>
          <p:cNvPicPr>
            <a:picLocks noChangeAspect="1"/>
          </p:cNvPicPr>
          <p:nvPr/>
        </p:nvPicPr>
        <p:blipFill>
          <a:blip r:embed="rId7"/>
          <a:stretch>
            <a:fillRect/>
          </a:stretch>
        </p:blipFill>
        <p:spPr>
          <a:xfrm>
            <a:off x="6151433" y="617927"/>
            <a:ext cx="2741047" cy="3110714"/>
          </a:xfrm>
          <a:prstGeom prst="rect">
            <a:avLst/>
          </a:prstGeom>
        </p:spPr>
      </p:pic>
      <p:sp>
        <p:nvSpPr>
          <p:cNvPr id="37" name="Номер слайда 5">
            <a:extLst>
              <a:ext uri="{FF2B5EF4-FFF2-40B4-BE49-F238E27FC236}">
                <a16:creationId xmlns:a16="http://schemas.microsoft.com/office/drawing/2014/main" id="{830415B9-8EE4-4FDD-95DB-3AC44C028908}"/>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pic>
        <p:nvPicPr>
          <p:cNvPr id="2" name="Рисунок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600" y="4076383"/>
            <a:ext cx="4916138" cy="2233148"/>
          </a:xfrm>
          <a:prstGeom prst="rect">
            <a:avLst/>
          </a:prstGeom>
        </p:spPr>
      </p:pic>
    </p:spTree>
    <p:extLst>
      <p:ext uri="{BB962C8B-B14F-4D97-AF65-F5344CB8AC3E}">
        <p14:creationId xmlns:p14="http://schemas.microsoft.com/office/powerpoint/2010/main" val="24862404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16387" name="Rectangle 2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88" name="Rectangle 2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89"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0" name="Rectangle 26"/>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1" name="Rectangle 3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2" name="Rectangle 31"/>
          <p:cNvSpPr>
            <a:spLocks noChangeArrowheads="1"/>
          </p:cNvSpPr>
          <p:nvPr/>
        </p:nvSpPr>
        <p:spPr bwMode="auto">
          <a:xfrm>
            <a:off x="0" y="676275"/>
            <a:ext cx="9144000" cy="0"/>
          </a:xfrm>
          <a:prstGeom prst="rect">
            <a:avLst/>
          </a:prstGeom>
          <a:noFill/>
          <a:ln w="9525">
            <a:noFill/>
            <a:miter lim="800000"/>
            <a:headEnd/>
            <a:tailEnd/>
          </a:ln>
        </p:spPr>
        <p:txBody>
          <a:bodyPr wrap="none" anchor="ctr">
            <a:spAutoFit/>
          </a:bodyPr>
          <a:lstStyle/>
          <a:p>
            <a:endParaRPr lang="ru-RU"/>
          </a:p>
        </p:txBody>
      </p:sp>
      <p:sp>
        <p:nvSpPr>
          <p:cNvPr id="16393" name="Rectangle 3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4" name="Rectangle 3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5" name="Rectangle 3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6" name="Rectangle 39"/>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397" name="Rectangle 40"/>
          <p:cNvSpPr>
            <a:spLocks noChangeArrowheads="1"/>
          </p:cNvSpPr>
          <p:nvPr/>
        </p:nvSpPr>
        <p:spPr bwMode="auto">
          <a:xfrm>
            <a:off x="0" y="1266825"/>
            <a:ext cx="9144000" cy="457200"/>
          </a:xfrm>
          <a:prstGeom prst="rect">
            <a:avLst/>
          </a:prstGeom>
          <a:noFill/>
          <a:ln w="9525">
            <a:noFill/>
            <a:miter lim="800000"/>
            <a:headEnd/>
            <a:tailEnd/>
          </a:ln>
        </p:spPr>
        <p:txBody>
          <a:bodyPr wrap="none" anchor="ctr">
            <a:spAutoFit/>
          </a:bodyPr>
          <a:lstStyle/>
          <a:p>
            <a:endParaRPr lang="ru-RU"/>
          </a:p>
        </p:txBody>
      </p:sp>
      <p:sp>
        <p:nvSpPr>
          <p:cNvPr id="16398" name="Rectangle 4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399" name="Rectangle 44"/>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1" name="Rectangle 5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2" name="Rectangle 5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3" name="Rectangle 5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4" name="Rectangle 60"/>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5" name="Rectangle 6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p>
        </p:txBody>
      </p:sp>
      <p:sp>
        <p:nvSpPr>
          <p:cNvPr id="16406" name="Rectangle 65"/>
          <p:cNvSpPr>
            <a:spLocks noChangeArrowheads="1"/>
          </p:cNvSpPr>
          <p:nvPr/>
        </p:nvSpPr>
        <p:spPr bwMode="auto">
          <a:xfrm>
            <a:off x="0" y="857250"/>
            <a:ext cx="9144000" cy="0"/>
          </a:xfrm>
          <a:prstGeom prst="rect">
            <a:avLst/>
          </a:prstGeom>
          <a:noFill/>
          <a:ln w="9525">
            <a:noFill/>
            <a:miter lim="800000"/>
            <a:headEnd/>
            <a:tailEnd/>
          </a:ln>
        </p:spPr>
        <p:txBody>
          <a:bodyPr wrap="none" anchor="ctr">
            <a:spAutoFit/>
          </a:bodyPr>
          <a:lstStyle/>
          <a:p>
            <a:endParaRPr lang="ru-RU"/>
          </a:p>
        </p:txBody>
      </p:sp>
      <p:sp>
        <p:nvSpPr>
          <p:cNvPr id="16407" name="Rectangle 5"/>
          <p:cNvSpPr>
            <a:spLocks noChangeArrowheads="1"/>
          </p:cNvSpPr>
          <p:nvPr/>
        </p:nvSpPr>
        <p:spPr bwMode="auto">
          <a:xfrm>
            <a:off x="457200" y="533573"/>
            <a:ext cx="8143932" cy="369332"/>
          </a:xfrm>
          <a:prstGeom prst="rect">
            <a:avLst/>
          </a:prstGeom>
          <a:noFill/>
          <a:ln w="9525" algn="ctr">
            <a:noFill/>
            <a:miter lim="800000"/>
            <a:headEnd/>
            <a:tailEnd/>
          </a:ln>
        </p:spPr>
        <p:txBody>
          <a:bodyPr wrap="square" anchor="t">
            <a:spAutoFit/>
          </a:bodyPr>
          <a:lstStyle/>
          <a:p>
            <a:pPr indent="457200" algn="just"/>
            <a:endParaRPr lang="ru-RU" dirty="0">
              <a:latin typeface="Arial" pitchFamily="34" charset="0"/>
              <a:cs typeface="Arial" pitchFamily="34" charset="0"/>
            </a:endParaRPr>
          </a:p>
        </p:txBody>
      </p:sp>
      <p:sp>
        <p:nvSpPr>
          <p:cNvPr id="28" name="Заголовок 13">
            <a:extLst>
              <a:ext uri="{FF2B5EF4-FFF2-40B4-BE49-F238E27FC236}">
                <a16:creationId xmlns:a16="http://schemas.microsoft.com/office/drawing/2014/main" id="{188ED277-EC68-4805-982D-0D91234F7747}"/>
              </a:ext>
            </a:extLst>
          </p:cNvPr>
          <p:cNvSpPr>
            <a:spLocks noGrp="1"/>
          </p:cNvSpPr>
          <p:nvPr>
            <p:ph type="title"/>
          </p:nvPr>
        </p:nvSpPr>
        <p:spPr>
          <a:xfrm>
            <a:off x="0" y="142852"/>
            <a:ext cx="9144000" cy="369868"/>
          </a:xfrm>
          <a:noFill/>
          <a:ln>
            <a:noFill/>
          </a:ln>
          <a:effectLst/>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defRPr/>
            </a:pPr>
            <a:r>
              <a:rPr lang="ru-RU" sz="2400" dirty="0">
                <a:solidFill>
                  <a:srgbClr val="000099"/>
                </a:solidFill>
                <a:effectLst/>
                <a:latin typeface="Arial" pitchFamily="34" charset="0"/>
                <a:cs typeface="Arial" pitchFamily="34" charset="0"/>
              </a:rPr>
              <a:t>Результаты моделирования для двух видов мембраны</a:t>
            </a:r>
          </a:p>
        </p:txBody>
      </p:sp>
      <p:sp>
        <p:nvSpPr>
          <p:cNvPr id="29" name="Номер слайда 5">
            <a:extLst>
              <a:ext uri="{FF2B5EF4-FFF2-40B4-BE49-F238E27FC236}">
                <a16:creationId xmlns:a16="http://schemas.microsoft.com/office/drawing/2014/main" id="{5E351B06-2538-45F7-990C-88A8A1AEF446}"/>
              </a:ext>
            </a:extLst>
          </p:cNvPr>
          <p:cNvSpPr txBox="1">
            <a:spLocks/>
          </p:cNvSpPr>
          <p:nvPr/>
        </p:nvSpPr>
        <p:spPr>
          <a:xfrm>
            <a:off x="5652120" y="6381750"/>
            <a:ext cx="2133600" cy="476250"/>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61ABD8FC-819C-415A-8EB5-BC2179254CDE}" type="slidenum">
              <a:rPr kumimoji="0" lang="en-US" sz="1050" b="0" i="0" u="none" strike="noStrike" kern="1200" cap="none" spc="0" normalizeH="0" baseline="0" noProof="0" smtClean="0">
                <a:ln>
                  <a:noFill/>
                </a:ln>
                <a:solidFill>
                  <a:srgbClr val="00008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r>
              <a:rPr kumimoji="0" lang="en-US" sz="1050" b="0" i="0" u="none" strike="noStrike" kern="1200" cap="none" spc="0" normalizeH="0" baseline="0" noProof="0" dirty="0">
                <a:ln>
                  <a:noFill/>
                </a:ln>
                <a:solidFill>
                  <a:srgbClr val="00008A"/>
                </a:solidFill>
                <a:effectLst/>
                <a:uLnTx/>
                <a:uFillTx/>
                <a:latin typeface="+mn-lt"/>
                <a:ea typeface="+mn-ea"/>
                <a:cs typeface="+mn-cs"/>
              </a:rPr>
              <a:t> </a:t>
            </a:r>
            <a:r>
              <a:rPr kumimoji="0" lang="ru-RU" sz="1050" b="0" i="0" u="none" strike="noStrike" kern="1200" cap="none" spc="0" normalizeH="0" baseline="0" noProof="0" dirty="0">
                <a:ln>
                  <a:noFill/>
                </a:ln>
                <a:solidFill>
                  <a:srgbClr val="00008A"/>
                </a:solidFill>
                <a:effectLst/>
                <a:uLnTx/>
                <a:uFillTx/>
                <a:latin typeface="+mn-lt"/>
                <a:ea typeface="+mn-ea"/>
                <a:cs typeface="+mn-cs"/>
              </a:rPr>
              <a:t>из 18</a:t>
            </a:r>
            <a:endParaRPr kumimoji="0" lang="en-US" sz="1050" b="0" i="0" u="none" strike="noStrike" kern="1200" cap="none" spc="0" normalizeH="0" baseline="0" noProof="0" dirty="0">
              <a:ln>
                <a:noFill/>
              </a:ln>
              <a:solidFill>
                <a:srgbClr val="00008A"/>
              </a:solidFill>
              <a:effectLst/>
              <a:uLnTx/>
              <a:uFillTx/>
              <a:latin typeface="+mn-lt"/>
              <a:ea typeface="+mn-ea"/>
              <a:cs typeface="+mn-cs"/>
            </a:endParaRPr>
          </a:p>
        </p:txBody>
      </p:sp>
      <p:pic>
        <p:nvPicPr>
          <p:cNvPr id="11" name="Рисунок 10">
            <a:extLst>
              <a:ext uri="{FF2B5EF4-FFF2-40B4-BE49-F238E27FC236}">
                <a16:creationId xmlns:a16="http://schemas.microsoft.com/office/drawing/2014/main" id="{754B7EC5-C31D-4806-8057-D335F62D6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789040"/>
            <a:ext cx="3688921" cy="2661413"/>
          </a:xfrm>
          <a:prstGeom prst="rect">
            <a:avLst/>
          </a:prstGeom>
        </p:spPr>
      </p:pic>
      <p:pic>
        <p:nvPicPr>
          <p:cNvPr id="13" name="Рисунок 12">
            <a:extLst>
              <a:ext uri="{FF2B5EF4-FFF2-40B4-BE49-F238E27FC236}">
                <a16:creationId xmlns:a16="http://schemas.microsoft.com/office/drawing/2014/main" id="{ECC84921-2FC1-4F12-ACC1-EF739F326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3790698"/>
            <a:ext cx="3696407" cy="2661413"/>
          </a:xfrm>
          <a:prstGeom prst="rect">
            <a:avLst/>
          </a:prstGeom>
        </p:spPr>
      </p:pic>
      <p:sp>
        <p:nvSpPr>
          <p:cNvPr id="14" name="Прямоугольник 13">
            <a:extLst>
              <a:ext uri="{FF2B5EF4-FFF2-40B4-BE49-F238E27FC236}">
                <a16:creationId xmlns:a16="http://schemas.microsoft.com/office/drawing/2014/main" id="{7ED0DCFF-5B55-4F15-A742-E4AC93CA5175}"/>
              </a:ext>
            </a:extLst>
          </p:cNvPr>
          <p:cNvSpPr/>
          <p:nvPr/>
        </p:nvSpPr>
        <p:spPr>
          <a:xfrm>
            <a:off x="0" y="3374824"/>
            <a:ext cx="9251504" cy="420051"/>
          </a:xfrm>
          <a:prstGeom prst="rect">
            <a:avLst/>
          </a:prstGeom>
        </p:spPr>
        <p:txBody>
          <a:bodyPr wrap="square">
            <a:spAutoFit/>
          </a:bodyPr>
          <a:lstStyle/>
          <a:p>
            <a:pPr>
              <a:lnSpc>
                <a:spcPts val="2800"/>
              </a:lnSpc>
            </a:pPr>
            <a:r>
              <a:rPr lang="ru-RU" sz="2000" b="1" dirty="0">
                <a:solidFill>
                  <a:srgbClr val="FF0000"/>
                </a:solidFill>
                <a:latin typeface="Arial" pitchFamily="34" charset="0"/>
                <a:cs typeface="Arial" pitchFamily="34" charset="0"/>
              </a:rPr>
              <a:t>           </a:t>
            </a:r>
            <a:r>
              <a:rPr lang="en-US" sz="2000" b="1" dirty="0">
                <a:solidFill>
                  <a:srgbClr val="FF0000"/>
                </a:solidFill>
                <a:latin typeface="Arial" pitchFamily="34" charset="0"/>
                <a:cs typeface="Arial" pitchFamily="34" charset="0"/>
              </a:rPr>
              <a:t>S</a:t>
            </a:r>
            <a:r>
              <a:rPr lang="ru-RU" sz="2000" b="1" baseline="-25000" dirty="0" err="1">
                <a:solidFill>
                  <a:srgbClr val="FF0000"/>
                </a:solidFill>
                <a:latin typeface="Arial" pitchFamily="34" charset="0"/>
                <a:cs typeface="Arial" pitchFamily="34" charset="0"/>
              </a:rPr>
              <a:t>теор</a:t>
            </a:r>
            <a:r>
              <a:rPr lang="en-US" sz="2000" b="1" dirty="0">
                <a:solidFill>
                  <a:srgbClr val="FF0000"/>
                </a:solidFill>
                <a:latin typeface="Arial" pitchFamily="34" charset="0"/>
                <a:cs typeface="Arial" pitchFamily="34" charset="0"/>
              </a:rPr>
              <a:t> = 17,9 </a:t>
            </a:r>
            <a:r>
              <a:rPr lang="ru-RU" sz="2000" b="1" dirty="0">
                <a:solidFill>
                  <a:srgbClr val="FF0000"/>
                </a:solidFill>
                <a:latin typeface="Arial" pitchFamily="34" charset="0"/>
                <a:cs typeface="Arial" pitchFamily="34" charset="0"/>
              </a:rPr>
              <a:t>± 0,8 мВ/кПа/В                 </a:t>
            </a:r>
            <a:r>
              <a:rPr lang="en-US" sz="2000" b="1" dirty="0">
                <a:solidFill>
                  <a:srgbClr val="00B050"/>
                </a:solidFill>
                <a:latin typeface="Arial" pitchFamily="34" charset="0"/>
                <a:cs typeface="Arial" pitchFamily="34" charset="0"/>
              </a:rPr>
              <a:t>S</a:t>
            </a:r>
            <a:r>
              <a:rPr lang="ru-RU" sz="2000" b="1" baseline="-25000" dirty="0" err="1">
                <a:solidFill>
                  <a:srgbClr val="00B050"/>
                </a:solidFill>
                <a:latin typeface="Arial" pitchFamily="34" charset="0"/>
                <a:cs typeface="Arial" pitchFamily="34" charset="0"/>
              </a:rPr>
              <a:t>теор</a:t>
            </a:r>
            <a:r>
              <a:rPr lang="ru-RU" sz="2000" b="1" dirty="0">
                <a:solidFill>
                  <a:srgbClr val="00B050"/>
                </a:solidFill>
                <a:latin typeface="Arial" pitchFamily="34" charset="0"/>
                <a:cs typeface="Arial" pitchFamily="34" charset="0"/>
              </a:rPr>
              <a:t> = 35,3 ± 1,5 мВ/кПа/В</a:t>
            </a:r>
            <a:endParaRPr lang="ru-RU" sz="2000" b="1" dirty="0">
              <a:solidFill>
                <a:srgbClr val="FF0000"/>
              </a:solidFill>
              <a:latin typeface="Arial" pitchFamily="34" charset="0"/>
              <a:cs typeface="Arial" pitchFamily="34" charset="0"/>
            </a:endParaRPr>
          </a:p>
        </p:txBody>
      </p:sp>
      <p:sp>
        <p:nvSpPr>
          <p:cNvPr id="18" name="Правая фигурная скобка 17">
            <a:extLst>
              <a:ext uri="{FF2B5EF4-FFF2-40B4-BE49-F238E27FC236}">
                <a16:creationId xmlns:a16="http://schemas.microsoft.com/office/drawing/2014/main" id="{6D0EB72F-379B-4D7A-B84B-AA2725003841}"/>
              </a:ext>
            </a:extLst>
          </p:cNvPr>
          <p:cNvSpPr/>
          <p:nvPr/>
        </p:nvSpPr>
        <p:spPr>
          <a:xfrm>
            <a:off x="4771322" y="548680"/>
            <a:ext cx="190419" cy="1184173"/>
          </a:xfrm>
          <a:prstGeom prst="rightBrace">
            <a:avLst>
              <a:gd name="adj1" fmla="val 155469"/>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44" name="Правая фигурная скобка 43">
            <a:extLst>
              <a:ext uri="{FF2B5EF4-FFF2-40B4-BE49-F238E27FC236}">
                <a16:creationId xmlns:a16="http://schemas.microsoft.com/office/drawing/2014/main" id="{0644E394-EF06-458D-A900-FE92CE4DAFA7}"/>
              </a:ext>
            </a:extLst>
          </p:cNvPr>
          <p:cNvSpPr/>
          <p:nvPr/>
        </p:nvSpPr>
        <p:spPr>
          <a:xfrm>
            <a:off x="4771322" y="1844823"/>
            <a:ext cx="190419" cy="1184173"/>
          </a:xfrm>
          <a:prstGeom prst="rightBrace">
            <a:avLst>
              <a:gd name="adj1" fmla="val 155469"/>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19" name="TextBox 18">
            <a:extLst>
              <a:ext uri="{FF2B5EF4-FFF2-40B4-BE49-F238E27FC236}">
                <a16:creationId xmlns:a16="http://schemas.microsoft.com/office/drawing/2014/main" id="{F848237B-84E3-4F6E-B260-9CEF0E5788E8}"/>
              </a:ext>
            </a:extLst>
          </p:cNvPr>
          <p:cNvSpPr txBox="1"/>
          <p:nvPr/>
        </p:nvSpPr>
        <p:spPr>
          <a:xfrm rot="16200000">
            <a:off x="4567180" y="853502"/>
            <a:ext cx="1438935" cy="646331"/>
          </a:xfrm>
          <a:prstGeom prst="rect">
            <a:avLst/>
          </a:prstGeom>
          <a:noFill/>
        </p:spPr>
        <p:txBody>
          <a:bodyPr wrap="square" rtlCol="0">
            <a:spAutoFit/>
          </a:bodyPr>
          <a:lstStyle/>
          <a:p>
            <a:pPr algn="ctr"/>
            <a:r>
              <a:rPr lang="ru-RU" sz="1200" b="1" dirty="0"/>
              <a:t>Область  сжатия </a:t>
            </a:r>
          </a:p>
          <a:p>
            <a:pPr algn="ctr"/>
            <a:r>
              <a:rPr lang="ru-RU" sz="1200" b="1" dirty="0"/>
              <a:t>мембраны</a:t>
            </a:r>
          </a:p>
        </p:txBody>
      </p:sp>
      <p:sp>
        <p:nvSpPr>
          <p:cNvPr id="46" name="TextBox 45">
            <a:extLst>
              <a:ext uri="{FF2B5EF4-FFF2-40B4-BE49-F238E27FC236}">
                <a16:creationId xmlns:a16="http://schemas.microsoft.com/office/drawing/2014/main" id="{DF8248AB-FB89-40D6-98F0-D502E46F7B32}"/>
              </a:ext>
            </a:extLst>
          </p:cNvPr>
          <p:cNvSpPr txBox="1"/>
          <p:nvPr/>
        </p:nvSpPr>
        <p:spPr>
          <a:xfrm rot="16200000">
            <a:off x="4544465" y="2184208"/>
            <a:ext cx="1438935" cy="646331"/>
          </a:xfrm>
          <a:prstGeom prst="rect">
            <a:avLst/>
          </a:prstGeom>
          <a:noFill/>
        </p:spPr>
        <p:txBody>
          <a:bodyPr wrap="square" rtlCol="0">
            <a:spAutoFit/>
          </a:bodyPr>
          <a:lstStyle/>
          <a:p>
            <a:pPr algn="ctr"/>
            <a:r>
              <a:rPr lang="ru-RU" sz="1200" b="1" dirty="0"/>
              <a:t>Область растяжения </a:t>
            </a:r>
          </a:p>
          <a:p>
            <a:pPr algn="ctr"/>
            <a:r>
              <a:rPr lang="ru-RU" sz="1200" b="1" dirty="0"/>
              <a:t>мембраны</a:t>
            </a:r>
          </a:p>
        </p:txBody>
      </p:sp>
      <p:sp>
        <p:nvSpPr>
          <p:cNvPr id="22" name="Прямоугольник 21">
            <a:extLst>
              <a:ext uri="{FF2B5EF4-FFF2-40B4-BE49-F238E27FC236}">
                <a16:creationId xmlns:a16="http://schemas.microsoft.com/office/drawing/2014/main" id="{558C8E6E-A6FA-4471-9CFB-C7BAD0510E33}"/>
              </a:ext>
            </a:extLst>
          </p:cNvPr>
          <p:cNvSpPr/>
          <p:nvPr/>
        </p:nvSpPr>
        <p:spPr>
          <a:xfrm>
            <a:off x="5500954" y="422465"/>
            <a:ext cx="3643046" cy="408317"/>
          </a:xfrm>
          <a:prstGeom prst="rect">
            <a:avLst/>
          </a:prstGeom>
        </p:spPr>
        <p:txBody>
          <a:bodyPr wrap="square">
            <a:spAutoFit/>
          </a:bodyPr>
          <a:lstStyle/>
          <a:p>
            <a:pPr algn="ctr">
              <a:lnSpc>
                <a:spcPts val="2800"/>
              </a:lnSpc>
            </a:pPr>
            <a:r>
              <a:rPr lang="en-US" sz="1600" u="sng" dirty="0">
                <a:latin typeface="Arial" pitchFamily="34" charset="0"/>
                <a:cs typeface="Arial" pitchFamily="34" charset="0"/>
              </a:rPr>
              <a:t>W</a:t>
            </a:r>
            <a:r>
              <a:rPr lang="ru-RU" sz="1600" u="sng" baseline="-25000" dirty="0" err="1">
                <a:latin typeface="Arial" pitchFamily="34" charset="0"/>
                <a:cs typeface="Arial" pitchFamily="34" charset="0"/>
              </a:rPr>
              <a:t>мемб</a:t>
            </a:r>
            <a:r>
              <a:rPr lang="ru-RU" sz="1600" u="sng" dirty="0">
                <a:latin typeface="Arial" pitchFamily="34" charset="0"/>
                <a:cs typeface="Arial" pitchFamily="34" charset="0"/>
              </a:rPr>
              <a:t> = 8 ± 2 мкм, ∆</a:t>
            </a:r>
            <a:r>
              <a:rPr lang="en-US" sz="1600" u="sng" dirty="0">
                <a:latin typeface="Arial" pitchFamily="34" charset="0"/>
                <a:cs typeface="Arial" pitchFamily="34" charset="0"/>
              </a:rPr>
              <a:t>W</a:t>
            </a:r>
            <a:r>
              <a:rPr lang="ru-RU" sz="1600" u="sng" baseline="-25000" dirty="0" err="1">
                <a:latin typeface="Arial" pitchFamily="34" charset="0"/>
                <a:cs typeface="Arial" pitchFamily="34" charset="0"/>
              </a:rPr>
              <a:t>изотр</a:t>
            </a:r>
            <a:r>
              <a:rPr lang="ru-RU" sz="1600" u="sng" dirty="0">
                <a:latin typeface="Arial" pitchFamily="34" charset="0"/>
                <a:cs typeface="Arial" pitchFamily="34" charset="0"/>
              </a:rPr>
              <a:t> = 9 мкм</a:t>
            </a:r>
          </a:p>
        </p:txBody>
      </p:sp>
      <p:pic>
        <p:nvPicPr>
          <p:cNvPr id="23" name="Рисунок 22">
            <a:extLst>
              <a:ext uri="{FF2B5EF4-FFF2-40B4-BE49-F238E27FC236}">
                <a16:creationId xmlns:a16="http://schemas.microsoft.com/office/drawing/2014/main" id="{8B3DC9F4-68CA-4A3C-8240-1A4896466EC2}"/>
              </a:ext>
            </a:extLst>
          </p:cNvPr>
          <p:cNvPicPr>
            <a:picLocks noChangeAspect="1"/>
          </p:cNvPicPr>
          <p:nvPr/>
        </p:nvPicPr>
        <p:blipFill>
          <a:blip r:embed="rId5"/>
          <a:stretch>
            <a:fillRect/>
          </a:stretch>
        </p:blipFill>
        <p:spPr>
          <a:xfrm>
            <a:off x="635725" y="546070"/>
            <a:ext cx="4133856" cy="2882930"/>
          </a:xfrm>
          <a:prstGeom prst="rect">
            <a:avLst/>
          </a:prstGeom>
        </p:spPr>
      </p:pic>
      <p:sp>
        <p:nvSpPr>
          <p:cNvPr id="24" name="Прямоугольник 23">
            <a:extLst>
              <a:ext uri="{FF2B5EF4-FFF2-40B4-BE49-F238E27FC236}">
                <a16:creationId xmlns:a16="http://schemas.microsoft.com/office/drawing/2014/main" id="{45836ED0-AD23-4061-A41E-65D3169DB1BB}"/>
              </a:ext>
            </a:extLst>
          </p:cNvPr>
          <p:cNvSpPr/>
          <p:nvPr/>
        </p:nvSpPr>
        <p:spPr>
          <a:xfrm>
            <a:off x="4932040" y="512252"/>
            <a:ext cx="4572000" cy="2568652"/>
          </a:xfrm>
          <a:prstGeom prst="rect">
            <a:avLst/>
          </a:prstGeom>
        </p:spPr>
        <p:txBody>
          <a:bodyPr>
            <a:spAutoFit/>
          </a:bodyPr>
          <a:lstStyle/>
          <a:p>
            <a:pPr algn="ctr">
              <a:lnSpc>
                <a:spcPts val="2800"/>
              </a:lnSpc>
            </a:pPr>
            <a:r>
              <a:rPr lang="ru-RU" sz="1400" u="sng" dirty="0">
                <a:latin typeface="Arial" pitchFamily="34" charset="0"/>
                <a:cs typeface="Arial" pitchFamily="34" charset="0"/>
              </a:rPr>
              <a:t> </a:t>
            </a:r>
          </a:p>
          <a:p>
            <a:pPr algn="ctr">
              <a:lnSpc>
                <a:spcPts val="2800"/>
              </a:lnSpc>
            </a:pPr>
            <a:r>
              <a:rPr lang="ru-RU" sz="2000" i="1" dirty="0">
                <a:latin typeface="Arial" pitchFamily="34" charset="0"/>
                <a:cs typeface="Arial" pitchFamily="34" charset="0"/>
              </a:rPr>
              <a:t>Прототип</a:t>
            </a:r>
          </a:p>
          <a:p>
            <a:pPr algn="ctr">
              <a:lnSpc>
                <a:spcPts val="2800"/>
              </a:lnSpc>
            </a:pPr>
            <a:r>
              <a:rPr lang="en-US" sz="2000" dirty="0">
                <a:solidFill>
                  <a:srgbClr val="FF0000"/>
                </a:solidFill>
                <a:latin typeface="Arial" pitchFamily="34" charset="0"/>
                <a:cs typeface="Arial" pitchFamily="34" charset="0"/>
              </a:rPr>
              <a:t>L</a:t>
            </a:r>
            <a:r>
              <a:rPr lang="ru-RU" sz="2000" baseline="-25000" dirty="0">
                <a:solidFill>
                  <a:srgbClr val="FF0000"/>
                </a:solidFill>
                <a:latin typeface="Arial" pitchFamily="34" charset="0"/>
                <a:cs typeface="Arial" pitchFamily="34" charset="0"/>
              </a:rPr>
              <a:t>ребро</a:t>
            </a:r>
            <a:r>
              <a:rPr lang="ru-RU" sz="2000" dirty="0">
                <a:solidFill>
                  <a:srgbClr val="FF0000"/>
                </a:solidFill>
                <a:latin typeface="Arial" pitchFamily="34" charset="0"/>
                <a:cs typeface="Arial" pitchFamily="34" charset="0"/>
              </a:rPr>
              <a:t> = 790 ± 40 мкм, </a:t>
            </a:r>
          </a:p>
          <a:p>
            <a:pPr algn="ctr">
              <a:lnSpc>
                <a:spcPts val="2800"/>
              </a:lnSpc>
            </a:pPr>
            <a:r>
              <a:rPr lang="en-US" sz="2000" dirty="0">
                <a:solidFill>
                  <a:srgbClr val="FF0000"/>
                </a:solidFill>
                <a:latin typeface="Arial" pitchFamily="34" charset="0"/>
                <a:cs typeface="Arial" pitchFamily="34" charset="0"/>
              </a:rPr>
              <a:t>d</a:t>
            </a:r>
            <a:r>
              <a:rPr lang="ru-RU" sz="2000" baseline="-25000" dirty="0">
                <a:solidFill>
                  <a:srgbClr val="FF0000"/>
                </a:solidFill>
                <a:latin typeface="Arial" pitchFamily="34" charset="0"/>
                <a:cs typeface="Arial" pitchFamily="34" charset="0"/>
              </a:rPr>
              <a:t>зазор</a:t>
            </a:r>
            <a:r>
              <a:rPr lang="ru-RU" sz="2000" dirty="0">
                <a:solidFill>
                  <a:srgbClr val="FF0000"/>
                </a:solidFill>
                <a:latin typeface="Arial" pitchFamily="34" charset="0"/>
                <a:cs typeface="Arial" pitchFamily="34" charset="0"/>
              </a:rPr>
              <a:t> = 4 ± 2 мкм</a:t>
            </a:r>
          </a:p>
          <a:p>
            <a:pPr algn="ctr">
              <a:lnSpc>
                <a:spcPts val="2800"/>
              </a:lnSpc>
            </a:pPr>
            <a:r>
              <a:rPr lang="ru-RU" sz="2000" i="1" dirty="0">
                <a:latin typeface="Arial" pitchFamily="34" charset="0"/>
                <a:cs typeface="Arial" pitchFamily="34" charset="0"/>
              </a:rPr>
              <a:t>Разработка</a:t>
            </a:r>
          </a:p>
          <a:p>
            <a:pPr algn="ctr">
              <a:lnSpc>
                <a:spcPts val="2800"/>
              </a:lnSpc>
            </a:pPr>
            <a:r>
              <a:rPr lang="en-US" sz="2000" dirty="0">
                <a:solidFill>
                  <a:srgbClr val="00B050"/>
                </a:solidFill>
                <a:latin typeface="Arial" pitchFamily="34" charset="0"/>
                <a:cs typeface="Arial" pitchFamily="34" charset="0"/>
              </a:rPr>
              <a:t>L</a:t>
            </a:r>
            <a:r>
              <a:rPr lang="ru-RU" sz="2000" baseline="-25000" dirty="0">
                <a:solidFill>
                  <a:srgbClr val="00B050"/>
                </a:solidFill>
                <a:latin typeface="Arial" pitchFamily="34" charset="0"/>
                <a:cs typeface="Arial" pitchFamily="34" charset="0"/>
              </a:rPr>
              <a:t>ребро</a:t>
            </a:r>
            <a:r>
              <a:rPr lang="ru-RU" sz="2000" dirty="0">
                <a:solidFill>
                  <a:srgbClr val="00B050"/>
                </a:solidFill>
                <a:latin typeface="Arial" pitchFamily="34" charset="0"/>
                <a:cs typeface="Arial" pitchFamily="34" charset="0"/>
              </a:rPr>
              <a:t> = 410 ± 40 мкм, </a:t>
            </a:r>
          </a:p>
          <a:p>
            <a:pPr algn="ctr">
              <a:lnSpc>
                <a:spcPts val="2800"/>
              </a:lnSpc>
            </a:pPr>
            <a:r>
              <a:rPr lang="en-US" sz="2000" dirty="0">
                <a:solidFill>
                  <a:srgbClr val="00B050"/>
                </a:solidFill>
                <a:latin typeface="Arial" pitchFamily="34" charset="0"/>
                <a:cs typeface="Arial" pitchFamily="34" charset="0"/>
              </a:rPr>
              <a:t>d</a:t>
            </a:r>
            <a:r>
              <a:rPr lang="ru-RU" sz="2000" baseline="-25000" dirty="0">
                <a:solidFill>
                  <a:srgbClr val="00B050"/>
                </a:solidFill>
                <a:latin typeface="Arial" pitchFamily="34" charset="0"/>
                <a:cs typeface="Arial" pitchFamily="34" charset="0"/>
              </a:rPr>
              <a:t>зазор</a:t>
            </a:r>
            <a:r>
              <a:rPr lang="ru-RU" sz="2000" dirty="0">
                <a:solidFill>
                  <a:srgbClr val="00B050"/>
                </a:solidFill>
                <a:latin typeface="Arial" pitchFamily="34" charset="0"/>
                <a:cs typeface="Arial" pitchFamily="34" charset="0"/>
              </a:rPr>
              <a:t> = 20 ± 2 мкм</a:t>
            </a:r>
          </a:p>
        </p:txBody>
      </p:sp>
    </p:spTree>
    <p:extLst>
      <p:ext uri="{BB962C8B-B14F-4D97-AF65-F5344CB8AC3E}">
        <p14:creationId xmlns:p14="http://schemas.microsoft.com/office/powerpoint/2010/main" val="4115907260"/>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
  <TotalTime>26948</TotalTime>
  <Words>2070</Words>
  <Application>Microsoft Office PowerPoint</Application>
  <PresentationFormat>Экран (4:3)</PresentationFormat>
  <Paragraphs>417</Paragraphs>
  <Slides>22</Slides>
  <Notes>21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22</vt:i4>
      </vt:variant>
    </vt:vector>
  </HeadingPairs>
  <TitlesOfParts>
    <vt:vector size="31" baseType="lpstr">
      <vt:lpstr>Arial</vt:lpstr>
      <vt:lpstr>Calibri</vt:lpstr>
      <vt:lpstr>Cambria Math</vt:lpstr>
      <vt:lpstr>Lucida Sans Unicode</vt:lpstr>
      <vt:lpstr>Times New Roman</vt:lpstr>
      <vt:lpstr>Verdana</vt:lpstr>
      <vt:lpstr>Wingdings 2</vt:lpstr>
      <vt:lpstr>Wingdings 3</vt:lpstr>
      <vt:lpstr>Открытая</vt:lpstr>
      <vt:lpstr>Сверхвысокочувствительный кристалл датчика давления с повышенной механической прочностью</vt:lpstr>
      <vt:lpstr>Актуальность работы</vt:lpstr>
      <vt:lpstr>Тенденции развития кристаллов ДД (2012-2018 гг.)</vt:lpstr>
      <vt:lpstr>Цели и задачи</vt:lpstr>
      <vt:lpstr>Требования по характеристикам тензомодулей давления</vt:lpstr>
      <vt:lpstr>Кристалл ИПД 52</vt:lpstr>
      <vt:lpstr>Теория тензоэффекта</vt:lpstr>
      <vt:lpstr>Теория сопротивления материалов </vt:lpstr>
      <vt:lpstr>Результаты моделирования для двух видов мембраны</vt:lpstr>
      <vt:lpstr>Результаты по тензочувствительности</vt:lpstr>
      <vt:lpstr>Повышение механической прочности</vt:lpstr>
      <vt:lpstr>Зависимость выходного сигнала от давления</vt:lpstr>
      <vt:lpstr>Преимущества возможной коррекции топологии ИПД 52 </vt:lpstr>
      <vt:lpstr>Сравнительный анализ (образцы серийного производства)</vt:lpstr>
      <vt:lpstr>Сравнительный анализ (образцы из публикаций 2016-2019)</vt:lpstr>
      <vt:lpstr>Сверхвысокочувствительный кристалл ТДК с ООС </vt:lpstr>
      <vt:lpstr>Параметры кристалла ТДК с ООС </vt:lpstr>
      <vt:lpstr>Выводы</vt:lpstr>
      <vt:lpstr>Презентация PowerPoint</vt:lpstr>
      <vt:lpstr>Дополнительный слайд (к сл. 10)</vt:lpstr>
      <vt:lpstr>Дополнительный слайд (к сл. 15)</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Дипломный проект на тему:  «Исследование электрических параметров радиационно-стойких высоковольтных выпрямительных столбов на базе высокоомного кремния»</dc:title>
  <dc:creator>Басов Михаил Викторович</dc:creator>
  <cp:lastModifiedBy>Basov</cp:lastModifiedBy>
  <cp:revision>2094</cp:revision>
  <dcterms:created xsi:type="dcterms:W3CDTF">2012-02-13T11:49:50Z</dcterms:created>
  <dcterms:modified xsi:type="dcterms:W3CDTF">2019-03-10T09:44:11Z</dcterms:modified>
</cp:coreProperties>
</file>