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345" r:id="rId3"/>
    <p:sldId id="346" r:id="rId4"/>
    <p:sldId id="348" r:id="rId5"/>
    <p:sldId id="349" r:id="rId6"/>
    <p:sldId id="351" r:id="rId7"/>
    <p:sldId id="339" r:id="rId8"/>
    <p:sldId id="340" r:id="rId9"/>
    <p:sldId id="341" r:id="rId10"/>
    <p:sldId id="342" r:id="rId11"/>
    <p:sldId id="343" r:id="rId12"/>
    <p:sldId id="344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  <a:srgbClr val="FF0066"/>
    <a:srgbClr val="E7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8" autoAdjust="0"/>
    <p:restoredTop sz="94737" autoAdjust="0"/>
  </p:normalViewPr>
  <p:slideViewPr>
    <p:cSldViewPr>
      <p:cViewPr varScale="1">
        <p:scale>
          <a:sx n="81" d="100"/>
          <a:sy n="81" d="100"/>
        </p:scale>
        <p:origin x="143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F767E-AD01-4BCE-8D03-08B60C2350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8C2E-729F-4F2B-8518-0465FBDE82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7BAA0-A4F2-4229-AF24-E1A64B57019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C6ACA-BB6C-49A4-B66F-C6527357AC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7742F-0841-46C9-B96B-BBFCC40EC0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579F4-6EB9-4205-884E-022E0A007A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5A63C-0837-4160-906D-601F3EB1B9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185DE-2ECD-466E-B097-76DB8E2653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7CD96-B380-4985-99A8-A597C6E7CC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BA17D-6B77-469D-971D-4B8FDA6F9F1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AA3FC-D6E2-46B7-8CA6-4C20311A31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BE07D-E111-4147-9A8E-FD6907A3698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793F3-2FC4-4595-9482-47656C0121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DDD4F39-D6B7-4008-9D41-24F8E826551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9875"/>
            <a:ext cx="7772400" cy="18716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Конкретная педагогика</a:t>
            </a:r>
            <a:endParaRPr lang="ru-RU" altLang="ru-RU" sz="4000" dirty="0" smtClean="0"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197100"/>
            <a:ext cx="6400800" cy="7667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А.В.Боровских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1775" y="3147923"/>
            <a:ext cx="8820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2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</a:t>
            </a:r>
          </a:p>
          <a:p>
            <a:pPr algn="ctr" eaLnBrk="1" hangingPunct="1"/>
            <a:r>
              <a:rPr lang="ru-RU" altLang="ru-RU" sz="2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altLang="ru-RU" sz="2400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М.В.Ломоносова</a:t>
            </a:r>
            <a:endParaRPr lang="ru-RU" altLang="ru-RU" sz="2400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2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Факультет  педагогического </a:t>
            </a:r>
            <a:r>
              <a:rPr lang="ru-RU" altLang="ru-RU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altLang="ru-RU" sz="2400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Прямоугольник 1"/>
          <p:cNvSpPr>
            <a:spLocks noChangeArrowheads="1"/>
          </p:cNvSpPr>
          <p:nvPr/>
        </p:nvSpPr>
        <p:spPr bwMode="auto">
          <a:xfrm>
            <a:off x="0" y="4797425"/>
            <a:ext cx="9145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Научно-практический семинар ФПО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 ноября 2016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8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Цели, функции и задачи курса</a:t>
            </a:r>
            <a:endParaRPr lang="ru-RU" sz="48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третьего уровня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(развивающие задачи) – сформировать у слушателей навыки чтения и анализа научной литературы психолого-педагогического профиля, формирование первоначальной ориентировки в самой литературе, представление образцов стиля, формы изложения, доброкачественной аргументации и пр.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Кроме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того, курс позволяет выявить дефекты, имеющиеся у слушателей в умении анализировать и излагать прочитанный материал, вести дискуссию, задавать вопросы и отвечать на них, выстраивать логику рассуждений.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 этих задач слушатели ставятся в специальную социально-коммуникативную ситуацию: каждому докладу назначается (по собственному желанию)  оппонент, в обязанности которого входит задавать докладчику вопросы, давать уточнения, возбуждать дискуссию и т.д. Остальные слушатели в этом тоже участвуют, но для оппонента это – обязанность, а для докладчика – условие, исключающее поверхностное чтение без обдумывания.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96259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8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Цели, функции и задачи курса</a:t>
            </a:r>
            <a:endParaRPr lang="ru-RU" sz="48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3099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четвертого уровня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(профессиональные задачи) – в процессе обсуждения сформировать ориентиры для построения своей будущей педагогической деятельности. </a:t>
            </a: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Они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связаны с периодизацией психического, социального и интеллектуального развития ребенка, ведущих видах его деятельности и их сменой, структурой отношений внутри детского коллектива и характером его отношений с педагогическим коллективом, способами фиксации и измерения различных проявлений всех перечисленных факторов. </a:t>
            </a: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достигается во-первых, за счет установочной лекции в начале курса, которая представляет слушателям общую картину, и, во-вторых, путем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резюмирования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преподавателем основных результатов каждого доклада. Впрочем, к окончанию курса наиболее тщательно готовящиеся докладчики оказываются способными выполнить эту функцию самостоятельно.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3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8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Цели, функции и задачи курса</a:t>
            </a:r>
            <a:endParaRPr lang="ru-RU" sz="48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пятого уровня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(деятельностные задачи) – подготовка к восприятию педагогической деятельности как общественной функции, ее структуры, значимости, условий исполнения, интересов и их взаимодействия с интересами других видов деятельности. Кроме того, курс служит тому, чтобы приучить студентов рассматривать содержание научных работ в контексте конкретной общественно-исторической обстановки, фиксируя при этом конкретный вклад в развитие науки, который сделан тем или иным научным направлением. </a:t>
            </a:r>
            <a:endParaRPr lang="ru-RU" sz="2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Эти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решаются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основном за счет соответствующих акцентов и резюме преподавателя, по-настоящему результаты этого и четвертого уровня начинают «работать» уже только с началом профессиональной деятельности.</a:t>
            </a:r>
            <a:endParaRPr lang="ru-RU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4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133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0850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изучаемых первоисточников </a:t>
            </a:r>
            <a:endParaRPr lang="ru-RU" sz="40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Ямвлих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Халкидский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 Пифагоровой жизни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Платон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добродетели</a:t>
            </a: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Коменский Я.А. Выход из школьных лабиринтов, или Дидактическая машина, в соответствии с механическим методом сконструированная для того, чтобы в делах обучения и учения не задерживаться на месте, но идти вперед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Толстой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Л.Н. Общие замечания для учителя 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Пирогов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Н.И. Быть и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казаться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Фрейд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З. Психопатология обыденной жизни </a:t>
            </a:r>
          </a:p>
          <a:p>
            <a:pPr lvl="0" algn="just">
              <a:spcAft>
                <a:spcPts val="0"/>
              </a:spcAft>
              <a:tabLst>
                <a:tab pos="228600" algn="l"/>
              </a:tabLst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7362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Уотсон </a:t>
            </a:r>
            <a:r>
              <a:rPr lang="ru-RU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Дж.Б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Психология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точки зрения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бихевиориста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Уотсон </a:t>
            </a:r>
            <a:r>
              <a:rPr lang="ru-RU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Дж.Б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Психология как наука о поведении.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Пиаже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Ж. Суждение и рассуждение ребенка. 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</a:tabLst>
            </a:pP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Монтессори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М. Помоги мне сделать это самому.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</a:tabLst>
            </a:pPr>
            <a:r>
              <a:rPr lang="ru-RU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Вертгеймер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М. Продуктивное мышление.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Выготский Л.С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Проблема обучения и умственного развития в школьном возрасте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</a:tabLs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Выготский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Л.С. История развития высших психических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функций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7"/>
              <a:tabLst>
                <a:tab pos="2286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Макаренко А.С. «Педагогическая поэма». 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7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9392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28600" algn="l"/>
              </a:tabLst>
            </a:pPr>
            <a:r>
              <a:rPr lang="ru-RU" sz="40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изучаемых первоисточников </a:t>
            </a:r>
            <a:endParaRPr lang="ru-RU" sz="40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5"/>
              <a:tabLst>
                <a:tab pos="228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Рубинштейн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С.Л. Учение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5"/>
              <a:tabLst>
                <a:tab pos="228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Леонтьев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А.Н. Психологические вопросы сознательности учения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5"/>
              <a:tabLst>
                <a:tab pos="228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Леонтьев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А.Н. К теории развития психики ребенка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5"/>
              <a:tabLst>
                <a:tab pos="228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Леонтьев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А.Н. Психологическое исследование детских интересов во Дворце пионеров и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октябрят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5"/>
              <a:tabLst>
                <a:tab pos="228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Запорожец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А.В. Развитие произвольных движений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5"/>
              <a:tabLst>
                <a:tab pos="228600" algn="l"/>
              </a:tabLst>
            </a:pP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Эльконин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Д.Б. Психология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игры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5"/>
              <a:tabLst>
                <a:tab pos="228600" algn="l"/>
              </a:tabLst>
            </a:pP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Эльконин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Д.Б. О структуре учебной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1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28600" algn="l"/>
              </a:tabLst>
            </a:pPr>
            <a:r>
              <a:rPr lang="ru-RU" sz="40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изучаемых первоисточников </a:t>
            </a:r>
            <a:endParaRPr lang="ru-RU" sz="40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lvl="0" indent="-514350" algn="just">
              <a:spcAft>
                <a:spcPts val="0"/>
              </a:spcAft>
              <a:buFont typeface="+mj-lt"/>
              <a:buAutoNum type="arabicPeriod" startAt="22"/>
              <a:tabLst>
                <a:tab pos="228600" algn="l"/>
              </a:tabLst>
            </a:pP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Ильенков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Э.В. Деятельность и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знание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2"/>
              <a:tabLst>
                <a:tab pos="228600" algn="l"/>
              </a:tabLst>
            </a:pP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Ильенков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Э.В. Учиться мыслить!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2"/>
              <a:tabLst>
                <a:tab pos="228600" algn="l"/>
              </a:tabLst>
            </a:pP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Божович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Л.И. Личность и ее формирование в детском возрасте.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2"/>
              <a:tabLst>
                <a:tab pos="228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Гальперин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П.Я. О методе поэтапного формирования умственных действий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2"/>
              <a:tabLst>
                <a:tab pos="228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Гальперин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П.Я. Организация умственной деятельности и эффективность учения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2"/>
              <a:tabLst>
                <a:tab pos="228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Гальперин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П.Я. Поэтапное формирование как метод психологического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2"/>
              <a:tabLst>
                <a:tab pos="22860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Давыдов В.В.  Проблемы развивающего обучения.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4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0"/>
              </a:spcAft>
              <a:buFont typeface="+mj-lt"/>
              <a:buAutoNum type="arabicPeriod" startAt="29"/>
              <a:tabLst>
                <a:tab pos="228600" algn="l"/>
              </a:tabLst>
            </a:pP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Талызина Н.Ф. Теория  поэтапного формирования умственных действий 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 startAt="29"/>
              <a:tabLst>
                <a:tab pos="228600" algn="l"/>
              </a:tabLst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Бернс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Р. Развитие позитивного </a:t>
            </a:r>
            <a:r>
              <a:rPr lang="ru-RU" sz="3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самовосприятия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(Условия эффективного взаимодействия учителя с учеником)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9"/>
              <a:tabLst>
                <a:tab pos="228600" algn="l"/>
              </a:tabLst>
            </a:pPr>
            <a:r>
              <a:rPr lang="ru-RU" sz="3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Салмина</a:t>
            </a: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Н.Г. Виды и функции материализации в обучении. </a:t>
            </a:r>
            <a:endParaRPr lang="ru-RU" sz="3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9"/>
              <a:tabLst>
                <a:tab pos="228600" algn="l"/>
              </a:tabLst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Щедровицкий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Г.П. Организационно-деятельностная игра. Сборник текстов. в 2-х т.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9"/>
              <a:tabLst>
                <a:tab pos="228600" algn="l"/>
              </a:tabLst>
            </a:pP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среда школы как фактор психического развития учащихся / под ред. </a:t>
            </a:r>
            <a:r>
              <a:rPr lang="ru-RU" sz="3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В.В.Рубцова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Н.И.Поливановой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9"/>
              <a:tabLst>
                <a:tab pos="228600" algn="l"/>
              </a:tabLst>
            </a:pPr>
            <a:r>
              <a:rPr lang="ru-RU" sz="3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Бёрн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Э. Игры, в которые играют люди. Люди, которые играют в игры. </a:t>
            </a:r>
            <a:endParaRPr lang="ru-RU" sz="3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9"/>
              <a:tabLst>
                <a:tab pos="228600" algn="l"/>
              </a:tabLst>
            </a:pP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Спенсер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Л.М.-мл., Спенсер С.М. Компетенции на </a:t>
            </a:r>
            <a:r>
              <a:rPr lang="ru-RU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работе</a:t>
            </a:r>
            <a:endParaRPr lang="ru-RU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7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8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Цели, функции и задачи курса</a:t>
            </a:r>
            <a:endParaRPr lang="ru-RU" sz="48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168400" algn="just">
              <a:spcAft>
                <a:spcPts val="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курса –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формирование ориентировочной основы педагогической деятельности.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168400"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общей системе педагогического образования на ФПО он выполняет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функцию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перестройки системы представлений о педагогическом процессе в наиболее конкретных терминах, находящих свое непосредственное выражение в педагогической практике.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6257" y="1214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Цели, функции и задачи курса</a:t>
            </a:r>
            <a:endParaRPr lang="ru-RU" sz="48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36712"/>
            <a:ext cx="90427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базового уровня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(предметные задачи) – знакомство, освоение и осмысление основных конкретных фактов, результатов, экспериментов, накопленных в настоящее время в психолого-педагогической науке. </a:t>
            </a: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этого слушателям предлагается читать, докладывать на семинаре и обсуждать первоисточники, в которых эти факты, результаты, эксперименты излагаются. </a:t>
            </a: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далеко не все слушатели имеют достаточные навыки восприятия текста, слушателям предлагаются в помощь вопросы к самому тексту (они предназначены для того, чтобы читающий читал текст не пассивно, а активно, пытаясь отыскать ответы на заданные вопросы) и к контексту (об условиях в научной, социальной, педагогической и т.п. сфере, в которых написан текст, о функции этого текста в данном контексте, о соотнесении текста с современным контекстом).  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8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4800" b="1" dirty="0">
                <a:solidFill>
                  <a:srgbClr val="66FF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Цели, функции и задачи курса</a:t>
            </a:r>
            <a:endParaRPr lang="ru-RU" sz="4800" dirty="0">
              <a:solidFill>
                <a:srgbClr val="66FF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30998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второго уровня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надпредметные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задачи) – формирование первичных теоретических представлений об обучении и воспитании у слушателей. </a:t>
            </a:r>
            <a:endParaRPr lang="ru-RU" sz="2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Эта задача решается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 обсуждение, под руководством преподавателя, изучаемых первоисточников, на предмет общности, которую имеют излагаемые факты, эксперименты и т.п. и того понятийного аппарата, который порождается для отражения этой общности. </a:t>
            </a:r>
            <a:endParaRPr lang="ru-RU" sz="2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этом происходит </a:t>
            </a:r>
            <a:r>
              <a:rPr lang="ru-RU" sz="2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переструктурирование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имеющегося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каждый в школе учился, и какие-то представления о процессе обучения имеет, но они имеют, как правило, чисто внешний характер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личного опыта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ориентированное на будущую профессиональную деятельность.</a:t>
            </a:r>
            <a:endParaRPr lang="ru-RU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4369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1664</TotalTime>
  <Words>1004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Tahoma</vt:lpstr>
      <vt:lpstr>Times New Roman</vt:lpstr>
      <vt:lpstr>Wingdings</vt:lpstr>
      <vt:lpstr>Textured</vt:lpstr>
      <vt:lpstr>Конкретная педагогика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педагогической логике  и деятельностных принципах  в педагогике</dc:title>
  <dc:creator>Alexey Borovskikh</dc:creator>
  <cp:lastModifiedBy>Алексей</cp:lastModifiedBy>
  <cp:revision>47</cp:revision>
  <cp:lastPrinted>1601-01-01T00:00:00Z</cp:lastPrinted>
  <dcterms:created xsi:type="dcterms:W3CDTF">2009-11-14T15:33:23Z</dcterms:created>
  <dcterms:modified xsi:type="dcterms:W3CDTF">2016-11-21T08:39:42Z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