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6B39F-0C33-3C4C-8EEE-E9548AC7D6B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BA911-E733-7849-A042-9BCA0D813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1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04513-FDEA-B843-8A04-21EC0BCB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0EDA77-FD61-9943-8BB0-3DF2871D6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FA8F2-DA50-624A-B180-4CCC790A6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17CD2-81DA-3B44-A1EF-0208D4A8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7CCE-AD82-A346-B207-C57FC971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7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31AF2-8BEB-9442-B348-2189ECBD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912576-475F-504E-B724-0AF85202A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64A22-B36A-5F4E-BFAD-494A741D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873FE-E0BA-8140-A22B-2281FCFE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8AD2C-CBC6-1045-93B8-F38D347C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2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39FFBE-F06D-4C42-8AD6-149C26C5F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3BE198-FBFD-CA44-9160-B9FA3C71A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8822D-A2B1-7742-8C9A-03B115DD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5EBCE0-D994-F94C-B285-241A559A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329DF-CEA1-2E4A-A667-3C59C8B1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8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5D6D6-0194-4A45-AA47-F3A28BF2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A1CA8-3337-2F40-B221-3B80326EE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1DA0BC-6BF3-B446-BC12-68FBE0C9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1144D-BDC0-994D-8018-D7C48AC6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BF74B4-17A6-5246-9905-13685DB5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3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1DE9D-7779-7442-A75A-FDFC315D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3E272D-0708-CB4A-96DD-7AD3DB745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0F7B5-7278-8A47-AD67-DA76E329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7D4D4E-B90D-8442-992F-011C65E8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79F8E-FB37-384A-877C-7F256CAF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50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BEDFC-3FAB-6649-92E5-2EB3EF82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DE987-3492-2449-9FCA-1DE5B35C6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0EC3D2-B241-F544-A695-870560870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D7C341-3E01-994C-84D6-BB8EAF24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62180B-9077-6647-B59C-7A96EDB9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53A57-7ADC-0A48-94A0-586A698F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6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5BAFE-63E5-3E46-AC20-5BB2BAF1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DA3465-7050-4D4A-9F0D-E397CE9A5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12132A-0E3B-9C48-9286-0CFEE5770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80E253-1F31-834F-B3E3-57A0F6463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FEE390-A189-AF45-838D-64795FA44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1E2DE7-6179-3348-B959-F650B74D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99973D-046D-1C4F-AF1C-7F34CFA0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A32056-1BBA-1843-ADF9-ECB34860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88CD1-17B8-8C4B-ABF3-F544D07D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BD8F57-07EA-A542-81EE-A28AE7B29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78EA95-CEA6-6A4A-9792-93288F29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5D7679-F476-8847-989D-96154AEF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9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84B9AA-783B-1142-832A-87E56866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EB23DC-21AE-A241-B23C-EB51FD90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ACDCD-4433-F848-BCAC-2C4A0BEB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1546A-A444-FC47-85F3-C7B63592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C486A-549A-C542-926F-AF859E5C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24CEC8-36B8-4A4B-9441-794753456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568E93-91FA-834F-B6C4-3F0DFE9F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986077-433E-9A49-832A-280EF150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AA5C43-0CDE-CD40-8CA9-E30D1299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7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CDFB-2F96-6547-97A9-F4C9F3F6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46BCC2-8DBA-6541-8D45-D72A005C7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E48EAE-DCCB-C648-9295-5C80F9522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753B5C-F444-1148-AC2D-5E186AB1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67904-5E54-D84D-B35A-1996ABDB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DDBDAF-00F5-124F-BBBD-597A4AFE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6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B266F-8EAD-7442-A914-5735DF55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BBFE78-BD19-364A-8DFA-C1047526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5760A-2142-FE46-A618-216131746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272F5-801D-CB4E-BF52-A76B7FA56B58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1CB7B-4199-184B-8C76-D38717666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73C70F-1575-1244-BD41-74A5072D1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6B17-F607-384A-840C-0DA38A018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5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-monitor.info/country/russi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ashgmu.ru/upload/&#1041;&#1088;&#1086;&#1096;&#1102;&#1088;&#1072;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2CA7F-7C70-2140-8BCD-BF4A61C5B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380" y="2235200"/>
            <a:ext cx="9144000" cy="2387600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accent1"/>
                </a:solidFill>
              </a:rPr>
              <a:t>Межмуниципальный проект в области здравоохранения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15A8B-86C0-644A-BCE7-2909E1DCE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90" y="5486400"/>
            <a:ext cx="9144000" cy="457200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Выполнила:</a:t>
            </a:r>
          </a:p>
          <a:p>
            <a:pPr algn="l"/>
            <a:r>
              <a:rPr lang="ru-RU" sz="1800" dirty="0"/>
              <a:t>Магистрант 2-3 </a:t>
            </a:r>
            <a:r>
              <a:rPr lang="ru-RU" sz="1800" dirty="0" err="1"/>
              <a:t>РиМУ</a:t>
            </a:r>
            <a:endParaRPr lang="ru-RU" sz="1800" dirty="0"/>
          </a:p>
          <a:p>
            <a:pPr algn="l"/>
            <a:r>
              <a:rPr lang="ru-RU" sz="1800" dirty="0" err="1"/>
              <a:t>Ярмола</a:t>
            </a:r>
            <a:r>
              <a:rPr lang="ru-RU" sz="1800" dirty="0"/>
              <a:t> Дарья Андреевна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FDFDBB-B90F-5442-B24C-13704150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F8611E-5439-F54E-BCD9-A2894422EF52}"/>
              </a:ext>
            </a:extLst>
          </p:cNvPr>
          <p:cNvSpPr/>
          <p:nvPr/>
        </p:nvSpPr>
        <p:spPr bwMode="auto">
          <a:xfrm>
            <a:off x="6705600" y="411480"/>
            <a:ext cx="601980" cy="3124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8BE175-F8AE-864D-B06A-C896B1062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196" y="224136"/>
            <a:ext cx="55896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+mn-lt"/>
              </a:rPr>
              <a:t>МОСКОВСКИЙ ГОСУДАРСТВЕННЫЙ УНИВЕРСИТЕТ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+mn-lt"/>
              </a:rPr>
              <a:t>имени М.В. ЛОМОНОСОВА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+mn-lt"/>
              </a:rPr>
              <a:t>ФАКУЛЬТЕТ ГОСУДАРСТВЕННОГО УПРАВЛЕНИЯ</a:t>
            </a:r>
          </a:p>
        </p:txBody>
      </p:sp>
      <p:pic>
        <p:nvPicPr>
          <p:cNvPr id="1031" name="Picture 7" descr="Поздравляем наших выпускников с успешной защитой ВКР!">
            <a:extLst>
              <a:ext uri="{FF2B5EF4-FFF2-40B4-BE49-F238E27FC236}">
                <a16:creationId xmlns:a16="http://schemas.microsoft.com/office/drawing/2014/main" id="{8635493E-62D4-E24F-84DC-76FE047A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512" y="4201510"/>
            <a:ext cx="2595736" cy="25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6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C2577-5E8C-B042-AEEC-3A48A0A5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5048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DC8D5-7B8F-3343-86A2-553649FB1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2" y="826238"/>
            <a:ext cx="9939551" cy="5374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265FD-D32F-C348-9656-32006C71D684}"/>
              </a:ext>
            </a:extLst>
          </p:cNvPr>
          <p:cNvSpPr txBox="1"/>
          <p:nvPr/>
        </p:nvSpPr>
        <p:spPr>
          <a:xfrm>
            <a:off x="1761744" y="0"/>
            <a:ext cx="866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Заражение </a:t>
            </a:r>
            <a:r>
              <a:rPr lang="en-US" sz="2800" b="1" dirty="0">
                <a:solidFill>
                  <a:schemeClr val="accent1"/>
                </a:solidFill>
              </a:rPr>
              <a:t>Covid</a:t>
            </a:r>
            <a:r>
              <a:rPr lang="ru-RU" sz="2800" b="1" dirty="0">
                <a:solidFill>
                  <a:schemeClr val="accent1"/>
                </a:solidFill>
              </a:rPr>
              <a:t>-</a:t>
            </a:r>
            <a:r>
              <a:rPr lang="en-US" sz="2800" b="1" dirty="0">
                <a:solidFill>
                  <a:schemeClr val="accent1"/>
                </a:solidFill>
              </a:rPr>
              <a:t>19 </a:t>
            </a:r>
            <a:r>
              <a:rPr lang="ru-RU" sz="2800" b="1" dirty="0">
                <a:solidFill>
                  <a:schemeClr val="accent1"/>
                </a:solidFill>
              </a:rPr>
              <a:t>в России </a:t>
            </a: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578A5-2D08-B245-8C00-027E3D6E9078}"/>
              </a:ext>
            </a:extLst>
          </p:cNvPr>
          <p:cNvSpPr txBox="1"/>
          <p:nvPr/>
        </p:nvSpPr>
        <p:spPr>
          <a:xfrm>
            <a:off x="3110214" y="6295696"/>
            <a:ext cx="577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" dirty="0">
                <a:hlinkClick r:id="rId3"/>
              </a:rPr>
              <a:t>https://coronavirus-monitor.info/country/russia/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A238BE-8D69-B641-9210-F39AC7D06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" y="3369"/>
            <a:ext cx="1131988" cy="1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8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09A5B-62DE-2C49-9811-8AABAD393858}"/>
              </a:ext>
            </a:extLst>
          </p:cNvPr>
          <p:cNvSpPr txBox="1"/>
          <p:nvPr/>
        </p:nvSpPr>
        <p:spPr>
          <a:xfrm>
            <a:off x="1761744" y="167318"/>
            <a:ext cx="866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Ассоциация межмуниципального сотрудничества в области здравоохранения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6D5887-6EBC-F945-B5A3-D4B17AAAC27C}"/>
              </a:ext>
            </a:extLst>
          </p:cNvPr>
          <p:cNvSpPr/>
          <p:nvPr/>
        </p:nvSpPr>
        <p:spPr>
          <a:xfrm>
            <a:off x="853440" y="1409302"/>
            <a:ext cx="3706368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Главные врачи медицинских учреждений</a:t>
            </a:r>
          </a:p>
          <a:p>
            <a:pPr algn="ctr"/>
            <a:r>
              <a:rPr lang="ru-RU" dirty="0"/>
              <a:t>(постоянное участие)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5185DB-9A0A-3648-8FE9-FFC2249E4B7A}"/>
              </a:ext>
            </a:extLst>
          </p:cNvPr>
          <p:cNvSpPr/>
          <p:nvPr/>
        </p:nvSpPr>
        <p:spPr>
          <a:xfrm>
            <a:off x="7443216" y="1409302"/>
            <a:ext cx="3706368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Главы муниципальных образований</a:t>
            </a:r>
          </a:p>
          <a:p>
            <a:pPr algn="ctr"/>
            <a:r>
              <a:rPr lang="ru-RU" dirty="0"/>
              <a:t>(непостоянное участие)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0227AB-E866-B649-8742-BA90AF285370}"/>
              </a:ext>
            </a:extLst>
          </p:cNvPr>
          <p:cNvSpPr/>
          <p:nvPr/>
        </p:nvSpPr>
        <p:spPr>
          <a:xfrm>
            <a:off x="853440" y="2849880"/>
            <a:ext cx="3706368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Представители коммерческой сферы в области медицины)</a:t>
            </a:r>
          </a:p>
          <a:p>
            <a:pPr algn="ctr"/>
            <a:r>
              <a:rPr lang="ru-RU" dirty="0"/>
              <a:t>(постоянное участие)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2C7360-9E7A-034A-AC4E-94CF08C5E82A}"/>
              </a:ext>
            </a:extLst>
          </p:cNvPr>
          <p:cNvSpPr/>
          <p:nvPr/>
        </p:nvSpPr>
        <p:spPr>
          <a:xfrm>
            <a:off x="7400544" y="2849880"/>
            <a:ext cx="3706368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Представители научной сферы</a:t>
            </a:r>
          </a:p>
          <a:p>
            <a:pPr algn="ctr"/>
            <a:r>
              <a:rPr lang="ru-RU" dirty="0"/>
              <a:t>(непостоянное участие)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E076D-4E15-E947-9592-99C4E02124C5}"/>
              </a:ext>
            </a:extLst>
          </p:cNvPr>
          <p:cNvSpPr txBox="1"/>
          <p:nvPr/>
        </p:nvSpPr>
        <p:spPr>
          <a:xfrm>
            <a:off x="1064782" y="5819833"/>
            <a:ext cx="103022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Цель: взаимодействие муниципалитетов в рамках развития системы здравоохранения на территории региона, согласование политики, направленной на борьбу с пандемией </a:t>
            </a:r>
            <a:r>
              <a:rPr lang="en-US" dirty="0"/>
              <a:t>COVID-19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61EC81-6FDF-C14F-AD88-BB2D33E9E48D}"/>
              </a:ext>
            </a:extLst>
          </p:cNvPr>
          <p:cNvSpPr/>
          <p:nvPr/>
        </p:nvSpPr>
        <p:spPr>
          <a:xfrm>
            <a:off x="4242816" y="4232110"/>
            <a:ext cx="3706368" cy="1158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Министерство здравоохранения (куратор)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9521401-B81E-5945-B982-521F1BE3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" y="3369"/>
            <a:ext cx="1131988" cy="1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2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48158-BE08-F247-9CD2-4CD460176566}"/>
              </a:ext>
            </a:extLst>
          </p:cNvPr>
          <p:cNvSpPr txBox="1"/>
          <p:nvPr/>
        </p:nvSpPr>
        <p:spPr>
          <a:xfrm>
            <a:off x="1761744" y="85344"/>
            <a:ext cx="866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Коечный фонд</a:t>
            </a: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F49277-D430-F649-874D-EAC1EA15F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89" y="1121425"/>
            <a:ext cx="8555422" cy="259023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3D70C9A-1EC2-EE40-B79F-D82509B5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" y="3369"/>
            <a:ext cx="1131988" cy="1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E50D2-289D-7246-A65F-CFA75CB442D8}"/>
              </a:ext>
            </a:extLst>
          </p:cNvPr>
          <p:cNvSpPr txBox="1"/>
          <p:nvPr/>
        </p:nvSpPr>
        <p:spPr>
          <a:xfrm>
            <a:off x="1103586" y="4346047"/>
            <a:ext cx="10300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Перепрофилирование отделений слишком затратный по времени процесс, ограничивающий наличие коечного фонда по другим направлениям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Быстрее и эффективнее обеспечить межмуниципальное сотрудничество, в рамках которого заболевшие будут перенаправляться в зависимости от наличия мест в муниципалитете</a:t>
            </a:r>
          </a:p>
        </p:txBody>
      </p:sp>
    </p:spTree>
    <p:extLst>
      <p:ext uri="{BB962C8B-B14F-4D97-AF65-F5344CB8AC3E}">
        <p14:creationId xmlns:p14="http://schemas.microsoft.com/office/powerpoint/2010/main" val="1059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41F6-3648-FB42-B78D-51DF2D67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Единая информационная база</a:t>
            </a:r>
          </a:p>
        </p:txBody>
      </p:sp>
      <p:pic>
        <p:nvPicPr>
          <p:cNvPr id="3074" name="Picture 2" descr="Medwork">
            <a:extLst>
              <a:ext uri="{FF2B5EF4-FFF2-40B4-BE49-F238E27FC236}">
                <a16:creationId xmlns:a16="http://schemas.microsoft.com/office/drawing/2014/main" id="{643A8476-690B-6E47-909A-B6BDC35BA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9" y="1121425"/>
            <a:ext cx="4994021" cy="51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6A49BBC-BFC7-1E41-A328-C12686CC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" y="3369"/>
            <a:ext cx="1131988" cy="1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D0459-1232-BE43-84A4-ED7A9355D1B7}"/>
              </a:ext>
            </a:extLst>
          </p:cNvPr>
          <p:cNvSpPr txBox="1"/>
          <p:nvPr/>
        </p:nvSpPr>
        <p:spPr>
          <a:xfrm>
            <a:off x="632142" y="1896087"/>
            <a:ext cx="5205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Наличие единой информационной базы в регионе позволит упростить доступ населения к медицинским услугам.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Содержание в одной системе истории болезней пациента и его личных данных обеспечит полное получение информации </a:t>
            </a:r>
            <a:r>
              <a:rPr lang="ru-RU" dirty="0" err="1"/>
              <a:t>медспециалистом</a:t>
            </a:r>
            <a:r>
              <a:rPr lang="ru-RU" dirty="0"/>
              <a:t> вне зависимости от конкретной больницы и муниципалитета.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Безопасность сохранения личных данных позволит обеспечить смарт-карта.</a:t>
            </a:r>
          </a:p>
        </p:txBody>
      </p:sp>
    </p:spTree>
    <p:extLst>
      <p:ext uri="{BB962C8B-B14F-4D97-AF65-F5344CB8AC3E}">
        <p14:creationId xmlns:p14="http://schemas.microsoft.com/office/powerpoint/2010/main" val="396040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41F6-3648-FB42-B78D-51DF2D67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Обмен специалистами </a:t>
            </a:r>
          </a:p>
        </p:txBody>
      </p:sp>
      <p:pic>
        <p:nvPicPr>
          <p:cNvPr id="4098" name="Picture 2" descr="Якутские врачи проходят стажировку в московских клиниках">
            <a:extLst>
              <a:ext uri="{FF2B5EF4-FFF2-40B4-BE49-F238E27FC236}">
                <a16:creationId xmlns:a16="http://schemas.microsoft.com/office/drawing/2014/main" id="{AF7E9436-EA8D-1441-AAA7-2400E6F7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11" y="1722646"/>
            <a:ext cx="4508515" cy="3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94696CA-5E9F-3D46-950E-C69CB24B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" y="3369"/>
            <a:ext cx="1131988" cy="1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D662EE-E348-8E4D-A1D7-F3B7598930E5}"/>
              </a:ext>
            </a:extLst>
          </p:cNvPr>
          <p:cNvSpPr txBox="1"/>
          <p:nvPr/>
        </p:nvSpPr>
        <p:spPr>
          <a:xfrm>
            <a:off x="294289" y="1738307"/>
            <a:ext cx="6558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Мобилизация специалистов не только в период пандемии, но и в рамках оказания медицинских услуг населению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Особенно актуально для небольших муниципалитетов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Привлечение специалистов различных областей (особенно узкопрофильных) позволит обеспечить равный доступ населения к качественным медицинским услугам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Возможно осуществить в формате командировок с небольшой доплатой к заработной плате</a:t>
            </a:r>
          </a:p>
        </p:txBody>
      </p:sp>
    </p:spTree>
    <p:extLst>
      <p:ext uri="{BB962C8B-B14F-4D97-AF65-F5344CB8AC3E}">
        <p14:creationId xmlns:p14="http://schemas.microsoft.com/office/powerpoint/2010/main" val="9457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181F0E-E85D-E443-95C4-787B25D5FD99}"/>
              </a:ext>
            </a:extLst>
          </p:cNvPr>
          <p:cNvSpPr txBox="1"/>
          <p:nvPr/>
        </p:nvSpPr>
        <p:spPr>
          <a:xfrm>
            <a:off x="3144695" y="207169"/>
            <a:ext cx="7158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Перераспределение ресурсов (База данных)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BF00B8-2340-A44A-81D4-92342A3FE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" y="3369"/>
            <a:ext cx="1131988" cy="1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F23C9C-CBB2-B14F-B48A-A9803227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8" y="1030014"/>
            <a:ext cx="6519902" cy="4945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127537-2370-1541-AD45-4E5B1FE8A3BD}"/>
              </a:ext>
            </a:extLst>
          </p:cNvPr>
          <p:cNvSpPr txBox="1"/>
          <p:nvPr/>
        </p:nvSpPr>
        <p:spPr>
          <a:xfrm>
            <a:off x="5896482" y="6090091"/>
            <a:ext cx="573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" dirty="0">
                <a:hlinkClick r:id="rId4"/>
              </a:rPr>
              <a:t>https://</a:t>
            </a:r>
            <a:r>
              <a:rPr lang="en" dirty="0" err="1">
                <a:hlinkClick r:id="rId4"/>
              </a:rPr>
              <a:t>www.bashgmu.ru</a:t>
            </a:r>
            <a:r>
              <a:rPr lang="en" dirty="0">
                <a:hlinkClick r:id="rId4"/>
              </a:rPr>
              <a:t>/upload/</a:t>
            </a:r>
            <a:r>
              <a:rPr lang="ru-RU" dirty="0">
                <a:hlinkClick r:id="rId4"/>
              </a:rPr>
              <a:t>Брошюра.</a:t>
            </a:r>
            <a:r>
              <a:rPr lang="en" dirty="0">
                <a:hlinkClick r:id="rId4"/>
              </a:rPr>
              <a:t>pdf</a:t>
            </a:r>
            <a:r>
              <a:rPr lang="ru-RU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7FA41-2A6C-FA4A-82EC-6DC236E3D4DB}"/>
              </a:ext>
            </a:extLst>
          </p:cNvPr>
          <p:cNvSpPr txBox="1"/>
          <p:nvPr/>
        </p:nvSpPr>
        <p:spPr>
          <a:xfrm>
            <a:off x="166640" y="2027440"/>
            <a:ext cx="5439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Перераспределение ресурсов между муниципалитетами в зависимости от потребности (средства защиты, лекарства и т.д.) направлено на оперативное оказание помощи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Реализация посредством Базы данных, содержащей информацию о заявках медицинских организаций на предоставление необходимого ресурса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Оперативная доставка посредством </a:t>
            </a:r>
            <a:r>
              <a:rPr lang="ru-RU" dirty="0" err="1"/>
              <a:t>транспортивочных</a:t>
            </a:r>
            <a:r>
              <a:rPr lang="ru-RU" dirty="0"/>
              <a:t> машин скорой медицинской помощи, </a:t>
            </a:r>
            <a:r>
              <a:rPr lang="ru-RU" dirty="0" err="1"/>
              <a:t>санавиации</a:t>
            </a:r>
            <a:r>
              <a:rPr lang="ru-RU" dirty="0"/>
              <a:t>, либо привлечение механизмов МЧП (такси)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3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181F0E-E85D-E443-95C4-787B25D5FD99}"/>
              </a:ext>
            </a:extLst>
          </p:cNvPr>
          <p:cNvSpPr txBox="1"/>
          <p:nvPr/>
        </p:nvSpPr>
        <p:spPr>
          <a:xfrm>
            <a:off x="2475185" y="0"/>
            <a:ext cx="8072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Обмен опытом и научные исследования между муниципалитетами</a:t>
            </a:r>
          </a:p>
        </p:txBody>
      </p:sp>
      <p:pic>
        <p:nvPicPr>
          <p:cNvPr id="5122" name="Picture 2" descr="В Кирове проходит Всероссийская научно-практическая конференция по вопросам  психиатрии » ГТРК Вятка - новости Кирова и Кировской области">
            <a:extLst>
              <a:ext uri="{FF2B5EF4-FFF2-40B4-BE49-F238E27FC236}">
                <a16:creationId xmlns:a16="http://schemas.microsoft.com/office/drawing/2014/main" id="{24D01B97-7A06-8944-AAA6-70ADBBE2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90" y="1965434"/>
            <a:ext cx="5820582" cy="327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F890992-5A77-C644-8BC4-76B90EE2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" y="3369"/>
            <a:ext cx="1131988" cy="1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30B214-EF1C-4F43-9833-2CB015E3130A}"/>
              </a:ext>
            </a:extLst>
          </p:cNvPr>
          <p:cNvSpPr txBox="1"/>
          <p:nvPr/>
        </p:nvSpPr>
        <p:spPr>
          <a:xfrm>
            <a:off x="430924" y="2551836"/>
            <a:ext cx="5665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Обмен опытом между муниципалитетами и отдельными лечебными учреждениями в различных областях оказания медицинских услуг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dirty="0"/>
              <a:t>Особенно актуально в рамках пандемии </a:t>
            </a:r>
          </a:p>
        </p:txBody>
      </p:sp>
    </p:spTree>
    <p:extLst>
      <p:ext uri="{BB962C8B-B14F-4D97-AF65-F5344CB8AC3E}">
        <p14:creationId xmlns:p14="http://schemas.microsoft.com/office/powerpoint/2010/main" val="253618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4C506-E1F7-9446-8259-15B11824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Финансовое обеспечение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9BE07-3F5F-EA4B-AACC-B8C4EA0A1C0A}"/>
              </a:ext>
            </a:extLst>
          </p:cNvPr>
          <p:cNvSpPr txBox="1"/>
          <p:nvPr/>
        </p:nvSpPr>
        <p:spPr>
          <a:xfrm>
            <a:off x="1141844" y="1911679"/>
            <a:ext cx="489655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электронной базы</a:t>
            </a:r>
          </a:p>
          <a:p>
            <a:r>
              <a:rPr lang="ru-RU" dirty="0"/>
              <a:t>Источник: Регион и муниципалитеты (соотношение в зависимости от возможностей конкретных </a:t>
            </a:r>
            <a:r>
              <a:rPr lang="ru-RU" dirty="0" err="1"/>
              <a:t>мунципалитетов</a:t>
            </a:r>
            <a:r>
              <a:rPr lang="ru-RU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EEEAD-0AC5-2E45-B5A7-A87843F4E682}"/>
              </a:ext>
            </a:extLst>
          </p:cNvPr>
          <p:cNvSpPr txBox="1"/>
          <p:nvPr/>
        </p:nvSpPr>
        <p:spPr>
          <a:xfrm>
            <a:off x="6831197" y="1911679"/>
            <a:ext cx="452260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Дополнительное материальное вознаграждение в период командировок медперсоналу</a:t>
            </a:r>
          </a:p>
          <a:p>
            <a:r>
              <a:rPr lang="ru-RU" dirty="0"/>
              <a:t>Источник: создание специального фонда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2071B-E6BF-D540-965C-2013D673C1B8}"/>
              </a:ext>
            </a:extLst>
          </p:cNvPr>
          <p:cNvSpPr txBox="1"/>
          <p:nvPr/>
        </p:nvSpPr>
        <p:spPr>
          <a:xfrm>
            <a:off x="1141844" y="3549024"/>
            <a:ext cx="35356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Организационные затраты на обеспечение работы самой ассоциации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BD757-9F7E-9E44-B659-72B4001CDF36}"/>
              </a:ext>
            </a:extLst>
          </p:cNvPr>
          <p:cNvSpPr txBox="1"/>
          <p:nvPr/>
        </p:nvSpPr>
        <p:spPr>
          <a:xfrm>
            <a:off x="6831196" y="3598847"/>
            <a:ext cx="452260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Затраты на перераспределение ресурсов </a:t>
            </a:r>
            <a:r>
              <a:rPr lang="ru-RU" dirty="0"/>
              <a:t>(бензин, доп. машины и т.д.) </a:t>
            </a:r>
          </a:p>
          <a:p>
            <a:r>
              <a:rPr lang="ru-RU" dirty="0"/>
              <a:t>Источник: привлечение ГЧП, МЧП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DA485-221D-AA4D-A92D-6C3CF3809456}"/>
              </a:ext>
            </a:extLst>
          </p:cNvPr>
          <p:cNvSpPr txBox="1"/>
          <p:nvPr/>
        </p:nvSpPr>
        <p:spPr>
          <a:xfrm>
            <a:off x="6831196" y="4929992"/>
            <a:ext cx="452260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Сопутствующее развитие транспортной инфраструктуры </a:t>
            </a:r>
          </a:p>
          <a:p>
            <a:r>
              <a:rPr lang="ru-RU" dirty="0"/>
              <a:t>Источник: финансирования в рамках национального проекта федеральные средства + средства регионального бюджета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A52D06C-5D0B-FC4C-BCFA-B87A77966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" y="3369"/>
            <a:ext cx="1131988" cy="11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90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429</Words>
  <Application>Microsoft Macintosh PowerPoint</Application>
  <PresentationFormat>Широкоэкранный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Межмуниципальный проект в области здравоохранения</vt:lpstr>
      <vt:lpstr>Презентация PowerPoint</vt:lpstr>
      <vt:lpstr>Презентация PowerPoint</vt:lpstr>
      <vt:lpstr>Презентация PowerPoint</vt:lpstr>
      <vt:lpstr>Единая информационная база</vt:lpstr>
      <vt:lpstr>Обмен специалистами </vt:lpstr>
      <vt:lpstr>Презентация PowerPoint</vt:lpstr>
      <vt:lpstr>Презентация PowerPoint</vt:lpstr>
      <vt:lpstr>Финансовое обеспечение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7</cp:revision>
  <dcterms:created xsi:type="dcterms:W3CDTF">2021-12-02T09:06:35Z</dcterms:created>
  <dcterms:modified xsi:type="dcterms:W3CDTF">2021-12-15T13:53:31Z</dcterms:modified>
</cp:coreProperties>
</file>