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305" r:id="rId3"/>
    <p:sldId id="265" r:id="rId4"/>
    <p:sldId id="270" r:id="rId5"/>
    <p:sldId id="271" r:id="rId6"/>
    <p:sldId id="272" r:id="rId7"/>
    <p:sldId id="269" r:id="rId8"/>
    <p:sldId id="257" r:id="rId9"/>
    <p:sldId id="308" r:id="rId10"/>
    <p:sldId id="258" r:id="rId11"/>
    <p:sldId id="263" r:id="rId12"/>
    <p:sldId id="262" r:id="rId13"/>
    <p:sldId id="261" r:id="rId14"/>
    <p:sldId id="307" r:id="rId15"/>
    <p:sldId id="306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038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018" autoAdjust="0"/>
    <p:restoredTop sz="84655" autoAdjust="0"/>
  </p:normalViewPr>
  <p:slideViewPr>
    <p:cSldViewPr snapToGrid="0">
      <p:cViewPr varScale="1">
        <p:scale>
          <a:sx n="110" d="100"/>
          <a:sy n="110" d="100"/>
        </p:scale>
        <p:origin x="402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ADD8AC-DD7F-41E7-A086-D38F3157D0C8}" type="datetimeFigureOut">
              <a:rPr lang="en-US" smtClean="0"/>
              <a:t>8/28/2021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F8C576-F340-453B-9549-30D6F55147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4079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F8C576-F340-453B-9549-30D6F551476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8719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/>
                  <a:t>Jarvis approach: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F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rad</m:t>
                        </m:r>
                      </m:sub>
                    </m:sSub>
                  </m:oMath>
                </a14:m>
                <a:r>
                  <a:rPr lang="en-US" dirty="0"/>
                  <a:t> - </a:t>
                </a:r>
                <a:r>
                  <a:rPr lang="en-US" b="0" i="0" u="none" strike="noStrike" baseline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influence on the stomatal resistance of radiation;</a:t>
                </a:r>
                <a14:m>
                  <m:oMath xmlns:m="http://schemas.openxmlformats.org/officeDocument/2006/math">
                    <m:r>
                      <a:rPr lang="en-US" b="0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F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wat</m:t>
                        </m:r>
                      </m:sub>
                    </m:sSub>
                  </m:oMath>
                </a14:m>
                <a:r>
                  <a:rPr lang="en-US" dirty="0"/>
                  <a:t> - </a:t>
                </a:r>
                <a:r>
                  <a:rPr lang="en-GB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</a:t>
                </a:r>
                <a:r>
                  <a:rPr lang="en-GB" b="0" i="0" u="none" strike="noStrike" baseline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oil water content;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F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tem</m:t>
                        </m:r>
                      </m:sub>
                    </m:sSub>
                  </m:oMath>
                </a14:m>
                <a:r>
                  <a:rPr lang="en-US" dirty="0"/>
                  <a:t> - </a:t>
                </a:r>
                <a:r>
                  <a:rPr lang="en-GB" b="0" i="0" u="none" strike="noStrike" baseline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ambient temperature; </a:t>
                </a:r>
                <a14:m>
                  <m:oMath xmlns:m="http://schemas.openxmlformats.org/officeDocument/2006/math">
                    <m:r>
                      <a:rPr lang="en-US" b="0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F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hum</m:t>
                        </m:r>
                      </m:sub>
                    </m:sSub>
                  </m:oMath>
                </a14:m>
                <a:r>
                  <a:rPr lang="en-US" dirty="0"/>
                  <a:t> - </a:t>
                </a:r>
                <a:r>
                  <a:rPr lang="en-GB" b="0" i="0" u="none" strike="noStrike" baseline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ambient specific humidity;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r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min</m:t>
                        </m:r>
                      </m:sub>
                    </m:sSub>
                  </m:oMath>
                </a14:m>
                <a:r>
                  <a:rPr lang="en-US" dirty="0"/>
                  <a:t> - </a:t>
                </a:r>
                <a:r>
                  <a:rPr lang="en-GB" b="0" i="0" u="none" strike="noStrike" baseline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max and min stomatal resistance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GB" b="0" i="0" u="none" strike="noStrike" baseline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GB" b="0" i="0" u="none" strike="noStrike" baseline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b="0" i="0" u="none" strike="noStrike" baseline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Ball-Berry approach: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𝒓</m:t>
                        </m:r>
                      </m:e>
                      <m:sub>
                        <m:r>
                          <a:rPr lang="en-US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𝒔</m:t>
                        </m:r>
                      </m:sub>
                      <m:sup>
                        <m:r>
                          <a:rPr lang="en-US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𝒔𝒖𝒏</m:t>
                        </m:r>
                      </m:sup>
                    </m:sSubSup>
                  </m:oMath>
                </a14:m>
                <a:r>
                  <a:rPr lang="en-GB" b="1" i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𝒓</m:t>
                        </m:r>
                      </m:e>
                      <m:sub>
                        <m:r>
                          <a:rPr lang="en-US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𝒔</m:t>
                        </m:r>
                      </m:sub>
                      <m:sup>
                        <m:r>
                          <a:rPr lang="en-US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𝒔𝒉𝒂</m:t>
                        </m:r>
                      </m:sup>
                    </m:sSubSup>
                  </m:oMath>
                </a14:m>
                <a:r>
                  <a:rPr lang="en-GB" b="0" i="0" u="none" strike="noStrike" baseline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- </a:t>
                </a:r>
                <a:r>
                  <a:rPr lang="en-GB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stomatal resistance for </a:t>
                </a:r>
                <a:r>
                  <a:rPr lang="en-GB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sun</a:t>
                </a:r>
                <a:r>
                  <a:rPr lang="en-GB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and </a:t>
                </a:r>
                <a:r>
                  <a:rPr lang="en-GB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sha</a:t>
                </a:r>
                <a:r>
                  <a:rPr lang="en-GB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leaves;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𝑨</m:t>
                    </m:r>
                  </m:oMath>
                </a14:m>
                <a:r>
                  <a:rPr lang="en-GB" dirty="0"/>
                  <a:t> -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the</m:t>
                    </m:r>
                    <m:r>
                      <a:rPr lang="en-US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leaf</m:t>
                    </m:r>
                    <m:r>
                      <a:rPr lang="en-US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photosynthesis</m:t>
                    </m:r>
                  </m:oMath>
                </a14:m>
                <a:endParaRPr lang="en-GB" dirty="0"/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𝒈</m:t>
                        </m:r>
                      </m:e>
                      <m:sub>
                        <m:r>
                          <a:rPr lang="en-US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𝒔𝒕</m:t>
                        </m:r>
                      </m:sub>
                      <m:sup>
                        <m:r>
                          <a:rPr lang="en-US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𝒔𝒖𝒏</m:t>
                        </m:r>
                      </m:sup>
                    </m:sSubSup>
                  </m:oMath>
                </a14:m>
                <a:r>
                  <a:rPr lang="en-GB" b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𝒈</m:t>
                        </m:r>
                      </m:e>
                      <m:sub>
                        <m:r>
                          <a:rPr lang="en-US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𝒔𝒕</m:t>
                        </m:r>
                      </m:sub>
                      <m:sup>
                        <m:r>
                          <a:rPr lang="en-US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𝒔𝒉𝒂</m:t>
                        </m:r>
                      </m:sup>
                    </m:sSubSup>
                  </m:oMath>
                </a14:m>
                <a:r>
                  <a:rPr lang="en-GB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- stomatal conductance for </a:t>
                </a:r>
                <a:r>
                  <a:rPr lang="en-GB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sun</a:t>
                </a:r>
                <a:r>
                  <a:rPr lang="en-GB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and </a:t>
                </a:r>
                <a:r>
                  <a:rPr lang="en-GB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sha</a:t>
                </a:r>
                <a:r>
                  <a:rPr lang="en-GB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leaves ; </a:t>
                </a:r>
                <a:r>
                  <a:rPr lang="en-US" b="1" i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- is the minimum stomatal conductance;</a:t>
                </a:r>
                <a:r>
                  <a:rPr lang="en-US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b="1" i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 parameter;</a:t>
                </a:r>
                <a:endParaRPr lang="en-GB" dirty="0"/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  <m:sub>
                        <m:r>
                          <a:rPr lang="en-US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𝒔</m:t>
                        </m:r>
                      </m:sub>
                    </m:sSub>
                  </m:oMath>
                </a14:m>
                <a:r>
                  <a:rPr lang="en-GB" dirty="0"/>
                  <a:t> - </a:t>
                </a:r>
                <a:r>
                  <a:rPr lang="en-US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vapor pressure at the leaf surface;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  <m:sub>
                        <m:r>
                          <a:rPr lang="en-US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- the saturation vapor pressure inside the  leaf at the skin temperature ;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</m:e>
                      <m:sub>
                        <m:r>
                          <a:rPr lang="en-US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𝒔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- </a:t>
                </a:r>
                <a:r>
                  <a:rPr lang="en-GB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̶  </a:t>
                </a:r>
                <a:r>
                  <a:rPr lang="en-US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CO</a:t>
                </a:r>
                <a:r>
                  <a:rPr lang="en-US" baseline="-25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partial pressure at the leaf surface;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GB" dirty="0"/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GB" dirty="0"/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/>
                  <a:t>Jarvis approach: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b="0" i="0">
                    <a:solidFill>
                      <a:srgbClr val="C00000"/>
                    </a:solidFill>
                    <a:latin typeface="Cambria Math" panose="02040503050406030204" pitchFamily="18" charset="0"/>
                  </a:rPr>
                  <a:t>F_rad</a:t>
                </a:r>
                <a:r>
                  <a:rPr lang="en-US" dirty="0"/>
                  <a:t> - </a:t>
                </a:r>
                <a:r>
                  <a:rPr lang="en-US" b="0" i="0" u="none" strike="noStrike" baseline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influence on the stomatal resistance of radiation;</a:t>
                </a:r>
                <a:r>
                  <a:rPr lang="en-US" b="0" i="0">
                    <a:solidFill>
                      <a:srgbClr val="C00000"/>
                    </a:solidFill>
                    <a:latin typeface="Cambria Math" panose="02040503050406030204" pitchFamily="18" charset="0"/>
                  </a:rPr>
                  <a:t> F_wat</a:t>
                </a:r>
                <a:r>
                  <a:rPr lang="en-US" dirty="0"/>
                  <a:t> - </a:t>
                </a:r>
                <a:r>
                  <a:rPr lang="en-GB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</a:t>
                </a:r>
                <a:r>
                  <a:rPr lang="en-GB" b="0" i="0" u="none" strike="noStrike" baseline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oil water content; </a:t>
                </a:r>
                <a:r>
                  <a:rPr lang="en-US" b="0" i="0">
                    <a:solidFill>
                      <a:srgbClr val="C00000"/>
                    </a:solidFill>
                    <a:latin typeface="Cambria Math" panose="02040503050406030204" pitchFamily="18" charset="0"/>
                  </a:rPr>
                  <a:t>F_tem</a:t>
                </a:r>
                <a:r>
                  <a:rPr lang="en-US" dirty="0"/>
                  <a:t> - </a:t>
                </a:r>
                <a:r>
                  <a:rPr lang="en-GB" b="0" i="0" u="none" strike="noStrike" baseline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ambient temperature; </a:t>
                </a:r>
                <a:r>
                  <a:rPr lang="en-US" b="0" i="0">
                    <a:solidFill>
                      <a:srgbClr val="C00000"/>
                    </a:solidFill>
                    <a:latin typeface="Cambria Math" panose="02040503050406030204" pitchFamily="18" charset="0"/>
                  </a:rPr>
                  <a:t> F_hum</a:t>
                </a:r>
                <a:r>
                  <a:rPr lang="en-US" dirty="0"/>
                  <a:t> - </a:t>
                </a:r>
                <a:r>
                  <a:rPr lang="en-GB" b="0" i="0" u="none" strike="noStrike" baseline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ambient specific humidity; </a:t>
                </a:r>
                <a:r>
                  <a:rPr lang="en-US" b="0" i="0">
                    <a:solidFill>
                      <a:srgbClr val="C00000"/>
                    </a:solidFill>
                    <a:latin typeface="Cambria Math" panose="02040503050406030204" pitchFamily="18" charset="0"/>
                  </a:rPr>
                  <a:t>𝑟_𝑚𝑎𝑥</a:t>
                </a:r>
                <a:r>
                  <a:rPr lang="en-US" dirty="0"/>
                  <a:t> and </a:t>
                </a:r>
                <a:r>
                  <a:rPr lang="en-US" i="0">
                    <a:solidFill>
                      <a:srgbClr val="C00000"/>
                    </a:solidFill>
                    <a:latin typeface="Cambria Math" panose="02040503050406030204" pitchFamily="18" charset="0"/>
                  </a:rPr>
                  <a:t>r_min</a:t>
                </a:r>
                <a:r>
                  <a:rPr lang="en-US" dirty="0"/>
                  <a:t> - </a:t>
                </a:r>
                <a:r>
                  <a:rPr lang="en-GB" b="0" i="0" u="none" strike="noStrike" baseline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max and min stomatal resistance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GB" b="0" i="0" u="none" strike="noStrike" baseline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GB" b="0" i="0" u="none" strike="noStrike" baseline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b="0" i="0" u="none" strike="noStrike" baseline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Ball-Berry approach: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b="1" i="0">
                    <a:solidFill>
                      <a:srgbClr val="C00000"/>
                    </a:solidFill>
                    <a:latin typeface="Cambria Math" panose="02040503050406030204" pitchFamily="18" charset="0"/>
                  </a:rPr>
                  <a:t>𝒓_𝒔^𝒔𝒖𝒏</a:t>
                </a:r>
                <a:r>
                  <a:rPr lang="en-GB" b="1" i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and </a:t>
                </a:r>
                <a:r>
                  <a:rPr lang="en-US" b="1" i="0">
                    <a:solidFill>
                      <a:srgbClr val="C00000"/>
                    </a:solidFill>
                    <a:latin typeface="Cambria Math" panose="02040503050406030204" pitchFamily="18" charset="0"/>
                  </a:rPr>
                  <a:t>𝒓_𝒔^𝒔𝒉𝒂</a:t>
                </a:r>
                <a:r>
                  <a:rPr lang="en-GB" b="0" i="0" u="none" strike="noStrike" baseline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- </a:t>
                </a:r>
                <a:r>
                  <a:rPr lang="en-GB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stomatal resistance for </a:t>
                </a:r>
                <a:r>
                  <a:rPr lang="en-GB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sun</a:t>
                </a:r>
                <a:r>
                  <a:rPr lang="en-GB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and </a:t>
                </a:r>
                <a:r>
                  <a:rPr lang="en-GB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sha</a:t>
                </a:r>
                <a:r>
                  <a:rPr lang="en-GB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leaves; </a:t>
                </a:r>
                <a:r>
                  <a:rPr lang="en-US" b="1" i="0">
                    <a:solidFill>
                      <a:srgbClr val="C00000"/>
                    </a:solidFill>
                    <a:latin typeface="Cambria Math" panose="02040503050406030204" pitchFamily="18" charset="0"/>
                  </a:rPr>
                  <a:t>𝑨</a:t>
                </a:r>
                <a:r>
                  <a:rPr lang="en-GB" dirty="0"/>
                  <a:t> - </a:t>
                </a:r>
                <a:r>
                  <a:rPr lang="en-US" b="0" i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the leaf photosynthesis</a:t>
                </a:r>
                <a:endParaRPr lang="en-GB" dirty="0"/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b="1" i="0">
                    <a:solidFill>
                      <a:srgbClr val="C00000"/>
                    </a:solidFill>
                    <a:latin typeface="Cambria Math" panose="02040503050406030204" pitchFamily="18" charset="0"/>
                  </a:rPr>
                  <a:t>𝒈_𝒔𝒕^𝒔𝒖𝒏</a:t>
                </a:r>
                <a:r>
                  <a:rPr lang="en-GB" b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and </a:t>
                </a:r>
                <a:r>
                  <a:rPr lang="en-US" b="1" i="0">
                    <a:solidFill>
                      <a:srgbClr val="C00000"/>
                    </a:solidFill>
                    <a:latin typeface="Cambria Math" panose="02040503050406030204" pitchFamily="18" charset="0"/>
                  </a:rPr>
                  <a:t>𝒈_𝒔𝒕^𝒔𝒉𝒂</a:t>
                </a:r>
                <a:r>
                  <a:rPr lang="en-GB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- stomatal conductance for </a:t>
                </a:r>
                <a:r>
                  <a:rPr lang="en-GB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sun</a:t>
                </a:r>
                <a:r>
                  <a:rPr lang="en-GB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and </a:t>
                </a:r>
                <a:r>
                  <a:rPr lang="en-GB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sha</a:t>
                </a:r>
                <a:r>
                  <a:rPr lang="en-GB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leaves ; </a:t>
                </a:r>
                <a:r>
                  <a:rPr lang="en-US" b="1" i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- is the minimum stomatal conductance;</a:t>
                </a:r>
                <a:r>
                  <a:rPr lang="en-US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b="1" i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 parameter;</a:t>
                </a:r>
                <a:endParaRPr lang="en-GB" dirty="0"/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b="1" i="0">
                    <a:solidFill>
                      <a:srgbClr val="C00000"/>
                    </a:solidFill>
                    <a:latin typeface="Cambria Math" panose="02040503050406030204" pitchFamily="18" charset="0"/>
                  </a:rPr>
                  <a:t>𝒆_𝒔</a:t>
                </a:r>
                <a:r>
                  <a:rPr lang="en-GB" dirty="0"/>
                  <a:t> - </a:t>
                </a:r>
                <a:r>
                  <a:rPr lang="en-US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vapor pressure at the leaf surface;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b="1" i="0">
                    <a:solidFill>
                      <a:srgbClr val="C00000"/>
                    </a:solidFill>
                    <a:latin typeface="Cambria Math" panose="02040503050406030204" pitchFamily="18" charset="0"/>
                  </a:rPr>
                  <a:t>𝒆_𝒊</a:t>
                </a:r>
                <a:r>
                  <a:rPr lang="en-US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- the saturation vapor pressure inside the  leaf at the skin temperature ;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b="1" i="0">
                    <a:solidFill>
                      <a:srgbClr val="C00000"/>
                    </a:solidFill>
                    <a:latin typeface="Cambria Math" panose="02040503050406030204" pitchFamily="18" charset="0"/>
                  </a:rPr>
                  <a:t>𝒄_𝒔</a:t>
                </a:r>
                <a:r>
                  <a:rPr lang="en-US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- </a:t>
                </a:r>
                <a:r>
                  <a:rPr lang="en-GB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̶  </a:t>
                </a:r>
                <a:r>
                  <a:rPr lang="en-US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CO</a:t>
                </a:r>
                <a:r>
                  <a:rPr lang="en-US" baseline="-25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partial pressure at the leaf surface;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GB" dirty="0"/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GB" dirty="0"/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dirty="0"/>
              </a:p>
              <a:p>
                <a:endParaRPr lang="en-US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F8C576-F340-453B-9549-30D6F551476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9093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F8C576-F340-453B-9549-30D6F551476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0691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F8C576-F340-453B-9549-30D6F551476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3610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3574C0-409A-4F31-BC5D-B028B3F572DD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113126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5EC262-152E-48DC-BE48-6811D99E2B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6A04CD-2E15-4722-9FE3-85DAD87881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023FBD-14D8-4CFB-BF8A-9A875FD840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C775C-5C9F-493C-9D70-AC1B7B418ED2}" type="datetimeFigureOut">
              <a:rPr lang="en-US" smtClean="0"/>
              <a:t>8/28/2021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C40384-7182-40D4-ACC6-BB2F03F931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1C1402-8C0F-445E-9891-876C59C68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9862A-5ECD-4A92-A14F-CEF8582E4B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8407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492EC-D686-426A-B4E4-FE1D1ED552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74CD37-A26E-476C-BECB-EAC1B183DA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0390C8-7EBD-4B3D-9699-E015FCA1B1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C775C-5C9F-493C-9D70-AC1B7B418ED2}" type="datetimeFigureOut">
              <a:rPr lang="en-US" smtClean="0"/>
              <a:t>8/28/2021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75F204-C23A-4224-B7C2-A6EA997A01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D00B72-6AF0-4458-BF8E-3E9FA07A4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9862A-5ECD-4A92-A14F-CEF8582E4B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5160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A6D2830-A89D-4EFC-A378-5C66C7D345B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C4250F-F44A-4718-A75C-3A643AB3B6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D42467-68AA-4106-A318-BCE377D994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C775C-5C9F-493C-9D70-AC1B7B418ED2}" type="datetimeFigureOut">
              <a:rPr lang="en-US" smtClean="0"/>
              <a:t>8/28/2021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9DF00B-A72D-4C00-8EBF-6339E398C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9267C3-8261-490F-AF92-81AA46B24C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9862A-5ECD-4A92-A14F-CEF8582E4B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3962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1C1778-E341-47EC-9BDC-73BF4F4711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304CB2-0477-4C5D-AF5D-D194BB64FE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5CF7C1-BB15-4A75-8D12-2B7DD80CD0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C775C-5C9F-493C-9D70-AC1B7B418ED2}" type="datetimeFigureOut">
              <a:rPr lang="en-US" smtClean="0"/>
              <a:t>8/28/2021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E67CAB-3BC7-44D1-842B-0FA8A0F2DF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89D365-9AD7-47A8-946E-F6F33E98EE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9862A-5ECD-4A92-A14F-CEF8582E4B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4022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A5A0B6-9A2C-4CFA-917B-04837F9886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D43E4E-8E05-4B7C-8D2D-754C61ED7B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A73F57-7859-450D-89F9-B018D8B163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C775C-5C9F-493C-9D70-AC1B7B418ED2}" type="datetimeFigureOut">
              <a:rPr lang="en-US" smtClean="0"/>
              <a:t>8/28/2021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09BBDB-7DD7-4358-98EE-CA18181265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0F99E4-C50A-4847-876C-5745BE0C8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9862A-5ECD-4A92-A14F-CEF8582E4B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191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A12C01-B28A-4C79-A23D-722055B0C0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C5891D-9775-4069-88FF-C540E3AC24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F838A4-B1C0-46EE-BCAB-87CF8FAF05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1C591E-EDF1-4E72-AE80-C397CCF226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C775C-5C9F-493C-9D70-AC1B7B418ED2}" type="datetimeFigureOut">
              <a:rPr lang="en-US" smtClean="0"/>
              <a:t>8/28/2021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A0A24F-C699-4B06-BC15-2E66F2D862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F0BCBA-1999-498F-AD2F-CB066808C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9862A-5ECD-4A92-A14F-CEF8582E4B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7458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2DA467-BC71-425F-B8FA-7FBDFE64DF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4944E6-6B5C-4C37-B4F5-D0148BC2B4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23CEDC-E960-4F61-A537-C3462DB937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061747-4473-4C33-911B-4DD66E6D3A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6BEB634-5AD7-4EDA-BB28-83AAA34163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AA56EB0-6CDB-4247-8492-FF7E082369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C775C-5C9F-493C-9D70-AC1B7B418ED2}" type="datetimeFigureOut">
              <a:rPr lang="en-US" smtClean="0"/>
              <a:t>8/28/2021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4466C82-0D15-4E1F-B8E3-9FD01E0DEA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2578246-22A3-4E5F-98CF-4CCF99E0D8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9862A-5ECD-4A92-A14F-CEF8582E4B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7473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55135E-0C87-438E-8F90-B1136F9BD0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74FEFC-AEBC-47FA-B2B9-870E72B72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C775C-5C9F-493C-9D70-AC1B7B418ED2}" type="datetimeFigureOut">
              <a:rPr lang="en-US" smtClean="0"/>
              <a:t>8/28/2021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CD9D1C-D9A9-49E3-9284-BD7E232852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21A03B-9385-4489-851F-F2D7DD0775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9862A-5ECD-4A92-A14F-CEF8582E4B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1395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A8A0E4A-4F63-4017-91AD-FE48D31B2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C775C-5C9F-493C-9D70-AC1B7B418ED2}" type="datetimeFigureOut">
              <a:rPr lang="en-US" smtClean="0"/>
              <a:t>8/28/2021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AA1C52-5C94-4999-9111-DDEF94CF13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B15350-986F-471C-969E-DFA0826E38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9862A-5ECD-4A92-A14F-CEF8582E4B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135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98E6D7-C6BD-4BA0-ABC7-E47BC4C059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B3C6F1-B65E-4C8D-AC41-C3342F33D8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D40ED6-5CE3-43CE-9424-082BA39719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1A058E-4F0C-4C89-A20B-25B97DC24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C775C-5C9F-493C-9D70-AC1B7B418ED2}" type="datetimeFigureOut">
              <a:rPr lang="en-US" smtClean="0"/>
              <a:t>8/28/2021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3B3FBD-987A-4381-ABC0-E606B50836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E6C72D-7D91-4AE6-995F-D923890A19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9862A-5ECD-4A92-A14F-CEF8582E4B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8489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13F91-DF7F-4225-A53E-509690B14D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63D141F-EB85-4738-AB73-E2F5893A2B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C6D62C-F864-4CC2-951D-49C4A4FB21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E497B4-53E7-492A-87A2-F2BF8227F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C775C-5C9F-493C-9D70-AC1B7B418ED2}" type="datetimeFigureOut">
              <a:rPr lang="en-US" smtClean="0"/>
              <a:t>8/28/2021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F2788A-7E63-4A56-9408-191C85EF0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C6FEBE-E2B2-4C5D-95F1-E290EFDE3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9862A-5ECD-4A92-A14F-CEF8582E4B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8289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049087E-31A1-4E0D-BFFF-5CB12DCF97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0F99A7-5035-4567-9021-FBC2C0A0DE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616A7A-DCAE-448F-AADE-6D690E0B9B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2C775C-5C9F-493C-9D70-AC1B7B418ED2}" type="datetimeFigureOut">
              <a:rPr lang="en-US" smtClean="0"/>
              <a:t>8/28/2021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0DBB7A-59EC-4E14-B964-D87F820B69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3D74AA-837C-47C2-9D49-FA06CB22E2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A9862A-5ECD-4A92-A14F-CEF8582E4B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530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13" Type="http://schemas.openxmlformats.org/officeDocument/2006/relationships/image" Target="../media/image89.png"/><Relationship Id="rId3" Type="http://schemas.openxmlformats.org/officeDocument/2006/relationships/image" Target="../media/image74.png"/><Relationship Id="rId7" Type="http://schemas.openxmlformats.org/officeDocument/2006/relationships/image" Target="../media/image3.png"/><Relationship Id="rId12" Type="http://schemas.openxmlformats.org/officeDocument/2006/relationships/image" Target="../media/image8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87.png"/><Relationship Id="rId5" Type="http://schemas.openxmlformats.org/officeDocument/2006/relationships/image" Target="../media/image76.png"/><Relationship Id="rId15" Type="http://schemas.openxmlformats.org/officeDocument/2006/relationships/image" Target="../media/image91.png"/><Relationship Id="rId10" Type="http://schemas.openxmlformats.org/officeDocument/2006/relationships/image" Target="../media/image860.png"/><Relationship Id="rId4" Type="http://schemas.openxmlformats.org/officeDocument/2006/relationships/image" Target="../media/image75.png"/><Relationship Id="rId9" Type="http://schemas.openxmlformats.org/officeDocument/2006/relationships/image" Target="../media/image850.png"/><Relationship Id="rId14" Type="http://schemas.openxmlformats.org/officeDocument/2006/relationships/image" Target="../media/image9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7" Type="http://schemas.openxmlformats.org/officeDocument/2006/relationships/image" Target="../media/image4.sv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7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81.png"/><Relationship Id="rId7" Type="http://schemas.openxmlformats.org/officeDocument/2006/relationships/image" Target="../media/image4.sv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10" Type="http://schemas.openxmlformats.org/officeDocument/2006/relationships/image" Target="../media/image85.png"/><Relationship Id="rId4" Type="http://schemas.openxmlformats.org/officeDocument/2006/relationships/image" Target="../media/image82.png"/><Relationship Id="rId9" Type="http://schemas.openxmlformats.org/officeDocument/2006/relationships/image" Target="../media/image8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92.png"/><Relationship Id="rId7" Type="http://schemas.openxmlformats.org/officeDocument/2006/relationships/image" Target="../media/image96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10" Type="http://schemas.openxmlformats.org/officeDocument/2006/relationships/image" Target="../media/image99.png"/><Relationship Id="rId4" Type="http://schemas.openxmlformats.org/officeDocument/2006/relationships/image" Target="../media/image93.png"/><Relationship Id="rId9" Type="http://schemas.openxmlformats.org/officeDocument/2006/relationships/image" Target="../media/image9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0.png"/><Relationship Id="rId4" Type="http://schemas.openxmlformats.org/officeDocument/2006/relationships/image" Target="../media/image4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users/merajtoelle/projects/1#column-12685824" TargetMode="External"/><Relationship Id="rId2" Type="http://schemas.openxmlformats.org/officeDocument/2006/relationships/hyperlink" Target="https://github.com/users/merajtoelle/projects/1#column-12685832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3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0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4.sv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3.png"/><Relationship Id="rId7" Type="http://schemas.openxmlformats.org/officeDocument/2006/relationships/image" Target="../media/image1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3.png"/><Relationship Id="rId5" Type="http://schemas.openxmlformats.org/officeDocument/2006/relationships/image" Target="../media/image9.png"/><Relationship Id="rId10" Type="http://schemas.openxmlformats.org/officeDocument/2006/relationships/image" Target="../media/image18.png"/><Relationship Id="rId4" Type="http://schemas.openxmlformats.org/officeDocument/2006/relationships/image" Target="../media/image4.svg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18" Type="http://schemas.openxmlformats.org/officeDocument/2006/relationships/image" Target="../media/image37.png"/><Relationship Id="rId26" Type="http://schemas.openxmlformats.org/officeDocument/2006/relationships/image" Target="../media/image45.png"/><Relationship Id="rId3" Type="http://schemas.openxmlformats.org/officeDocument/2006/relationships/image" Target="../media/image3.png"/><Relationship Id="rId21" Type="http://schemas.openxmlformats.org/officeDocument/2006/relationships/image" Target="../media/image40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17" Type="http://schemas.openxmlformats.org/officeDocument/2006/relationships/image" Target="../media/image36.png"/><Relationship Id="rId25" Type="http://schemas.openxmlformats.org/officeDocument/2006/relationships/image" Target="../media/image44.png"/><Relationship Id="rId2" Type="http://schemas.openxmlformats.org/officeDocument/2006/relationships/image" Target="../media/image7.png"/><Relationship Id="rId16" Type="http://schemas.openxmlformats.org/officeDocument/2006/relationships/image" Target="../media/image35.png"/><Relationship Id="rId20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24" Type="http://schemas.openxmlformats.org/officeDocument/2006/relationships/image" Target="../media/image43.png"/><Relationship Id="rId5" Type="http://schemas.openxmlformats.org/officeDocument/2006/relationships/image" Target="../media/image24.png"/><Relationship Id="rId15" Type="http://schemas.openxmlformats.org/officeDocument/2006/relationships/image" Target="../media/image34.png"/><Relationship Id="rId23" Type="http://schemas.openxmlformats.org/officeDocument/2006/relationships/image" Target="../media/image42.png"/><Relationship Id="rId28" Type="http://schemas.openxmlformats.org/officeDocument/2006/relationships/image" Target="../media/image47.png"/><Relationship Id="rId10" Type="http://schemas.openxmlformats.org/officeDocument/2006/relationships/image" Target="../media/image29.png"/><Relationship Id="rId19" Type="http://schemas.openxmlformats.org/officeDocument/2006/relationships/image" Target="../media/image38.png"/><Relationship Id="rId4" Type="http://schemas.openxmlformats.org/officeDocument/2006/relationships/image" Target="../media/image4.svg"/><Relationship Id="rId9" Type="http://schemas.openxmlformats.org/officeDocument/2006/relationships/image" Target="../media/image28.png"/><Relationship Id="rId14" Type="http://schemas.openxmlformats.org/officeDocument/2006/relationships/image" Target="../media/image33.png"/><Relationship Id="rId22" Type="http://schemas.openxmlformats.org/officeDocument/2006/relationships/image" Target="../media/image41.png"/><Relationship Id="rId27" Type="http://schemas.openxmlformats.org/officeDocument/2006/relationships/image" Target="../media/image4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png"/><Relationship Id="rId18" Type="http://schemas.openxmlformats.org/officeDocument/2006/relationships/image" Target="../media/image62.png"/><Relationship Id="rId3" Type="http://schemas.openxmlformats.org/officeDocument/2006/relationships/image" Target="../media/image7.png"/><Relationship Id="rId21" Type="http://schemas.openxmlformats.org/officeDocument/2006/relationships/image" Target="../media/image3.png"/><Relationship Id="rId7" Type="http://schemas.openxmlformats.org/officeDocument/2006/relationships/image" Target="../media/image51.png"/><Relationship Id="rId12" Type="http://schemas.openxmlformats.org/officeDocument/2006/relationships/image" Target="../media/image56.png"/><Relationship Id="rId17" Type="http://schemas.openxmlformats.org/officeDocument/2006/relationships/image" Target="../media/image61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60.png"/><Relationship Id="rId20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5" Type="http://schemas.openxmlformats.org/officeDocument/2006/relationships/image" Target="../media/image59.png"/><Relationship Id="rId23" Type="http://schemas.openxmlformats.org/officeDocument/2006/relationships/image" Target="../media/image65.png"/><Relationship Id="rId10" Type="http://schemas.openxmlformats.org/officeDocument/2006/relationships/image" Target="../media/image54.png"/><Relationship Id="rId19" Type="http://schemas.openxmlformats.org/officeDocument/2006/relationships/image" Target="../media/image63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Relationship Id="rId14" Type="http://schemas.openxmlformats.org/officeDocument/2006/relationships/image" Target="../media/image58.png"/><Relationship Id="rId22" Type="http://schemas.openxmlformats.org/officeDocument/2006/relationships/image" Target="../media/image4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22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11" Type="http://schemas.openxmlformats.org/officeDocument/2006/relationships/image" Target="../media/image4.svg"/><Relationship Id="rId5" Type="http://schemas.openxmlformats.org/officeDocument/2006/relationships/image" Target="../media/image67.png"/><Relationship Id="rId10" Type="http://schemas.openxmlformats.org/officeDocument/2006/relationships/image" Target="../media/image3.png"/><Relationship Id="rId4" Type="http://schemas.openxmlformats.org/officeDocument/2006/relationships/image" Target="../media/image66.png"/><Relationship Id="rId9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790.png"/><Relationship Id="rId3" Type="http://schemas.openxmlformats.org/officeDocument/2006/relationships/image" Target="../media/image7.png"/><Relationship Id="rId7" Type="http://schemas.openxmlformats.org/officeDocument/2006/relationships/image" Target="../media/image72.png"/><Relationship Id="rId12" Type="http://schemas.openxmlformats.org/officeDocument/2006/relationships/image" Target="../media/image78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11" Type="http://schemas.openxmlformats.org/officeDocument/2006/relationships/image" Target="../media/image770.png"/><Relationship Id="rId5" Type="http://schemas.openxmlformats.org/officeDocument/2006/relationships/image" Target="../media/image4.svg"/><Relationship Id="rId15" Type="http://schemas.openxmlformats.org/officeDocument/2006/relationships/image" Target="../media/image810.png"/><Relationship Id="rId10" Type="http://schemas.openxmlformats.org/officeDocument/2006/relationships/image" Target="../media/image760.png"/><Relationship Id="rId4" Type="http://schemas.openxmlformats.org/officeDocument/2006/relationships/image" Target="../media/image3.png"/><Relationship Id="rId9" Type="http://schemas.openxmlformats.org/officeDocument/2006/relationships/image" Target="../media/image750.png"/><Relationship Id="rId14" Type="http://schemas.openxmlformats.org/officeDocument/2006/relationships/image" Target="../media/image80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lant, broccoli&#10;&#10;Description automatically generated">
            <a:extLst>
              <a:ext uri="{FF2B5EF4-FFF2-40B4-BE49-F238E27FC236}">
                <a16:creationId xmlns:a16="http://schemas.microsoft.com/office/drawing/2014/main" id="{363FE5BD-1C73-43BA-84C1-0CF1D24D632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402" b="18958"/>
          <a:stretch/>
        </p:blipFill>
        <p:spPr>
          <a:xfrm>
            <a:off x="3657600" y="4219575"/>
            <a:ext cx="8534400" cy="26384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766CEAA-F9C2-4A2E-91C1-1C67A4A85C65}"/>
              </a:ext>
            </a:extLst>
          </p:cNvPr>
          <p:cNvSpPr txBox="1"/>
          <p:nvPr/>
        </p:nvSpPr>
        <p:spPr>
          <a:xfrm>
            <a:off x="0" y="1114926"/>
            <a:ext cx="121919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PT VAINT</a:t>
            </a:r>
            <a:endParaRPr lang="en-GB" sz="5400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6CC2F70-BDB7-46CF-B061-6C3CD19C380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92063" y="0"/>
            <a:ext cx="1499936" cy="362701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EAA2AB0F-ED3A-4C30-A94B-B205965B54E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0"/>
            <a:ext cx="554345" cy="68178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17EA30E-408E-44AF-929A-57E423052B95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0" y="3100444"/>
            <a:ext cx="12191998" cy="797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è"/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è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è"/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è"/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è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è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è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è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/>
            <a:r>
              <a:rPr lang="de-DE" altLang="de-DE">
                <a:latin typeface="Arial" panose="020B0604020202020204" pitchFamily="34" charset="0"/>
                <a:cs typeface="Arial" panose="020B0604020202020204" pitchFamily="34" charset="0"/>
              </a:rPr>
              <a:t>Evgenii Churiulin, Merja Tölle, Vladimir Kopeykin,</a:t>
            </a:r>
          </a:p>
          <a:p>
            <a:pPr eaLnBrk="1" hangingPunct="1"/>
            <a:r>
              <a:rPr lang="de-DE" altLang="de-DE">
                <a:latin typeface="Arial" panose="020B0604020202020204" pitchFamily="34" charset="0"/>
                <a:cs typeface="Arial" panose="020B0604020202020204" pitchFamily="34" charset="0"/>
              </a:rPr>
              <a:t>Markus Übel, Juergen Helmert and Jean-Marie Bettems</a:t>
            </a:r>
            <a:endParaRPr lang="de-DE" altLang="de-DE" sz="2000" dirty="0"/>
          </a:p>
        </p:txBody>
      </p:sp>
    </p:spTree>
    <p:extLst>
      <p:ext uri="{BB962C8B-B14F-4D97-AF65-F5344CB8AC3E}">
        <p14:creationId xmlns:p14="http://schemas.microsoft.com/office/powerpoint/2010/main" val="15652339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hart, line chart&#10;&#10;Description automatically generated">
            <a:extLst>
              <a:ext uri="{FF2B5EF4-FFF2-40B4-BE49-F238E27FC236}">
                <a16:creationId xmlns:a16="http://schemas.microsoft.com/office/drawing/2014/main" id="{90CD6FE5-5F29-41B9-BA02-DF129BF12A51}"/>
              </a:ext>
            </a:extLst>
          </p:cNvPr>
          <p:cNvPicPr>
            <a:picLocks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3" y="2935371"/>
            <a:ext cx="4023360" cy="3200397"/>
          </a:xfrm>
          <a:prstGeom prst="rect">
            <a:avLst/>
          </a:prstGeom>
        </p:spPr>
      </p:pic>
      <p:pic>
        <p:nvPicPr>
          <p:cNvPr id="5" name="Picture 4" descr="Chart, line chart&#10;&#10;Description automatically generated">
            <a:extLst>
              <a:ext uri="{FF2B5EF4-FFF2-40B4-BE49-F238E27FC236}">
                <a16:creationId xmlns:a16="http://schemas.microsoft.com/office/drawing/2014/main" id="{05973B52-D488-4B55-BCC8-6BB60CA32A21}"/>
              </a:ext>
            </a:extLst>
          </p:cNvPr>
          <p:cNvPicPr>
            <a:picLocks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9083" y="2935368"/>
            <a:ext cx="4023360" cy="3200400"/>
          </a:xfrm>
          <a:prstGeom prst="rect">
            <a:avLst/>
          </a:prstGeom>
        </p:spPr>
      </p:pic>
      <p:pic>
        <p:nvPicPr>
          <p:cNvPr id="11" name="Picture 10" descr="Chart, line chart&#10;&#10;Description automatically generated">
            <a:extLst>
              <a:ext uri="{FF2B5EF4-FFF2-40B4-BE49-F238E27FC236}">
                <a16:creationId xmlns:a16="http://schemas.microsoft.com/office/drawing/2014/main" id="{030846F4-FD4B-48DA-9C31-8FE766ACF826}"/>
              </a:ext>
            </a:extLst>
          </p:cNvPr>
          <p:cNvPicPr>
            <a:picLocks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92443" y="2935368"/>
            <a:ext cx="4023360" cy="3200400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1B4A24D9-5820-4DA1-A5FA-2F9900216A52}"/>
              </a:ext>
            </a:extLst>
          </p:cNvPr>
          <p:cNvSpPr/>
          <p:nvPr/>
        </p:nvSpPr>
        <p:spPr>
          <a:xfrm>
            <a:off x="9511393" y="616982"/>
            <a:ext cx="777240" cy="6217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F3E8E89-3F4E-4734-BFCF-A14DD3C4548C}"/>
              </a:ext>
            </a:extLst>
          </p:cNvPr>
          <p:cNvGrpSpPr/>
          <p:nvPr/>
        </p:nvGrpSpPr>
        <p:grpSpPr>
          <a:xfrm>
            <a:off x="3282042" y="2986774"/>
            <a:ext cx="8761906" cy="703483"/>
            <a:chOff x="3282042" y="2986774"/>
            <a:chExt cx="8761906" cy="703483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5ED474DD-4262-40CC-A6E4-33604A0C5D23}"/>
                </a:ext>
              </a:extLst>
            </p:cNvPr>
            <p:cNvSpPr/>
            <p:nvPr/>
          </p:nvSpPr>
          <p:spPr>
            <a:xfrm>
              <a:off x="3282042" y="2986774"/>
              <a:ext cx="710293" cy="6626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A6694782-5772-414B-BD7A-9F903BF124CE}"/>
                </a:ext>
              </a:extLst>
            </p:cNvPr>
            <p:cNvSpPr/>
            <p:nvPr/>
          </p:nvSpPr>
          <p:spPr>
            <a:xfrm>
              <a:off x="7310295" y="3027595"/>
              <a:ext cx="710293" cy="6626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EC12B84F-7DF9-474B-BDB6-AFDAC36F0EB1}"/>
                </a:ext>
              </a:extLst>
            </p:cNvPr>
            <p:cNvSpPr/>
            <p:nvPr/>
          </p:nvSpPr>
          <p:spPr>
            <a:xfrm>
              <a:off x="11333655" y="2995791"/>
              <a:ext cx="710293" cy="6626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74C4329-05E0-45F4-B65B-E0D26F859A0B}"/>
                </a:ext>
              </a:extLst>
            </p:cNvPr>
            <p:cNvSpPr txBox="1"/>
            <p:nvPr/>
          </p:nvSpPr>
          <p:spPr>
            <a:xfrm>
              <a:off x="11493074" y="3157845"/>
              <a:ext cx="39145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III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69D11D2-19FF-4E76-A39E-E817487ABF9B}"/>
                </a:ext>
              </a:extLst>
            </p:cNvPr>
            <p:cNvSpPr txBox="1"/>
            <p:nvPr/>
          </p:nvSpPr>
          <p:spPr>
            <a:xfrm>
              <a:off x="7504179" y="3157845"/>
              <a:ext cx="32252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II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891DAFE-42B2-48D5-BA9A-2754F9383C90}"/>
                </a:ext>
              </a:extLst>
            </p:cNvPr>
            <p:cNvSpPr txBox="1"/>
            <p:nvPr/>
          </p:nvSpPr>
          <p:spPr>
            <a:xfrm>
              <a:off x="3510390" y="3157845"/>
              <a:ext cx="25359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7A3E8C24-9D01-42C3-830C-1D67E41D38F8}"/>
              </a:ext>
            </a:extLst>
          </p:cNvPr>
          <p:cNvSpPr txBox="1"/>
          <p:nvPr/>
        </p:nvSpPr>
        <p:spPr>
          <a:xfrm>
            <a:off x="0" y="-3354"/>
            <a:ext cx="121920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Total evapotranspiration (ZVERBO)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C261B2F-DE78-4385-B283-7764ADC7B9B4}"/>
              </a:ext>
            </a:extLst>
          </p:cNvPr>
          <p:cNvSpPr txBox="1"/>
          <p:nvPr/>
        </p:nvSpPr>
        <p:spPr>
          <a:xfrm>
            <a:off x="0" y="6519446"/>
            <a:ext cx="1219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Parc, </a:t>
            </a:r>
            <a: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Linden, </a:t>
            </a:r>
            <a: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Lindenberg 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3423DB51-BDEB-4DCE-A549-90D6EF92D22F}"/>
              </a:ext>
            </a:extLst>
          </p:cNvPr>
          <p:cNvCxnSpPr/>
          <p:nvPr/>
        </p:nvCxnSpPr>
        <p:spPr>
          <a:xfrm>
            <a:off x="541670" y="6291250"/>
            <a:ext cx="4572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2C5DACE0-66B2-40D4-8DD5-E51E50CCB59C}"/>
              </a:ext>
            </a:extLst>
          </p:cNvPr>
          <p:cNvCxnSpPr>
            <a:cxnSpLocks/>
          </p:cNvCxnSpPr>
          <p:nvPr/>
        </p:nvCxnSpPr>
        <p:spPr>
          <a:xfrm>
            <a:off x="2413851" y="6284538"/>
            <a:ext cx="457200" cy="0"/>
          </a:xfrm>
          <a:prstGeom prst="line">
            <a:avLst/>
          </a:prstGeom>
          <a:ln w="38100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72944ECF-BAF3-4F6F-AE97-E72CB155F06C}"/>
              </a:ext>
            </a:extLst>
          </p:cNvPr>
          <p:cNvCxnSpPr>
            <a:cxnSpLocks/>
          </p:cNvCxnSpPr>
          <p:nvPr/>
        </p:nvCxnSpPr>
        <p:spPr>
          <a:xfrm>
            <a:off x="4310056" y="6284538"/>
            <a:ext cx="457200" cy="0"/>
          </a:xfrm>
          <a:prstGeom prst="line">
            <a:avLst/>
          </a:prstGeom>
          <a:ln w="38100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24465BA7-558C-45EE-BB08-C0F3CD6C0443}"/>
              </a:ext>
            </a:extLst>
          </p:cNvPr>
          <p:cNvCxnSpPr/>
          <p:nvPr/>
        </p:nvCxnSpPr>
        <p:spPr>
          <a:xfrm>
            <a:off x="6173702" y="6291105"/>
            <a:ext cx="457200" cy="0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1437A11A-0481-4A0F-AC0C-41161CEB5CC2}"/>
              </a:ext>
            </a:extLst>
          </p:cNvPr>
          <p:cNvSpPr txBox="1"/>
          <p:nvPr/>
        </p:nvSpPr>
        <p:spPr>
          <a:xfrm>
            <a:off x="998870" y="6121828"/>
            <a:ext cx="13468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COSMO_orig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EFA9B8E-A703-4710-AC98-23460F7F484E}"/>
              </a:ext>
            </a:extLst>
          </p:cNvPr>
          <p:cNvSpPr txBox="1"/>
          <p:nvPr/>
        </p:nvSpPr>
        <p:spPr>
          <a:xfrm>
            <a:off x="6627528" y="6121828"/>
            <a:ext cx="14654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COSMO_v4.5e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6996C8F-2896-496E-B120-FC68B4CDCD40}"/>
              </a:ext>
            </a:extLst>
          </p:cNvPr>
          <p:cNvSpPr txBox="1"/>
          <p:nvPr/>
        </p:nvSpPr>
        <p:spPr>
          <a:xfrm>
            <a:off x="2870297" y="6115261"/>
            <a:ext cx="13740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COSMO_v3.5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E90B239-9344-4949-8B7F-EE4C37D30F25}"/>
              </a:ext>
            </a:extLst>
          </p:cNvPr>
          <p:cNvSpPr txBox="1"/>
          <p:nvPr/>
        </p:nvSpPr>
        <p:spPr>
          <a:xfrm>
            <a:off x="4802423" y="6121828"/>
            <a:ext cx="13740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COSMO_v4.5</a:t>
            </a: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9081860D-E16C-4D9F-86CD-EBC1C148AD89}"/>
              </a:ext>
            </a:extLst>
          </p:cNvPr>
          <p:cNvCxnSpPr/>
          <p:nvPr/>
        </p:nvCxnSpPr>
        <p:spPr>
          <a:xfrm>
            <a:off x="8134785" y="6291105"/>
            <a:ext cx="457200" cy="0"/>
          </a:xfrm>
          <a:prstGeom prst="line">
            <a:avLst/>
          </a:prstGeom>
          <a:ln w="38100">
            <a:solidFill>
              <a:srgbClr val="D0388F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5A85A7B0-7EAC-49DC-BC6A-618189167F29}"/>
              </a:ext>
            </a:extLst>
          </p:cNvPr>
          <p:cNvSpPr txBox="1"/>
          <p:nvPr/>
        </p:nvSpPr>
        <p:spPr>
          <a:xfrm>
            <a:off x="8594694" y="6124869"/>
            <a:ext cx="12779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Gleam_v3.5a</a:t>
            </a: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BD1F6353-E01B-4384-A5A2-2B43A97A133D}"/>
              </a:ext>
            </a:extLst>
          </p:cNvPr>
          <p:cNvCxnSpPr/>
          <p:nvPr/>
        </p:nvCxnSpPr>
        <p:spPr>
          <a:xfrm>
            <a:off x="9911988" y="6291105"/>
            <a:ext cx="457200" cy="0"/>
          </a:xfrm>
          <a:prstGeom prst="line">
            <a:avLst/>
          </a:prstGeom>
          <a:ln w="38100">
            <a:solidFill>
              <a:srgbClr val="92D05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78B6EC15-C48A-4076-9363-1F25B6BE4D8C}"/>
              </a:ext>
            </a:extLst>
          </p:cNvPr>
          <p:cNvSpPr txBox="1"/>
          <p:nvPr/>
        </p:nvSpPr>
        <p:spPr>
          <a:xfrm>
            <a:off x="10369188" y="6124869"/>
            <a:ext cx="12875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Gleam_v3.5b</a:t>
            </a:r>
          </a:p>
        </p:txBody>
      </p:sp>
      <p:pic>
        <p:nvPicPr>
          <p:cNvPr id="26" name="Picture 25" descr="A picture containing plant, leaf, fern&#10;&#10;Description automatically generated">
            <a:extLst>
              <a:ext uri="{FF2B5EF4-FFF2-40B4-BE49-F238E27FC236}">
                <a16:creationId xmlns:a16="http://schemas.microsoft.com/office/drawing/2014/main" id="{20622F89-8E87-4A15-A9E2-4FD1A0915B5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7058095">
            <a:off x="11479688" y="-165929"/>
            <a:ext cx="626334" cy="914646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E9030E94-4556-4542-9F67-BFF36708ABF6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0" y="0"/>
            <a:ext cx="554345" cy="68178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37CE1535-6AE6-4661-9ED4-FD7848B1775D}"/>
                  </a:ext>
                </a:extLst>
              </p:cNvPr>
              <p:cNvSpPr txBox="1"/>
              <p:nvPr/>
            </p:nvSpPr>
            <p:spPr>
              <a:xfrm>
                <a:off x="45724" y="754475"/>
                <a:ext cx="12146276" cy="80861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𝑡𝑜𝑡𝑎𝑙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 </m:t>
                      </m:r>
                      <m:nary>
                        <m:naryPr>
                          <m:chr m:val="∑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m:rPr>
                              <m:brk m:alnAt="23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𝑠𝑜𝑖𝑙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h𝑦</m:t>
                              </m:r>
                            </m:sub>
                          </m:sSub>
                        </m:sup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e>
                      </m:nary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1−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𝑠𝑛𝑜𝑤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∗(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𝑍𝑅𝑅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𝑍𝑅𝑆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 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37CE1535-6AE6-4661-9ED4-FD7848B177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4" y="754475"/>
                <a:ext cx="12146276" cy="808619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TextBox 32">
            <a:extLst>
              <a:ext uri="{FF2B5EF4-FFF2-40B4-BE49-F238E27FC236}">
                <a16:creationId xmlns:a16="http://schemas.microsoft.com/office/drawing/2014/main" id="{9DE47F7E-76C2-422D-9781-0EB845BAB993}"/>
              </a:ext>
            </a:extLst>
          </p:cNvPr>
          <p:cNvSpPr txBox="1"/>
          <p:nvPr/>
        </p:nvSpPr>
        <p:spPr>
          <a:xfrm>
            <a:off x="0" y="1784303"/>
            <a:ext cx="8918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where: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GB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5878E98F-8DCD-49A4-A7A4-D6A0894C49FE}"/>
                  </a:ext>
                </a:extLst>
              </p:cNvPr>
              <p:cNvSpPr txBox="1"/>
              <p:nvPr/>
            </p:nvSpPr>
            <p:spPr>
              <a:xfrm>
                <a:off x="891859" y="1800369"/>
                <a:ext cx="55434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5878E98F-8DCD-49A4-A7A4-D6A0894C49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1859" y="1800369"/>
                <a:ext cx="554345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98F642D9-5760-4496-8A9E-C4B622995375}"/>
                  </a:ext>
                </a:extLst>
              </p:cNvPr>
              <p:cNvSpPr txBox="1"/>
              <p:nvPr/>
            </p:nvSpPr>
            <p:spPr>
              <a:xfrm>
                <a:off x="891859" y="2169701"/>
                <a:ext cx="55434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98F642D9-5760-4496-8A9E-C4B6229953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1859" y="2169701"/>
                <a:ext cx="554345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TextBox 53">
            <a:extLst>
              <a:ext uri="{FF2B5EF4-FFF2-40B4-BE49-F238E27FC236}">
                <a16:creationId xmlns:a16="http://schemas.microsoft.com/office/drawing/2014/main" id="{0BB8F073-E4AD-4F07-A6E4-764A4BF5EC96}"/>
              </a:ext>
            </a:extLst>
          </p:cNvPr>
          <p:cNvSpPr txBox="1"/>
          <p:nvPr/>
        </p:nvSpPr>
        <p:spPr>
          <a:xfrm>
            <a:off x="1307369" y="1831147"/>
            <a:ext cx="29370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̶ 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evaporation from interception store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22EEBB47-F7E4-44F6-9794-5DE9B613FED1}"/>
              </a:ext>
            </a:extLst>
          </p:cNvPr>
          <p:cNvSpPr txBox="1"/>
          <p:nvPr/>
        </p:nvSpPr>
        <p:spPr>
          <a:xfrm>
            <a:off x="1307369" y="2226963"/>
            <a:ext cx="22188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̶ 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evaporation from bare soil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CD813BCF-80CF-40D7-B125-3B50B0C3FC8A}"/>
                  </a:ext>
                </a:extLst>
              </p:cNvPr>
              <p:cNvSpPr txBox="1"/>
              <p:nvPr/>
            </p:nvSpPr>
            <p:spPr>
              <a:xfrm>
                <a:off x="4276095" y="1809192"/>
                <a:ext cx="554345" cy="72115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1400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m:rPr>
                              <m:brk m:alnAt="23"/>
                            </m:rPr>
                            <a:rPr lang="en-US" sz="14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𝑘</m:t>
                          </m:r>
                          <m:sSub>
                            <m:sSub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b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𝑠𝑜𝑖𝑙</m:t>
                              </m:r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h𝑦</m:t>
                              </m:r>
                            </m:sub>
                          </m:sSub>
                        </m:sup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𝑇</m:t>
                          </m:r>
                          <m:sSub>
                            <m:sSub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CD813BCF-80CF-40D7-B125-3B50B0C3FC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6095" y="1809192"/>
                <a:ext cx="554345" cy="721159"/>
              </a:xfrm>
              <a:prstGeom prst="rect">
                <a:avLst/>
              </a:prstGeom>
              <a:blipFill>
                <a:blip r:embed="rId12"/>
                <a:stretch>
                  <a:fillRect r="-626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" name="TextBox 56">
            <a:extLst>
              <a:ext uri="{FF2B5EF4-FFF2-40B4-BE49-F238E27FC236}">
                <a16:creationId xmlns:a16="http://schemas.microsoft.com/office/drawing/2014/main" id="{F8CE4D2A-7325-4BAB-811A-4D379BC0CC00}"/>
              </a:ext>
            </a:extLst>
          </p:cNvPr>
          <p:cNvSpPr txBox="1"/>
          <p:nvPr/>
        </p:nvSpPr>
        <p:spPr>
          <a:xfrm>
            <a:off x="5222401" y="2050697"/>
            <a:ext cx="26228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̶ 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transpiration from all soil layers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13FA922C-363F-4412-93EB-007E2A68742C}"/>
                  </a:ext>
                </a:extLst>
              </p:cNvPr>
              <p:cNvSpPr txBox="1"/>
              <p:nvPr/>
            </p:nvSpPr>
            <p:spPr>
              <a:xfrm>
                <a:off x="8020588" y="1619453"/>
                <a:ext cx="55434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𝑍𝑅𝑅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13FA922C-363F-4412-93EB-007E2A6874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20588" y="1619453"/>
                <a:ext cx="554345" cy="369332"/>
              </a:xfrm>
              <a:prstGeom prst="rect">
                <a:avLst/>
              </a:prstGeom>
              <a:blipFill>
                <a:blip r:embed="rId13"/>
                <a:stretch>
                  <a:fillRect r="-87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0" name="TextBox 59">
            <a:extLst>
              <a:ext uri="{FF2B5EF4-FFF2-40B4-BE49-F238E27FC236}">
                <a16:creationId xmlns:a16="http://schemas.microsoft.com/office/drawing/2014/main" id="{7CB687F2-D8F4-465D-B011-F1C4563CD35B}"/>
              </a:ext>
            </a:extLst>
          </p:cNvPr>
          <p:cNvSpPr txBox="1"/>
          <p:nvPr/>
        </p:nvSpPr>
        <p:spPr>
          <a:xfrm>
            <a:off x="8595366" y="1635707"/>
            <a:ext cx="15648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̶ 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formation of dew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E6090AD8-0BCB-4397-A25A-068451425F92}"/>
                  </a:ext>
                </a:extLst>
              </p:cNvPr>
              <p:cNvSpPr txBox="1"/>
              <p:nvPr/>
            </p:nvSpPr>
            <p:spPr>
              <a:xfrm>
                <a:off x="8020588" y="1989142"/>
                <a:ext cx="55434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𝑍𝑅𝑆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E6090AD8-0BCB-4397-A25A-068451425F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20588" y="1989142"/>
                <a:ext cx="554345" cy="369332"/>
              </a:xfrm>
              <a:prstGeom prst="rect">
                <a:avLst/>
              </a:prstGeom>
              <a:blipFill>
                <a:blip r:embed="rId14"/>
                <a:stretch>
                  <a:fillRect r="-43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2" name="TextBox 61">
            <a:extLst>
              <a:ext uri="{FF2B5EF4-FFF2-40B4-BE49-F238E27FC236}">
                <a16:creationId xmlns:a16="http://schemas.microsoft.com/office/drawing/2014/main" id="{7B40FB9A-30AC-491B-A8E1-CF02E546B87B}"/>
              </a:ext>
            </a:extLst>
          </p:cNvPr>
          <p:cNvSpPr txBox="1"/>
          <p:nvPr/>
        </p:nvSpPr>
        <p:spPr>
          <a:xfrm>
            <a:off x="8595366" y="2005396"/>
            <a:ext cx="15937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̶ 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formation of rime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45E6936A-4F34-4105-B7EF-13C7E22F0029}"/>
                  </a:ext>
                </a:extLst>
              </p:cNvPr>
              <p:cNvSpPr txBox="1"/>
              <p:nvPr/>
            </p:nvSpPr>
            <p:spPr>
              <a:xfrm>
                <a:off x="8020588" y="2348555"/>
                <a:ext cx="55434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𝑠𝑛𝑜𝑤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45E6936A-4F34-4105-B7EF-13C7E22F00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20588" y="2348555"/>
                <a:ext cx="554345" cy="369332"/>
              </a:xfrm>
              <a:prstGeom prst="rect">
                <a:avLst/>
              </a:prstGeom>
              <a:blipFill>
                <a:blip r:embed="rId15"/>
                <a:stretch>
                  <a:fillRect l="-3297" r="-16484" b="-13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4" name="TextBox 63">
            <a:extLst>
              <a:ext uri="{FF2B5EF4-FFF2-40B4-BE49-F238E27FC236}">
                <a16:creationId xmlns:a16="http://schemas.microsoft.com/office/drawing/2014/main" id="{9E8DB549-EA13-4922-9A17-F1D2DD33D426}"/>
              </a:ext>
            </a:extLst>
          </p:cNvPr>
          <p:cNvSpPr txBox="1"/>
          <p:nvPr/>
        </p:nvSpPr>
        <p:spPr>
          <a:xfrm>
            <a:off x="8595366" y="2418552"/>
            <a:ext cx="19159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̶ 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snow covered fraction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30299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hart, line chart&#10;&#10;Description automatically generated">
            <a:extLst>
              <a:ext uri="{FF2B5EF4-FFF2-40B4-BE49-F238E27FC236}">
                <a16:creationId xmlns:a16="http://schemas.microsoft.com/office/drawing/2014/main" id="{171FDB86-2BB4-48E8-B66E-4FCBC7DBE744}"/>
              </a:ext>
            </a:extLst>
          </p:cNvPr>
          <p:cNvPicPr>
            <a:picLocks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3" y="1507162"/>
            <a:ext cx="4023360" cy="38404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BA93F2C-A647-4BD8-89B0-C72D10A95D73}"/>
              </a:ext>
            </a:extLst>
          </p:cNvPr>
          <p:cNvSpPr txBox="1"/>
          <p:nvPr/>
        </p:nvSpPr>
        <p:spPr>
          <a:xfrm>
            <a:off x="0" y="-3354"/>
            <a:ext cx="121920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Amount of water evaporation - surface (AEVAP_S)</a:t>
            </a:r>
          </a:p>
        </p:txBody>
      </p:sp>
      <p:pic>
        <p:nvPicPr>
          <p:cNvPr id="6" name="Picture 5" descr="Chart, line chart&#10;&#10;Description automatically generated">
            <a:extLst>
              <a:ext uri="{FF2B5EF4-FFF2-40B4-BE49-F238E27FC236}">
                <a16:creationId xmlns:a16="http://schemas.microsoft.com/office/drawing/2014/main" id="{B1DD9C05-5852-45FB-8CE5-51184017772A}"/>
              </a:ext>
            </a:extLst>
          </p:cNvPr>
          <p:cNvPicPr>
            <a:picLocks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9083" y="1507160"/>
            <a:ext cx="4023360" cy="3840480"/>
          </a:xfrm>
          <a:prstGeom prst="rect">
            <a:avLst/>
          </a:prstGeom>
        </p:spPr>
      </p:pic>
      <p:pic>
        <p:nvPicPr>
          <p:cNvPr id="7" name="Picture 6" descr="Chart, line chart&#10;&#10;Description automatically generated">
            <a:extLst>
              <a:ext uri="{FF2B5EF4-FFF2-40B4-BE49-F238E27FC236}">
                <a16:creationId xmlns:a16="http://schemas.microsoft.com/office/drawing/2014/main" id="{DF4EDAA3-8ED8-4C90-AEF2-DE92CF78BE9C}"/>
              </a:ext>
            </a:extLst>
          </p:cNvPr>
          <p:cNvPicPr>
            <a:picLocks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92443" y="1507160"/>
            <a:ext cx="4023360" cy="3840480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9092485-D8FB-4FB7-BAA7-2BE804EE5D63}"/>
              </a:ext>
            </a:extLst>
          </p:cNvPr>
          <p:cNvCxnSpPr/>
          <p:nvPr/>
        </p:nvCxnSpPr>
        <p:spPr>
          <a:xfrm>
            <a:off x="541670" y="5577145"/>
            <a:ext cx="4572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E9D67BF-2FAD-49A7-BDBC-FEF81E636CBF}"/>
              </a:ext>
            </a:extLst>
          </p:cNvPr>
          <p:cNvCxnSpPr>
            <a:cxnSpLocks/>
          </p:cNvCxnSpPr>
          <p:nvPr/>
        </p:nvCxnSpPr>
        <p:spPr>
          <a:xfrm>
            <a:off x="2413851" y="5570433"/>
            <a:ext cx="457200" cy="0"/>
          </a:xfrm>
          <a:prstGeom prst="line">
            <a:avLst/>
          </a:prstGeom>
          <a:ln w="38100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A3B6F03-55E4-4C6C-BCE5-E75FA0AE5B5B}"/>
              </a:ext>
            </a:extLst>
          </p:cNvPr>
          <p:cNvCxnSpPr>
            <a:cxnSpLocks/>
          </p:cNvCxnSpPr>
          <p:nvPr/>
        </p:nvCxnSpPr>
        <p:spPr>
          <a:xfrm>
            <a:off x="4310056" y="5570433"/>
            <a:ext cx="457200" cy="0"/>
          </a:xfrm>
          <a:prstGeom prst="line">
            <a:avLst/>
          </a:prstGeom>
          <a:ln w="38100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9139598-1C39-49E0-B39F-D48996D63ED5}"/>
              </a:ext>
            </a:extLst>
          </p:cNvPr>
          <p:cNvCxnSpPr/>
          <p:nvPr/>
        </p:nvCxnSpPr>
        <p:spPr>
          <a:xfrm>
            <a:off x="6173702" y="5577000"/>
            <a:ext cx="457200" cy="0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1CCC635B-606F-459E-97A7-E04CB2F4FAC9}"/>
              </a:ext>
            </a:extLst>
          </p:cNvPr>
          <p:cNvSpPr txBox="1"/>
          <p:nvPr/>
        </p:nvSpPr>
        <p:spPr>
          <a:xfrm>
            <a:off x="998870" y="5407723"/>
            <a:ext cx="13468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COSMO_orig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F7E8331-794D-4DE6-935C-5A8CA33FC92B}"/>
              </a:ext>
            </a:extLst>
          </p:cNvPr>
          <p:cNvSpPr txBox="1"/>
          <p:nvPr/>
        </p:nvSpPr>
        <p:spPr>
          <a:xfrm>
            <a:off x="6627528" y="5407723"/>
            <a:ext cx="14654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COSMO_v4.5e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906E14F-8A22-4057-841C-1BE1D6E65EDF}"/>
              </a:ext>
            </a:extLst>
          </p:cNvPr>
          <p:cNvSpPr txBox="1"/>
          <p:nvPr/>
        </p:nvSpPr>
        <p:spPr>
          <a:xfrm>
            <a:off x="2870297" y="5401156"/>
            <a:ext cx="13740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COSMO_v3.5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3B4F6F8-21B2-4C0B-803B-58F579838DD1}"/>
              </a:ext>
            </a:extLst>
          </p:cNvPr>
          <p:cNvSpPr txBox="1"/>
          <p:nvPr/>
        </p:nvSpPr>
        <p:spPr>
          <a:xfrm>
            <a:off x="4802423" y="5407723"/>
            <a:ext cx="13740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COSMO_v4.5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52277B0-17CB-48A2-8771-45E8F4E98EEE}"/>
              </a:ext>
            </a:extLst>
          </p:cNvPr>
          <p:cNvCxnSpPr/>
          <p:nvPr/>
        </p:nvCxnSpPr>
        <p:spPr>
          <a:xfrm>
            <a:off x="8134785" y="5577000"/>
            <a:ext cx="457200" cy="0"/>
          </a:xfrm>
          <a:prstGeom prst="line">
            <a:avLst/>
          </a:prstGeom>
          <a:ln w="38100">
            <a:solidFill>
              <a:srgbClr val="D0388F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29D3BA2E-33C4-4CCF-9C4B-22EAF613A7E6}"/>
              </a:ext>
            </a:extLst>
          </p:cNvPr>
          <p:cNvSpPr txBox="1"/>
          <p:nvPr/>
        </p:nvSpPr>
        <p:spPr>
          <a:xfrm>
            <a:off x="8594694" y="5410764"/>
            <a:ext cx="12779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Gleam_v3.5a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D16B274-E3A1-4CEB-B814-A5B5650C4CE7}"/>
              </a:ext>
            </a:extLst>
          </p:cNvPr>
          <p:cNvCxnSpPr/>
          <p:nvPr/>
        </p:nvCxnSpPr>
        <p:spPr>
          <a:xfrm>
            <a:off x="9911988" y="5577000"/>
            <a:ext cx="457200" cy="0"/>
          </a:xfrm>
          <a:prstGeom prst="line">
            <a:avLst/>
          </a:prstGeom>
          <a:ln w="38100">
            <a:solidFill>
              <a:srgbClr val="92D05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45E25AA0-9D98-4999-8078-0D76353B7F2D}"/>
              </a:ext>
            </a:extLst>
          </p:cNvPr>
          <p:cNvSpPr txBox="1"/>
          <p:nvPr/>
        </p:nvSpPr>
        <p:spPr>
          <a:xfrm>
            <a:off x="10369188" y="5410764"/>
            <a:ext cx="12875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Gleam_v3.5b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6522C43-3A3F-4CDC-841B-BF07B429BAAE}"/>
              </a:ext>
            </a:extLst>
          </p:cNvPr>
          <p:cNvGrpSpPr/>
          <p:nvPr/>
        </p:nvGrpSpPr>
        <p:grpSpPr>
          <a:xfrm>
            <a:off x="3265715" y="1558567"/>
            <a:ext cx="8778233" cy="680079"/>
            <a:chOff x="3265715" y="1558567"/>
            <a:chExt cx="8778233" cy="680079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C083075D-43B5-4F86-978A-B81CCF67A835}"/>
                </a:ext>
              </a:extLst>
            </p:cNvPr>
            <p:cNvSpPr/>
            <p:nvPr/>
          </p:nvSpPr>
          <p:spPr>
            <a:xfrm>
              <a:off x="3265715" y="1558567"/>
              <a:ext cx="735329" cy="6626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40B45658-FACD-4176-BDE5-1832BAB00934}"/>
                </a:ext>
              </a:extLst>
            </p:cNvPr>
            <p:cNvSpPr/>
            <p:nvPr/>
          </p:nvSpPr>
          <p:spPr>
            <a:xfrm>
              <a:off x="7306491" y="1573261"/>
              <a:ext cx="731515" cy="64796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CC0A5049-6678-4700-BC61-0E5B508905D2}"/>
                </a:ext>
              </a:extLst>
            </p:cNvPr>
            <p:cNvSpPr/>
            <p:nvPr/>
          </p:nvSpPr>
          <p:spPr>
            <a:xfrm>
              <a:off x="11333655" y="1585001"/>
              <a:ext cx="710293" cy="65364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FC3D2BF-3675-4765-8763-54574986045A}"/>
                </a:ext>
              </a:extLst>
            </p:cNvPr>
            <p:cNvSpPr txBox="1"/>
            <p:nvPr/>
          </p:nvSpPr>
          <p:spPr>
            <a:xfrm>
              <a:off x="11489644" y="1720621"/>
              <a:ext cx="39145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III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FA6C7E5-F118-4428-85C3-07A40A1FFD29}"/>
                </a:ext>
              </a:extLst>
            </p:cNvPr>
            <p:cNvSpPr txBox="1"/>
            <p:nvPr/>
          </p:nvSpPr>
          <p:spPr>
            <a:xfrm>
              <a:off x="7509605" y="1720621"/>
              <a:ext cx="32252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II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C0299EB-8414-4F62-9281-12E7B34FFF94}"/>
                </a:ext>
              </a:extLst>
            </p:cNvPr>
            <p:cNvSpPr txBox="1"/>
            <p:nvPr/>
          </p:nvSpPr>
          <p:spPr>
            <a:xfrm>
              <a:off x="3506581" y="1720621"/>
              <a:ext cx="25359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051DB061-3E09-425C-9DDB-57B4EE1322D0}"/>
              </a:ext>
            </a:extLst>
          </p:cNvPr>
          <p:cNvSpPr txBox="1"/>
          <p:nvPr/>
        </p:nvSpPr>
        <p:spPr>
          <a:xfrm>
            <a:off x="0" y="5805341"/>
            <a:ext cx="1219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Parc, </a:t>
            </a:r>
            <a: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Linden, </a:t>
            </a:r>
            <a: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Lindenberg </a:t>
            </a:r>
          </a:p>
        </p:txBody>
      </p:sp>
      <p:pic>
        <p:nvPicPr>
          <p:cNvPr id="27" name="Picture 26" descr="A picture containing plant, leaf, fern&#10;&#10;Description automatically generated">
            <a:extLst>
              <a:ext uri="{FF2B5EF4-FFF2-40B4-BE49-F238E27FC236}">
                <a16:creationId xmlns:a16="http://schemas.microsoft.com/office/drawing/2014/main" id="{BE0A2982-7602-4EC7-9A6C-5C3EEEF7A2B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7058095">
            <a:off x="11479688" y="-165929"/>
            <a:ext cx="626334" cy="914646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C2831626-2E15-4EDA-8BFF-7070D32B996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0" y="0"/>
            <a:ext cx="554345" cy="681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9294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 descr="Chart, line chart&#10;&#10;Description automatically generated">
            <a:extLst>
              <a:ext uri="{FF2B5EF4-FFF2-40B4-BE49-F238E27FC236}">
                <a16:creationId xmlns:a16="http://schemas.microsoft.com/office/drawing/2014/main" id="{0CD71AE2-9453-4EA7-8397-AA5804BEC44C}"/>
              </a:ext>
            </a:extLst>
          </p:cNvPr>
          <p:cNvPicPr>
            <a:picLocks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3" y="801767"/>
            <a:ext cx="4023360" cy="256032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772BC66F-D18E-4B82-9F97-BC42B2585637}"/>
              </a:ext>
            </a:extLst>
          </p:cNvPr>
          <p:cNvSpPr/>
          <p:nvPr/>
        </p:nvSpPr>
        <p:spPr>
          <a:xfrm>
            <a:off x="5187193" y="601171"/>
            <a:ext cx="786384" cy="5760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5A34F7F-9233-491B-B83E-52461EF90F94}"/>
              </a:ext>
            </a:extLst>
          </p:cNvPr>
          <p:cNvSpPr/>
          <p:nvPr/>
        </p:nvSpPr>
        <p:spPr>
          <a:xfrm>
            <a:off x="9585744" y="601171"/>
            <a:ext cx="786384" cy="5760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9E9591D-5DA6-449E-90FB-C3826E6BB321}"/>
              </a:ext>
            </a:extLst>
          </p:cNvPr>
          <p:cNvSpPr txBox="1"/>
          <p:nvPr/>
        </p:nvSpPr>
        <p:spPr>
          <a:xfrm>
            <a:off x="0" y="-3354"/>
            <a:ext cx="121920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Average latent (a) and sensible (b) heat fluxes</a:t>
            </a:r>
          </a:p>
        </p:txBody>
      </p:sp>
      <p:pic>
        <p:nvPicPr>
          <p:cNvPr id="4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45E0A0DD-4CD8-4E0A-8EC2-35113A1192F1}"/>
              </a:ext>
            </a:extLst>
          </p:cNvPr>
          <p:cNvPicPr>
            <a:picLocks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9083" y="801763"/>
            <a:ext cx="4023360" cy="2560320"/>
          </a:xfrm>
          <a:prstGeom prst="rect">
            <a:avLst/>
          </a:prstGeom>
        </p:spPr>
      </p:pic>
      <p:pic>
        <p:nvPicPr>
          <p:cNvPr id="10" name="Picture 9" descr="Chart, line chart&#10;&#10;Description automatically generated">
            <a:extLst>
              <a:ext uri="{FF2B5EF4-FFF2-40B4-BE49-F238E27FC236}">
                <a16:creationId xmlns:a16="http://schemas.microsoft.com/office/drawing/2014/main" id="{CA9A02A8-ECA8-492E-9BAC-9CABFE932707}"/>
              </a:ext>
            </a:extLst>
          </p:cNvPr>
          <p:cNvPicPr>
            <a:picLocks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92443" y="801763"/>
            <a:ext cx="4023360" cy="2560320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D220EDB9-1BEE-4AF6-B676-6D0F79F06CE6}"/>
              </a:ext>
            </a:extLst>
          </p:cNvPr>
          <p:cNvSpPr/>
          <p:nvPr/>
        </p:nvSpPr>
        <p:spPr>
          <a:xfrm>
            <a:off x="3274423" y="862144"/>
            <a:ext cx="743031" cy="4615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34B4A048-92B8-4080-BA0F-AA87961994BA}"/>
              </a:ext>
            </a:extLst>
          </p:cNvPr>
          <p:cNvSpPr/>
          <p:nvPr/>
        </p:nvSpPr>
        <p:spPr>
          <a:xfrm>
            <a:off x="7280990" y="862144"/>
            <a:ext cx="743031" cy="4615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60613325-165A-4527-AD43-E6246A273F4E}"/>
              </a:ext>
            </a:extLst>
          </p:cNvPr>
          <p:cNvSpPr/>
          <p:nvPr/>
        </p:nvSpPr>
        <p:spPr>
          <a:xfrm>
            <a:off x="11313059" y="879562"/>
            <a:ext cx="743031" cy="4615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8DB0FB9-BAED-4429-8F2E-73CB93422F01}"/>
              </a:ext>
            </a:extLst>
          </p:cNvPr>
          <p:cNvSpPr txBox="1"/>
          <p:nvPr/>
        </p:nvSpPr>
        <p:spPr>
          <a:xfrm>
            <a:off x="3519140" y="923643"/>
            <a:ext cx="2535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540E12E-3921-492D-8413-817996D0ABB3}"/>
              </a:ext>
            </a:extLst>
          </p:cNvPr>
          <p:cNvSpPr txBox="1"/>
          <p:nvPr/>
        </p:nvSpPr>
        <p:spPr>
          <a:xfrm>
            <a:off x="11536620" y="923643"/>
            <a:ext cx="3914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BE3914E-67B6-4B24-9285-00DABDE92E18}"/>
              </a:ext>
            </a:extLst>
          </p:cNvPr>
          <p:cNvSpPr txBox="1"/>
          <p:nvPr/>
        </p:nvSpPr>
        <p:spPr>
          <a:xfrm>
            <a:off x="7466284" y="923643"/>
            <a:ext cx="3225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8504A74-1135-4727-857E-1B9721B4F812}"/>
              </a:ext>
            </a:extLst>
          </p:cNvPr>
          <p:cNvSpPr txBox="1"/>
          <p:nvPr/>
        </p:nvSpPr>
        <p:spPr>
          <a:xfrm>
            <a:off x="0" y="6519443"/>
            <a:ext cx="1219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Parc, </a:t>
            </a:r>
            <a: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Linden, </a:t>
            </a:r>
            <a: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Lindenberg 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408489F-2E6C-4E30-B6A3-A08BF5D4B715}"/>
              </a:ext>
            </a:extLst>
          </p:cNvPr>
          <p:cNvCxnSpPr/>
          <p:nvPr/>
        </p:nvCxnSpPr>
        <p:spPr>
          <a:xfrm>
            <a:off x="1308410" y="6329539"/>
            <a:ext cx="4572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9CD3AE0-2C42-44FF-BE16-C1166B164366}"/>
              </a:ext>
            </a:extLst>
          </p:cNvPr>
          <p:cNvCxnSpPr>
            <a:cxnSpLocks/>
          </p:cNvCxnSpPr>
          <p:nvPr/>
        </p:nvCxnSpPr>
        <p:spPr>
          <a:xfrm>
            <a:off x="3233821" y="6325831"/>
            <a:ext cx="457200" cy="0"/>
          </a:xfrm>
          <a:prstGeom prst="line">
            <a:avLst/>
          </a:prstGeom>
          <a:ln w="38100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2F02402-C76D-4BAE-80E7-51D4BEE64A0A}"/>
              </a:ext>
            </a:extLst>
          </p:cNvPr>
          <p:cNvCxnSpPr>
            <a:cxnSpLocks/>
          </p:cNvCxnSpPr>
          <p:nvPr/>
        </p:nvCxnSpPr>
        <p:spPr>
          <a:xfrm>
            <a:off x="5190084" y="6320429"/>
            <a:ext cx="457200" cy="0"/>
          </a:xfrm>
          <a:prstGeom prst="line">
            <a:avLst/>
          </a:prstGeom>
          <a:ln w="38100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282DF65A-3303-4F1D-9EFA-7823885BC9C0}"/>
              </a:ext>
            </a:extLst>
          </p:cNvPr>
          <p:cNvCxnSpPr/>
          <p:nvPr/>
        </p:nvCxnSpPr>
        <p:spPr>
          <a:xfrm>
            <a:off x="7159132" y="6309008"/>
            <a:ext cx="457200" cy="0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6B991E4D-943C-4E6B-BA52-A1872DFC25DC}"/>
              </a:ext>
            </a:extLst>
          </p:cNvPr>
          <p:cNvSpPr txBox="1"/>
          <p:nvPr/>
        </p:nvSpPr>
        <p:spPr>
          <a:xfrm>
            <a:off x="1765610" y="6144759"/>
            <a:ext cx="13468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COSMO_orig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3C869F9-1152-48D7-874E-35C3836028C9}"/>
              </a:ext>
            </a:extLst>
          </p:cNvPr>
          <p:cNvSpPr txBox="1"/>
          <p:nvPr/>
        </p:nvSpPr>
        <p:spPr>
          <a:xfrm>
            <a:off x="7610349" y="6144759"/>
            <a:ext cx="14654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COSMO_v4.5e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EE37043F-5F1C-4F2C-BF6E-255E7394475F}"/>
              </a:ext>
            </a:extLst>
          </p:cNvPr>
          <p:cNvSpPr txBox="1"/>
          <p:nvPr/>
        </p:nvSpPr>
        <p:spPr>
          <a:xfrm>
            <a:off x="3691021" y="6144759"/>
            <a:ext cx="13740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COSMO_v3.5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64E70857-5D10-4EBB-A3F9-4E0A7380B9BB}"/>
              </a:ext>
            </a:extLst>
          </p:cNvPr>
          <p:cNvSpPr txBox="1"/>
          <p:nvPr/>
        </p:nvSpPr>
        <p:spPr>
          <a:xfrm>
            <a:off x="5643682" y="6144759"/>
            <a:ext cx="13740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COSMO_v4.5</a:t>
            </a: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EB1DB779-1497-48E5-84F0-F7726AA74CAF}"/>
              </a:ext>
            </a:extLst>
          </p:cNvPr>
          <p:cNvCxnSpPr/>
          <p:nvPr/>
        </p:nvCxnSpPr>
        <p:spPr>
          <a:xfrm>
            <a:off x="9129474" y="6318118"/>
            <a:ext cx="457200" cy="0"/>
          </a:xfrm>
          <a:prstGeom prst="line">
            <a:avLst/>
          </a:prstGeom>
          <a:ln w="38100">
            <a:solidFill>
              <a:srgbClr val="00B0F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8CDA155B-943C-4BDC-AB16-9A256F127D85}"/>
              </a:ext>
            </a:extLst>
          </p:cNvPr>
          <p:cNvSpPr txBox="1"/>
          <p:nvPr/>
        </p:nvSpPr>
        <p:spPr>
          <a:xfrm>
            <a:off x="9668388" y="6144759"/>
            <a:ext cx="13195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IN-SITU data</a:t>
            </a:r>
          </a:p>
        </p:txBody>
      </p:sp>
      <p:pic>
        <p:nvPicPr>
          <p:cNvPr id="39" name="Picture 38" descr="A picture containing plant, leaf, fern&#10;&#10;Description automatically generated">
            <a:extLst>
              <a:ext uri="{FF2B5EF4-FFF2-40B4-BE49-F238E27FC236}">
                <a16:creationId xmlns:a16="http://schemas.microsoft.com/office/drawing/2014/main" id="{7A5F0B65-E3F4-4031-90B3-63E2FE0EA61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7058095">
            <a:off x="11479688" y="-165929"/>
            <a:ext cx="626334" cy="914646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290166B9-7814-4EBB-A57D-56EAB1A24B2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0" y="0"/>
            <a:ext cx="554345" cy="681789"/>
          </a:xfrm>
          <a:prstGeom prst="rect">
            <a:avLst/>
          </a:prstGeom>
        </p:spPr>
      </p:pic>
      <p:pic>
        <p:nvPicPr>
          <p:cNvPr id="41" name="Picture 40" descr="Chart, line chart&#10;&#10;Description automatically generated">
            <a:extLst>
              <a:ext uri="{FF2B5EF4-FFF2-40B4-BE49-F238E27FC236}">
                <a16:creationId xmlns:a16="http://schemas.microsoft.com/office/drawing/2014/main" id="{7C70EEF7-2C00-4850-94F2-730E883F868C}"/>
              </a:ext>
            </a:extLst>
          </p:cNvPr>
          <p:cNvPicPr>
            <a:picLocks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3" y="3526980"/>
            <a:ext cx="4023360" cy="2560320"/>
          </a:xfrm>
          <a:prstGeom prst="rect">
            <a:avLst/>
          </a:prstGeom>
        </p:spPr>
      </p:pic>
      <p:pic>
        <p:nvPicPr>
          <p:cNvPr id="42" name="Picture 41" descr="Chart, line chart&#10;&#10;Description automatically generated">
            <a:extLst>
              <a:ext uri="{FF2B5EF4-FFF2-40B4-BE49-F238E27FC236}">
                <a16:creationId xmlns:a16="http://schemas.microsoft.com/office/drawing/2014/main" id="{30F41E61-5C58-4976-8B69-D8D12162757F}"/>
              </a:ext>
            </a:extLst>
          </p:cNvPr>
          <p:cNvPicPr>
            <a:picLocks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9083" y="3526980"/>
            <a:ext cx="4023360" cy="2560320"/>
          </a:xfrm>
          <a:prstGeom prst="rect">
            <a:avLst/>
          </a:prstGeom>
        </p:spPr>
      </p:pic>
      <p:pic>
        <p:nvPicPr>
          <p:cNvPr id="43" name="Picture 42" descr="Chart, line chart&#10;&#10;Description automatically generated">
            <a:extLst>
              <a:ext uri="{FF2B5EF4-FFF2-40B4-BE49-F238E27FC236}">
                <a16:creationId xmlns:a16="http://schemas.microsoft.com/office/drawing/2014/main" id="{C49AEEDC-7623-404D-B9AC-C1BF91FF87AD}"/>
              </a:ext>
            </a:extLst>
          </p:cNvPr>
          <p:cNvPicPr>
            <a:picLocks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92443" y="3526980"/>
            <a:ext cx="4023360" cy="2560320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7353E6DF-E59C-41DE-9FB7-16144F532350}"/>
              </a:ext>
            </a:extLst>
          </p:cNvPr>
          <p:cNvGrpSpPr/>
          <p:nvPr/>
        </p:nvGrpSpPr>
        <p:grpSpPr>
          <a:xfrm>
            <a:off x="3265714" y="3596645"/>
            <a:ext cx="8792924" cy="522516"/>
            <a:chOff x="3265714" y="1541413"/>
            <a:chExt cx="8792924" cy="522516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C1E699A2-3089-41AA-9950-C2CBD6E07CE0}"/>
                </a:ext>
              </a:extLst>
            </p:cNvPr>
            <p:cNvGrpSpPr/>
            <p:nvPr/>
          </p:nvGrpSpPr>
          <p:grpSpPr>
            <a:xfrm>
              <a:off x="3265714" y="1541413"/>
              <a:ext cx="743031" cy="513807"/>
              <a:chOff x="3265714" y="1541413"/>
              <a:chExt cx="743031" cy="513807"/>
            </a:xfrm>
          </p:grpSpPr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E9BEB040-F568-4084-A506-C50313C56963}"/>
                  </a:ext>
                </a:extLst>
              </p:cNvPr>
              <p:cNvSpPr/>
              <p:nvPr/>
            </p:nvSpPr>
            <p:spPr>
              <a:xfrm>
                <a:off x="3265714" y="1541413"/>
                <a:ext cx="743031" cy="51380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AE164C79-6283-4370-ABF3-09AFBC241F8D}"/>
                  </a:ext>
                </a:extLst>
              </p:cNvPr>
              <p:cNvSpPr txBox="1"/>
              <p:nvPr/>
            </p:nvSpPr>
            <p:spPr>
              <a:xfrm>
                <a:off x="3509760" y="1629039"/>
                <a:ext cx="25359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</a:p>
            </p:txBody>
          </p:sp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9B82E67A-AC9D-4D42-9769-4CB204410B11}"/>
                </a:ext>
              </a:extLst>
            </p:cNvPr>
            <p:cNvGrpSpPr/>
            <p:nvPr/>
          </p:nvGrpSpPr>
          <p:grpSpPr>
            <a:xfrm>
              <a:off x="7299838" y="1550122"/>
              <a:ext cx="743031" cy="513807"/>
              <a:chOff x="7299838" y="1550122"/>
              <a:chExt cx="743031" cy="513807"/>
            </a:xfrm>
          </p:grpSpPr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4092911D-CBCC-487F-90E4-BD62091C691E}"/>
                  </a:ext>
                </a:extLst>
              </p:cNvPr>
              <p:cNvSpPr/>
              <p:nvPr/>
            </p:nvSpPr>
            <p:spPr>
              <a:xfrm>
                <a:off x="7299838" y="1550122"/>
                <a:ext cx="743031" cy="51380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ED3F6E0F-A554-403F-A78C-C1DF22F98590}"/>
                  </a:ext>
                </a:extLst>
              </p:cNvPr>
              <p:cNvSpPr txBox="1"/>
              <p:nvPr/>
            </p:nvSpPr>
            <p:spPr>
              <a:xfrm>
                <a:off x="7510091" y="1629039"/>
                <a:ext cx="32252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II</a:t>
                </a:r>
              </a:p>
            </p:txBody>
          </p:sp>
        </p:grp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E47E464F-2532-430A-9F01-4F416FDDE479}"/>
                </a:ext>
              </a:extLst>
            </p:cNvPr>
            <p:cNvGrpSpPr/>
            <p:nvPr/>
          </p:nvGrpSpPr>
          <p:grpSpPr>
            <a:xfrm>
              <a:off x="11315607" y="1550122"/>
              <a:ext cx="743031" cy="513807"/>
              <a:chOff x="11315607" y="1550122"/>
              <a:chExt cx="743031" cy="513807"/>
            </a:xfrm>
          </p:grpSpPr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CC17A77A-C30D-42A6-BA49-9D831526034F}"/>
                  </a:ext>
                </a:extLst>
              </p:cNvPr>
              <p:cNvSpPr/>
              <p:nvPr/>
            </p:nvSpPr>
            <p:spPr>
              <a:xfrm>
                <a:off x="11315607" y="1550122"/>
                <a:ext cx="743031" cy="51380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1ABDFCB9-AAC6-4649-8E95-78C288619709}"/>
                  </a:ext>
                </a:extLst>
              </p:cNvPr>
              <p:cNvSpPr txBox="1"/>
              <p:nvPr/>
            </p:nvSpPr>
            <p:spPr>
              <a:xfrm>
                <a:off x="11491395" y="1636112"/>
                <a:ext cx="39145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III</a:t>
                </a:r>
              </a:p>
            </p:txBody>
          </p:sp>
        </p:grpSp>
      </p:grpSp>
      <p:sp>
        <p:nvSpPr>
          <p:cNvPr id="60" name="TextBox 59">
            <a:extLst>
              <a:ext uri="{FF2B5EF4-FFF2-40B4-BE49-F238E27FC236}">
                <a16:creationId xmlns:a16="http://schemas.microsoft.com/office/drawing/2014/main" id="{CA7D3C7F-9F71-4233-A27C-82484EDAE0A9}"/>
              </a:ext>
            </a:extLst>
          </p:cNvPr>
          <p:cNvSpPr txBox="1"/>
          <p:nvPr/>
        </p:nvSpPr>
        <p:spPr>
          <a:xfrm>
            <a:off x="-66588" y="655141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FA4B2DF3-29A1-490E-9804-63AFA97044F9}"/>
              </a:ext>
            </a:extLst>
          </p:cNvPr>
          <p:cNvSpPr txBox="1"/>
          <p:nvPr/>
        </p:nvSpPr>
        <p:spPr>
          <a:xfrm>
            <a:off x="-60954" y="3385097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</a:p>
        </p:txBody>
      </p:sp>
    </p:spTree>
    <p:extLst>
      <p:ext uri="{BB962C8B-B14F-4D97-AF65-F5344CB8AC3E}">
        <p14:creationId xmlns:p14="http://schemas.microsoft.com/office/powerpoint/2010/main" val="327922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EEBDE8E1-79F0-43A2-B104-A8F69F0C2C29}"/>
              </a:ext>
            </a:extLst>
          </p:cNvPr>
          <p:cNvSpPr/>
          <p:nvPr/>
        </p:nvSpPr>
        <p:spPr>
          <a:xfrm>
            <a:off x="5249636" y="3584564"/>
            <a:ext cx="791539" cy="8241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B8271DA-7728-4437-86A0-5F508EE7DE51}"/>
              </a:ext>
            </a:extLst>
          </p:cNvPr>
          <p:cNvSpPr/>
          <p:nvPr/>
        </p:nvSpPr>
        <p:spPr>
          <a:xfrm>
            <a:off x="5233307" y="601898"/>
            <a:ext cx="791539" cy="6145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55DEF2D-5721-4B51-B130-C70C9B99C5DD}"/>
              </a:ext>
            </a:extLst>
          </p:cNvPr>
          <p:cNvSpPr txBox="1"/>
          <p:nvPr/>
        </p:nvSpPr>
        <p:spPr>
          <a:xfrm>
            <a:off x="0" y="-3354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Surface (T</a:t>
            </a:r>
            <a:r>
              <a:rPr lang="en-US" sz="3600" i="1" baseline="-25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3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maximum (</a:t>
            </a:r>
            <a:r>
              <a:rPr 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600" i="1" baseline="-25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max</a:t>
            </a:r>
            <a:r>
              <a:rPr lang="en-US" sz="3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and minimum (</a:t>
            </a:r>
            <a:r>
              <a:rPr 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600" i="1" baseline="-25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</a:t>
            </a:r>
            <a:r>
              <a:rPr lang="en-US" sz="3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temperatures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5F85168-87F7-43DD-A721-2F79254B0B60}"/>
              </a:ext>
            </a:extLst>
          </p:cNvPr>
          <p:cNvCxnSpPr/>
          <p:nvPr/>
        </p:nvCxnSpPr>
        <p:spPr>
          <a:xfrm>
            <a:off x="55668" y="6720734"/>
            <a:ext cx="4572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986F256-866E-4AA0-95DB-D44931AC95B4}"/>
              </a:ext>
            </a:extLst>
          </p:cNvPr>
          <p:cNvCxnSpPr>
            <a:cxnSpLocks/>
          </p:cNvCxnSpPr>
          <p:nvPr/>
        </p:nvCxnSpPr>
        <p:spPr>
          <a:xfrm>
            <a:off x="1843682" y="6720734"/>
            <a:ext cx="457200" cy="0"/>
          </a:xfrm>
          <a:prstGeom prst="line">
            <a:avLst/>
          </a:prstGeom>
          <a:ln w="38100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4B390BFA-3C69-4CA4-B497-B7FC612007B7}"/>
              </a:ext>
            </a:extLst>
          </p:cNvPr>
          <p:cNvCxnSpPr>
            <a:cxnSpLocks/>
          </p:cNvCxnSpPr>
          <p:nvPr/>
        </p:nvCxnSpPr>
        <p:spPr>
          <a:xfrm>
            <a:off x="3633670" y="6702915"/>
            <a:ext cx="457200" cy="0"/>
          </a:xfrm>
          <a:prstGeom prst="line">
            <a:avLst/>
          </a:prstGeom>
          <a:ln w="38100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0B5EFF72-0F7B-4D66-B6E1-9BA645BF9F57}"/>
              </a:ext>
            </a:extLst>
          </p:cNvPr>
          <p:cNvCxnSpPr/>
          <p:nvPr/>
        </p:nvCxnSpPr>
        <p:spPr>
          <a:xfrm>
            <a:off x="5402905" y="6691494"/>
            <a:ext cx="457200" cy="0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90B092A5-D874-4362-B11E-B32CAB5AE65B}"/>
              </a:ext>
            </a:extLst>
          </p:cNvPr>
          <p:cNvSpPr txBox="1"/>
          <p:nvPr/>
        </p:nvSpPr>
        <p:spPr>
          <a:xfrm>
            <a:off x="508934" y="6526144"/>
            <a:ext cx="13468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COSMO_orig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43FDA74-1A18-49CE-93EE-C0321AD90D0F}"/>
              </a:ext>
            </a:extLst>
          </p:cNvPr>
          <p:cNvSpPr txBox="1"/>
          <p:nvPr/>
        </p:nvSpPr>
        <p:spPr>
          <a:xfrm>
            <a:off x="5860105" y="6517435"/>
            <a:ext cx="14654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COSMO_v4.5e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67C751C-8C5D-4169-8B00-8979905969A0}"/>
              </a:ext>
            </a:extLst>
          </p:cNvPr>
          <p:cNvSpPr txBox="1"/>
          <p:nvPr/>
        </p:nvSpPr>
        <p:spPr>
          <a:xfrm>
            <a:off x="2300882" y="6526144"/>
            <a:ext cx="13740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COSMO_v3.5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AA5E862-9E4E-4D65-B06F-2CADF75C82DE}"/>
              </a:ext>
            </a:extLst>
          </p:cNvPr>
          <p:cNvSpPr txBox="1"/>
          <p:nvPr/>
        </p:nvSpPr>
        <p:spPr>
          <a:xfrm>
            <a:off x="4085237" y="6517435"/>
            <a:ext cx="13740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COSMO_v4.5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40EBD40-E0CC-4E07-9E7C-8DA323E6658B}"/>
              </a:ext>
            </a:extLst>
          </p:cNvPr>
          <p:cNvSpPr txBox="1"/>
          <p:nvPr/>
        </p:nvSpPr>
        <p:spPr>
          <a:xfrm>
            <a:off x="9194597" y="6517435"/>
            <a:ext cx="29974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Parc, </a:t>
            </a:r>
            <a:r>
              <a:rPr lang="en-US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Linden, </a:t>
            </a:r>
            <a:r>
              <a:rPr lang="en-US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Lindenberg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0D93D88-F170-422D-ADA4-C4BFD7C8BF11}"/>
              </a:ext>
            </a:extLst>
          </p:cNvPr>
          <p:cNvSpPr/>
          <p:nvPr/>
        </p:nvSpPr>
        <p:spPr>
          <a:xfrm>
            <a:off x="7301552" y="2680938"/>
            <a:ext cx="616039" cy="2428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Chart, line chart&#10;&#10;Description automatically generated">
            <a:extLst>
              <a:ext uri="{FF2B5EF4-FFF2-40B4-BE49-F238E27FC236}">
                <a16:creationId xmlns:a16="http://schemas.microsoft.com/office/drawing/2014/main" id="{4F89D67B-A550-428E-BC4D-CF203A4AF87E}"/>
              </a:ext>
            </a:extLst>
          </p:cNvPr>
          <p:cNvPicPr>
            <a:picLocks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4398" y="705400"/>
            <a:ext cx="3840480" cy="1828800"/>
          </a:xfrm>
          <a:prstGeom prst="rect">
            <a:avLst/>
          </a:prstGeom>
        </p:spPr>
      </p:pic>
      <p:pic>
        <p:nvPicPr>
          <p:cNvPr id="8" name="Picture 7" descr="Chart, line chart&#10;&#10;Description automatically generated">
            <a:extLst>
              <a:ext uri="{FF2B5EF4-FFF2-40B4-BE49-F238E27FC236}">
                <a16:creationId xmlns:a16="http://schemas.microsoft.com/office/drawing/2014/main" id="{F2C85FBF-1541-4450-A0B3-F15728453B06}"/>
              </a:ext>
            </a:extLst>
          </p:cNvPr>
          <p:cNvPicPr>
            <a:picLocks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25230" y="705400"/>
            <a:ext cx="3840480" cy="1828800"/>
          </a:xfrm>
          <a:prstGeom prst="rect">
            <a:avLst/>
          </a:prstGeom>
        </p:spPr>
      </p:pic>
      <p:pic>
        <p:nvPicPr>
          <p:cNvPr id="11" name="Picture 10" descr="Chart, line chart&#10;&#10;Description automatically generated">
            <a:extLst>
              <a:ext uri="{FF2B5EF4-FFF2-40B4-BE49-F238E27FC236}">
                <a16:creationId xmlns:a16="http://schemas.microsoft.com/office/drawing/2014/main" id="{26F97CAC-B4D9-4A1F-9946-3AB331910B0F}"/>
              </a:ext>
            </a:extLst>
          </p:cNvPr>
          <p:cNvPicPr>
            <a:picLocks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65710" y="705400"/>
            <a:ext cx="3840480" cy="1828800"/>
          </a:xfrm>
          <a:prstGeom prst="rect">
            <a:avLst/>
          </a:prstGeom>
        </p:spPr>
      </p:pic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45D9972B-1530-4938-B7FE-D4655FBE6478}"/>
              </a:ext>
            </a:extLst>
          </p:cNvPr>
          <p:cNvCxnSpPr/>
          <p:nvPr/>
        </p:nvCxnSpPr>
        <p:spPr>
          <a:xfrm>
            <a:off x="7265827" y="6690794"/>
            <a:ext cx="457200" cy="0"/>
          </a:xfrm>
          <a:prstGeom prst="line">
            <a:avLst/>
          </a:prstGeom>
          <a:ln w="38100">
            <a:solidFill>
              <a:srgbClr val="D0388F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03B623C9-6658-4F34-9C50-7704E93A7809}"/>
              </a:ext>
            </a:extLst>
          </p:cNvPr>
          <p:cNvSpPr txBox="1"/>
          <p:nvPr/>
        </p:nvSpPr>
        <p:spPr>
          <a:xfrm>
            <a:off x="7799016" y="6517435"/>
            <a:ext cx="13195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IN-SITU data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CAD8CA8-1CBB-4EB6-952E-17CB6CC80181}"/>
              </a:ext>
            </a:extLst>
          </p:cNvPr>
          <p:cNvGrpSpPr/>
          <p:nvPr/>
        </p:nvGrpSpPr>
        <p:grpSpPr>
          <a:xfrm>
            <a:off x="3395207" y="766562"/>
            <a:ext cx="8322432" cy="364252"/>
            <a:chOff x="3395207" y="2351522"/>
            <a:chExt cx="8322432" cy="595115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50A82D0B-9F99-42EE-86F4-9BCA4E900B44}"/>
                </a:ext>
              </a:extLst>
            </p:cNvPr>
            <p:cNvGrpSpPr/>
            <p:nvPr/>
          </p:nvGrpSpPr>
          <p:grpSpPr>
            <a:xfrm>
              <a:off x="3395207" y="2352277"/>
              <a:ext cx="644051" cy="594360"/>
              <a:chOff x="3265714" y="1541413"/>
              <a:chExt cx="743031" cy="513807"/>
            </a:xfrm>
          </p:grpSpPr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73B97F2B-46F1-413D-90E0-9E0D6A468477}"/>
                  </a:ext>
                </a:extLst>
              </p:cNvPr>
              <p:cNvSpPr/>
              <p:nvPr/>
            </p:nvSpPr>
            <p:spPr>
              <a:xfrm>
                <a:off x="3265714" y="1541413"/>
                <a:ext cx="743031" cy="51380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54BDC664-BCB0-4353-8BF4-ECF5C23440AE}"/>
                  </a:ext>
                </a:extLst>
              </p:cNvPr>
              <p:cNvSpPr txBox="1"/>
              <p:nvPr/>
            </p:nvSpPr>
            <p:spPr>
              <a:xfrm>
                <a:off x="3509760" y="1629039"/>
                <a:ext cx="25359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</a:p>
            </p:txBody>
          </p:sp>
        </p:grp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D2120841-3BA9-48B6-8740-ADA9C479DC82}"/>
                </a:ext>
              </a:extLst>
            </p:cNvPr>
            <p:cNvGrpSpPr/>
            <p:nvPr/>
          </p:nvGrpSpPr>
          <p:grpSpPr>
            <a:xfrm>
              <a:off x="7228766" y="2351522"/>
              <a:ext cx="640080" cy="594360"/>
              <a:chOff x="7299838" y="1550122"/>
              <a:chExt cx="743031" cy="513807"/>
            </a:xfrm>
          </p:grpSpPr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31B70D43-A7DE-4A7E-A47A-B785A20F282A}"/>
                  </a:ext>
                </a:extLst>
              </p:cNvPr>
              <p:cNvSpPr/>
              <p:nvPr/>
            </p:nvSpPr>
            <p:spPr>
              <a:xfrm>
                <a:off x="7299838" y="1550122"/>
                <a:ext cx="743031" cy="51380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0622F530-6818-450F-848C-552A7B8BE452}"/>
                  </a:ext>
                </a:extLst>
              </p:cNvPr>
              <p:cNvSpPr txBox="1"/>
              <p:nvPr/>
            </p:nvSpPr>
            <p:spPr>
              <a:xfrm>
                <a:off x="7510091" y="1629039"/>
                <a:ext cx="32252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II</a:t>
                </a:r>
              </a:p>
            </p:txBody>
          </p:sp>
        </p:grp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97AA2AFE-0E05-480C-A1BE-FC062DD66B0B}"/>
                </a:ext>
              </a:extLst>
            </p:cNvPr>
            <p:cNvGrpSpPr/>
            <p:nvPr/>
          </p:nvGrpSpPr>
          <p:grpSpPr>
            <a:xfrm>
              <a:off x="11077559" y="2351522"/>
              <a:ext cx="640080" cy="594360"/>
              <a:chOff x="11315607" y="1550122"/>
              <a:chExt cx="743031" cy="513807"/>
            </a:xfrm>
          </p:grpSpPr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93DDD207-E4CC-471B-841E-9B3D2ECA88C0}"/>
                  </a:ext>
                </a:extLst>
              </p:cNvPr>
              <p:cNvSpPr/>
              <p:nvPr/>
            </p:nvSpPr>
            <p:spPr>
              <a:xfrm>
                <a:off x="11315607" y="1550122"/>
                <a:ext cx="743031" cy="51380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E819D043-87A6-47F9-9615-9ED733654E3A}"/>
                  </a:ext>
                </a:extLst>
              </p:cNvPr>
              <p:cNvSpPr txBox="1"/>
              <p:nvPr/>
            </p:nvSpPr>
            <p:spPr>
              <a:xfrm>
                <a:off x="11491395" y="1636112"/>
                <a:ext cx="39145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III</a:t>
                </a:r>
              </a:p>
            </p:txBody>
          </p:sp>
        </p:grpSp>
      </p:grpSp>
      <p:pic>
        <p:nvPicPr>
          <p:cNvPr id="36" name="Picture 35" descr="Chart, line chart&#10;&#10;Description automatically generated">
            <a:extLst>
              <a:ext uri="{FF2B5EF4-FFF2-40B4-BE49-F238E27FC236}">
                <a16:creationId xmlns:a16="http://schemas.microsoft.com/office/drawing/2014/main" id="{D6824167-F6B8-42E1-96CF-5D44B180CBF2}"/>
              </a:ext>
            </a:extLst>
          </p:cNvPr>
          <p:cNvPicPr>
            <a:picLocks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4398" y="2612571"/>
            <a:ext cx="3840480" cy="1828800"/>
          </a:xfrm>
          <a:prstGeom prst="rect">
            <a:avLst/>
          </a:prstGeom>
        </p:spPr>
      </p:pic>
      <p:pic>
        <p:nvPicPr>
          <p:cNvPr id="37" name="Picture 36" descr="Chart, line chart&#10;&#10;Description automatically generated">
            <a:extLst>
              <a:ext uri="{FF2B5EF4-FFF2-40B4-BE49-F238E27FC236}">
                <a16:creationId xmlns:a16="http://schemas.microsoft.com/office/drawing/2014/main" id="{1DC1B295-7882-4310-9EC8-CE32D2CD1170}"/>
              </a:ext>
            </a:extLst>
          </p:cNvPr>
          <p:cNvPicPr>
            <a:picLocks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90663" y="2612571"/>
            <a:ext cx="3840480" cy="1828800"/>
          </a:xfrm>
          <a:prstGeom prst="rect">
            <a:avLst/>
          </a:prstGeom>
        </p:spPr>
      </p:pic>
      <p:pic>
        <p:nvPicPr>
          <p:cNvPr id="38" name="Picture 37" descr="Chart, line chart&#10;&#10;Description automatically generated">
            <a:extLst>
              <a:ext uri="{FF2B5EF4-FFF2-40B4-BE49-F238E27FC236}">
                <a16:creationId xmlns:a16="http://schemas.microsoft.com/office/drawing/2014/main" id="{4D011A60-6917-46D0-9DC0-D3E022AE663E}"/>
              </a:ext>
            </a:extLst>
          </p:cNvPr>
          <p:cNvPicPr>
            <a:picLocks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50183" y="2612571"/>
            <a:ext cx="3840480" cy="18288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DEB9768-D19B-47B1-A293-BCC8BF4A636E}"/>
              </a:ext>
            </a:extLst>
          </p:cNvPr>
          <p:cNvGrpSpPr/>
          <p:nvPr/>
        </p:nvGrpSpPr>
        <p:grpSpPr>
          <a:xfrm>
            <a:off x="3395207" y="2635633"/>
            <a:ext cx="8338434" cy="429478"/>
            <a:chOff x="3395207" y="3062357"/>
            <a:chExt cx="8338434" cy="777240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150498A1-87E1-4983-A655-DA9FA274728E}"/>
                </a:ext>
              </a:extLst>
            </p:cNvPr>
            <p:cNvGrpSpPr/>
            <p:nvPr/>
          </p:nvGrpSpPr>
          <p:grpSpPr>
            <a:xfrm>
              <a:off x="3395207" y="3072637"/>
              <a:ext cx="644051" cy="594360"/>
              <a:chOff x="3265714" y="1541413"/>
              <a:chExt cx="743031" cy="513807"/>
            </a:xfrm>
          </p:grpSpPr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34B31C6A-774E-46EB-B811-736D937E1B3F}"/>
                  </a:ext>
                </a:extLst>
              </p:cNvPr>
              <p:cNvSpPr/>
              <p:nvPr/>
            </p:nvSpPr>
            <p:spPr>
              <a:xfrm>
                <a:off x="3265714" y="1541413"/>
                <a:ext cx="743031" cy="51380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466FA5AE-4DF9-4F60-803A-68EE18234B7B}"/>
                  </a:ext>
                </a:extLst>
              </p:cNvPr>
              <p:cNvSpPr txBox="1"/>
              <p:nvPr/>
            </p:nvSpPr>
            <p:spPr>
              <a:xfrm>
                <a:off x="3509760" y="1629039"/>
                <a:ext cx="25359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</a:p>
            </p:txBody>
          </p: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6CDDFD2C-88BE-4F7C-AEF9-5B7C8572D605}"/>
                </a:ext>
              </a:extLst>
            </p:cNvPr>
            <p:cNvGrpSpPr/>
            <p:nvPr/>
          </p:nvGrpSpPr>
          <p:grpSpPr>
            <a:xfrm>
              <a:off x="7230929" y="3081407"/>
              <a:ext cx="640080" cy="640080"/>
              <a:chOff x="7299838" y="1550122"/>
              <a:chExt cx="743031" cy="513807"/>
            </a:xfrm>
          </p:grpSpPr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EF207D51-C3DC-44A4-9E7E-2DF41D71C95D}"/>
                  </a:ext>
                </a:extLst>
              </p:cNvPr>
              <p:cNvSpPr/>
              <p:nvPr/>
            </p:nvSpPr>
            <p:spPr>
              <a:xfrm>
                <a:off x="7299838" y="1550122"/>
                <a:ext cx="743031" cy="51380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F08AD538-7037-47FC-B4FA-D07277F887EE}"/>
                  </a:ext>
                </a:extLst>
              </p:cNvPr>
              <p:cNvSpPr txBox="1"/>
              <p:nvPr/>
            </p:nvSpPr>
            <p:spPr>
              <a:xfrm>
                <a:off x="7510091" y="1629039"/>
                <a:ext cx="32252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II</a:t>
                </a:r>
              </a:p>
            </p:txBody>
          </p:sp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95C2143D-1A5D-413B-B743-83C44A7E023F}"/>
                </a:ext>
              </a:extLst>
            </p:cNvPr>
            <p:cNvGrpSpPr/>
            <p:nvPr/>
          </p:nvGrpSpPr>
          <p:grpSpPr>
            <a:xfrm>
              <a:off x="11020409" y="3062357"/>
              <a:ext cx="713232" cy="777240"/>
              <a:chOff x="11315607" y="1550122"/>
              <a:chExt cx="743031" cy="513807"/>
            </a:xfrm>
          </p:grpSpPr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7FFB89D4-E69B-4740-A83E-8378FEE21BBB}"/>
                  </a:ext>
                </a:extLst>
              </p:cNvPr>
              <p:cNvSpPr/>
              <p:nvPr/>
            </p:nvSpPr>
            <p:spPr>
              <a:xfrm>
                <a:off x="11315607" y="1550122"/>
                <a:ext cx="743031" cy="51380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622DC584-647A-42CF-B633-DB47AA35177D}"/>
                  </a:ext>
                </a:extLst>
              </p:cNvPr>
              <p:cNvSpPr txBox="1"/>
              <p:nvPr/>
            </p:nvSpPr>
            <p:spPr>
              <a:xfrm>
                <a:off x="11491395" y="1636112"/>
                <a:ext cx="39145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III</a:t>
                </a:r>
              </a:p>
            </p:txBody>
          </p:sp>
        </p:grpSp>
      </p:grpSp>
      <p:pic>
        <p:nvPicPr>
          <p:cNvPr id="48" name="Picture 47" descr="Chart, line chart&#10;&#10;Description automatically generated">
            <a:extLst>
              <a:ext uri="{FF2B5EF4-FFF2-40B4-BE49-F238E27FC236}">
                <a16:creationId xmlns:a16="http://schemas.microsoft.com/office/drawing/2014/main" id="{ED4FFF0F-52F7-4349-B1BF-D18FA642FC22}"/>
              </a:ext>
            </a:extLst>
          </p:cNvPr>
          <p:cNvPicPr>
            <a:picLocks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4398" y="4572016"/>
            <a:ext cx="3840480" cy="1828800"/>
          </a:xfrm>
          <a:prstGeom prst="rect">
            <a:avLst/>
          </a:prstGeom>
        </p:spPr>
      </p:pic>
      <p:pic>
        <p:nvPicPr>
          <p:cNvPr id="50" name="Picture 49" descr="Chart, line chart&#10;&#10;Description automatically generated">
            <a:extLst>
              <a:ext uri="{FF2B5EF4-FFF2-40B4-BE49-F238E27FC236}">
                <a16:creationId xmlns:a16="http://schemas.microsoft.com/office/drawing/2014/main" id="{C8672788-E61E-4CA2-AF89-76771DB43261}"/>
              </a:ext>
            </a:extLst>
          </p:cNvPr>
          <p:cNvPicPr>
            <a:picLocks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82103" y="4572016"/>
            <a:ext cx="3840480" cy="1828800"/>
          </a:xfrm>
          <a:prstGeom prst="rect">
            <a:avLst/>
          </a:prstGeom>
        </p:spPr>
      </p:pic>
      <p:pic>
        <p:nvPicPr>
          <p:cNvPr id="51" name="Picture 50" descr="Chart, line chart&#10;&#10;Description automatically generated">
            <a:extLst>
              <a:ext uri="{FF2B5EF4-FFF2-40B4-BE49-F238E27FC236}">
                <a16:creationId xmlns:a16="http://schemas.microsoft.com/office/drawing/2014/main" id="{A938F9FD-B918-44C9-9473-CBF31C1D7B14}"/>
              </a:ext>
            </a:extLst>
          </p:cNvPr>
          <p:cNvPicPr>
            <a:picLocks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41623" y="4572016"/>
            <a:ext cx="3840480" cy="18288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D8FA91D2-3360-4AEA-BDF4-020950D0AF83}"/>
              </a:ext>
            </a:extLst>
          </p:cNvPr>
          <p:cNvGrpSpPr/>
          <p:nvPr/>
        </p:nvGrpSpPr>
        <p:grpSpPr>
          <a:xfrm>
            <a:off x="3395207" y="4633994"/>
            <a:ext cx="8398632" cy="353689"/>
            <a:chOff x="3395207" y="2352338"/>
            <a:chExt cx="8398632" cy="613349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EC135DE3-2B56-4B0D-B70F-27B30C145FAE}"/>
                </a:ext>
              </a:extLst>
            </p:cNvPr>
            <p:cNvGrpSpPr/>
            <p:nvPr/>
          </p:nvGrpSpPr>
          <p:grpSpPr>
            <a:xfrm>
              <a:off x="3395207" y="2371327"/>
              <a:ext cx="644051" cy="594360"/>
              <a:chOff x="3265714" y="1541413"/>
              <a:chExt cx="743031" cy="513807"/>
            </a:xfrm>
          </p:grpSpPr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E7C0B278-2143-49EE-B042-4628BA3052A3}"/>
                  </a:ext>
                </a:extLst>
              </p:cNvPr>
              <p:cNvSpPr/>
              <p:nvPr/>
            </p:nvSpPr>
            <p:spPr>
              <a:xfrm>
                <a:off x="3265714" y="1541413"/>
                <a:ext cx="743031" cy="51380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3A5077E4-C818-4EFA-8FFA-264ED25FAA7E}"/>
                  </a:ext>
                </a:extLst>
              </p:cNvPr>
              <p:cNvSpPr txBox="1"/>
              <p:nvPr/>
            </p:nvSpPr>
            <p:spPr>
              <a:xfrm>
                <a:off x="3509760" y="1629039"/>
                <a:ext cx="25359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</a:p>
            </p:txBody>
          </p:sp>
        </p:grp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B3565366-9C0D-4EAB-9FD0-0EDCCDFD5E7D}"/>
                </a:ext>
              </a:extLst>
            </p:cNvPr>
            <p:cNvGrpSpPr/>
            <p:nvPr/>
          </p:nvGrpSpPr>
          <p:grpSpPr>
            <a:xfrm>
              <a:off x="7269029" y="2352338"/>
              <a:ext cx="640080" cy="548640"/>
              <a:chOff x="7299838" y="1541966"/>
              <a:chExt cx="743031" cy="513807"/>
            </a:xfrm>
          </p:grpSpPr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51B3404C-CBE5-41D0-BC50-C20B27FEFC90}"/>
                  </a:ext>
                </a:extLst>
              </p:cNvPr>
              <p:cNvSpPr/>
              <p:nvPr/>
            </p:nvSpPr>
            <p:spPr>
              <a:xfrm>
                <a:off x="7299838" y="1541966"/>
                <a:ext cx="743031" cy="51380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C8E8F872-9CB3-4B54-9E6C-098F1AD4B0FF}"/>
                  </a:ext>
                </a:extLst>
              </p:cNvPr>
              <p:cNvSpPr txBox="1"/>
              <p:nvPr/>
            </p:nvSpPr>
            <p:spPr>
              <a:xfrm>
                <a:off x="7510091" y="1629039"/>
                <a:ext cx="32252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II</a:t>
                </a:r>
              </a:p>
            </p:txBody>
          </p:sp>
        </p:grp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11C0031E-C727-4C89-87D1-A6AC30A5647E}"/>
                </a:ext>
              </a:extLst>
            </p:cNvPr>
            <p:cNvGrpSpPr/>
            <p:nvPr/>
          </p:nvGrpSpPr>
          <p:grpSpPr>
            <a:xfrm>
              <a:off x="11153759" y="2361047"/>
              <a:ext cx="640080" cy="530352"/>
              <a:chOff x="11315607" y="1550122"/>
              <a:chExt cx="743031" cy="513807"/>
            </a:xfrm>
          </p:grpSpPr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1A26190C-5839-49A1-998E-FDC8CC6048BA}"/>
                  </a:ext>
                </a:extLst>
              </p:cNvPr>
              <p:cNvSpPr/>
              <p:nvPr/>
            </p:nvSpPr>
            <p:spPr>
              <a:xfrm>
                <a:off x="11315607" y="1550122"/>
                <a:ext cx="743031" cy="51380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51D83A1F-CF50-4473-B7E8-4C2967567840}"/>
                  </a:ext>
                </a:extLst>
              </p:cNvPr>
              <p:cNvSpPr txBox="1"/>
              <p:nvPr/>
            </p:nvSpPr>
            <p:spPr>
              <a:xfrm>
                <a:off x="11491395" y="1636112"/>
                <a:ext cx="39145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III</a:t>
                </a:r>
              </a:p>
            </p:txBody>
          </p:sp>
        </p:grpSp>
      </p:grpSp>
      <p:sp>
        <p:nvSpPr>
          <p:cNvPr id="73" name="TextBox 72">
            <a:extLst>
              <a:ext uri="{FF2B5EF4-FFF2-40B4-BE49-F238E27FC236}">
                <a16:creationId xmlns:a16="http://schemas.microsoft.com/office/drawing/2014/main" id="{C3074591-2A84-4EC9-9072-336E5AC220A6}"/>
              </a:ext>
            </a:extLst>
          </p:cNvPr>
          <p:cNvSpPr txBox="1"/>
          <p:nvPr/>
        </p:nvSpPr>
        <p:spPr>
          <a:xfrm>
            <a:off x="125004" y="559352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48A3EE50-8632-4E6E-B846-AA751F67030F}"/>
              </a:ext>
            </a:extLst>
          </p:cNvPr>
          <p:cNvSpPr txBox="1"/>
          <p:nvPr/>
        </p:nvSpPr>
        <p:spPr>
          <a:xfrm>
            <a:off x="130638" y="2470701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61AB19E7-3FBF-48CB-B803-F1E088B36E78}"/>
              </a:ext>
            </a:extLst>
          </p:cNvPr>
          <p:cNvSpPr txBox="1"/>
          <p:nvPr/>
        </p:nvSpPr>
        <p:spPr>
          <a:xfrm>
            <a:off x="125085" y="4453355"/>
            <a:ext cx="364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c)</a:t>
            </a:r>
          </a:p>
        </p:txBody>
      </p:sp>
    </p:spTree>
    <p:extLst>
      <p:ext uri="{BB962C8B-B14F-4D97-AF65-F5344CB8AC3E}">
        <p14:creationId xmlns:p14="http://schemas.microsoft.com/office/powerpoint/2010/main" val="39361935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plant, leaf, fern&#10;&#10;Description automatically generated">
            <a:extLst>
              <a:ext uri="{FF2B5EF4-FFF2-40B4-BE49-F238E27FC236}">
                <a16:creationId xmlns:a16="http://schemas.microsoft.com/office/drawing/2014/main" id="{FF7E5523-4184-44E5-B23D-61A9359C9DB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7058095">
            <a:off x="11479688" y="-165929"/>
            <a:ext cx="626334" cy="914646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DC5EF5A9-584C-4D0C-B0F1-A999A5630C0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554345" cy="68178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B4A1686-B628-4A10-9548-242ABEFCFFD9}"/>
              </a:ext>
            </a:extLst>
          </p:cNvPr>
          <p:cNvSpPr txBox="1"/>
          <p:nvPr/>
        </p:nvSpPr>
        <p:spPr>
          <a:xfrm>
            <a:off x="0" y="-3354"/>
            <a:ext cx="121920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Conclusions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4CD28FF-43C7-4973-9D8B-2728C0016F12}"/>
              </a:ext>
            </a:extLst>
          </p:cNvPr>
          <p:cNvSpPr txBox="1"/>
          <p:nvPr/>
        </p:nvSpPr>
        <p:spPr>
          <a:xfrm>
            <a:off x="554345" y="938282"/>
            <a:ext cx="1071799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buClr>
                <a:srgbClr val="C00000"/>
              </a:buClr>
              <a:buFont typeface="Wingdings" panose="05000000000000000000" pitchFamily="2" charset="2"/>
              <a:buChar char="Ø"/>
              <a:defRPr/>
            </a:pPr>
            <a:r>
              <a:rPr lang="en-GB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This study presents the first steps for updating the phenological cycle algorithms of COSMO based on Ball and Berry approach for stomatal conductance, instead of Jarvis approach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7AD175B-07DF-45AE-B80E-F66D3DB6FAE9}"/>
              </a:ext>
            </a:extLst>
          </p:cNvPr>
          <p:cNvSpPr txBox="1"/>
          <p:nvPr/>
        </p:nvSpPr>
        <p:spPr>
          <a:xfrm>
            <a:off x="554344" y="2866674"/>
            <a:ext cx="1071799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Clr>
                <a:srgbClr val="C00000"/>
              </a:buClr>
              <a:buFont typeface="Wingdings" panose="05000000000000000000" pitchFamily="2" charset="2"/>
              <a:buChar char="Ø"/>
              <a:defRPr/>
            </a:pPr>
            <a:r>
              <a:rPr lang="en-GB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research demonstrates the results of the implementation of a new module related to the photosynthesis algorithms based on Farquhar (for C</a:t>
            </a:r>
            <a:r>
              <a:rPr lang="en-GB" sz="2000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GB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grass) and </a:t>
            </a:r>
            <a:r>
              <a:rPr lang="en-GB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Collatz</a:t>
            </a:r>
            <a:r>
              <a:rPr lang="en-GB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(for C</a:t>
            </a:r>
            <a:r>
              <a:rPr lang="en-GB" sz="2000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GB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models.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50444CB-BA76-4868-BF42-23BADC39C041}"/>
              </a:ext>
            </a:extLst>
          </p:cNvPr>
          <p:cNvSpPr txBox="1"/>
          <p:nvPr/>
        </p:nvSpPr>
        <p:spPr>
          <a:xfrm>
            <a:off x="554344" y="1902661"/>
            <a:ext cx="1071799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buClr>
                <a:srgbClr val="C00000"/>
              </a:buClr>
              <a:buFont typeface="Wingdings" panose="05000000000000000000" pitchFamily="2" charset="2"/>
              <a:buChar char="Ø"/>
              <a:defRPr/>
            </a:pPr>
            <a:r>
              <a:rPr lang="en-GB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This research demonstrates upgrading results and comparison with original COSMO-CLM results, in-situ data and reanalysis data for the territory of Germany with the similar types of plants.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F3B767C-E2D1-4330-9FDE-B1FD2065AA56}"/>
              </a:ext>
            </a:extLst>
          </p:cNvPr>
          <p:cNvSpPr txBox="1"/>
          <p:nvPr/>
        </p:nvSpPr>
        <p:spPr>
          <a:xfrm>
            <a:off x="554343" y="3830687"/>
            <a:ext cx="1071799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Clr>
                <a:srgbClr val="C00000"/>
              </a:buClr>
              <a:buFont typeface="Wingdings" panose="05000000000000000000" pitchFamily="2" charset="2"/>
              <a:buChar char="Ø"/>
              <a:defRPr/>
            </a:pPr>
            <a:r>
              <a:rPr lang="en-GB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results are promising and suggest a positive tendency for increasing the accuracy of COSMO-CLM calculations.</a:t>
            </a:r>
            <a:endParaRPr lang="en-US" sz="20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 descr="A picture containing tree, plant, conifer, green&#10;&#10;Description automatically generated">
            <a:extLst>
              <a:ext uri="{FF2B5EF4-FFF2-40B4-BE49-F238E27FC236}">
                <a16:creationId xmlns:a16="http://schemas.microsoft.com/office/drawing/2014/main" id="{F61798F8-E3F6-4E96-8A8A-AAD01BE8514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85498" y="4346237"/>
            <a:ext cx="1106502" cy="251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054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- up of a flower&#10;&#10;Description automatically generated with medium confidence">
            <a:extLst>
              <a:ext uri="{FF2B5EF4-FFF2-40B4-BE49-F238E27FC236}">
                <a16:creationId xmlns:a16="http://schemas.microsoft.com/office/drawing/2014/main" id="{E2EA5E28-2A70-40BA-AEAA-354F6F8DB83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20200" y="557741"/>
            <a:ext cx="2971800" cy="5571067"/>
          </a:xfrm>
          <a:prstGeom prst="rect">
            <a:avLst/>
          </a:prstGeom>
        </p:spPr>
      </p:pic>
      <p:pic>
        <p:nvPicPr>
          <p:cNvPr id="21" name="Picture 20" descr="A close - up of a flower&#10;&#10;Description automatically generated with medium confidence">
            <a:extLst>
              <a:ext uri="{FF2B5EF4-FFF2-40B4-BE49-F238E27FC236}">
                <a16:creationId xmlns:a16="http://schemas.microsoft.com/office/drawing/2014/main" id="{B12D2A7D-F4BA-467C-BA1B-8AF62694198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557741"/>
            <a:ext cx="2905125" cy="5571067"/>
          </a:xfrm>
          <a:prstGeom prst="rect">
            <a:avLst/>
          </a:prstGeom>
        </p:spPr>
      </p:pic>
      <p:sp>
        <p:nvSpPr>
          <p:cNvPr id="24" name="TextBox 7">
            <a:extLst>
              <a:ext uri="{FF2B5EF4-FFF2-40B4-BE49-F238E27FC236}">
                <a16:creationId xmlns:a16="http://schemas.microsoft.com/office/drawing/2014/main" id="{20A4F417-DB0E-442C-8122-FF300178FEA2}"/>
              </a:ext>
            </a:extLst>
          </p:cNvPr>
          <p:cNvSpPr txBox="1"/>
          <p:nvPr/>
        </p:nvSpPr>
        <p:spPr>
          <a:xfrm>
            <a:off x="0" y="1549866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r>
              <a:rPr lang="en-US" sz="28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contacts:</a:t>
            </a:r>
            <a:endParaRPr lang="ru-RU" sz="2800" i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8">
            <a:extLst>
              <a:ext uri="{FF2B5EF4-FFF2-40B4-BE49-F238E27FC236}">
                <a16:creationId xmlns:a16="http://schemas.microsoft.com/office/drawing/2014/main" id="{4B903FDD-3760-4AD0-8D02-94FE169B78DC}"/>
              </a:ext>
            </a:extLst>
          </p:cNvPr>
          <p:cNvSpPr txBox="1"/>
          <p:nvPr/>
        </p:nvSpPr>
        <p:spPr>
          <a:xfrm>
            <a:off x="1524000" y="3237429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r>
              <a:rPr lang="en-US" sz="2400" i="1" dirty="0">
                <a:solidFill>
                  <a:srgbClr val="C00000"/>
                </a:solidFill>
              </a:rPr>
              <a:t>Address: </a:t>
            </a:r>
            <a:r>
              <a:rPr lang="en-US" sz="2400" i="1" dirty="0"/>
              <a:t> Universität Kassel - CESR</a:t>
            </a:r>
            <a:endParaRPr lang="ru-RU" sz="2400" i="1" dirty="0"/>
          </a:p>
        </p:txBody>
      </p:sp>
      <p:sp>
        <p:nvSpPr>
          <p:cNvPr id="26" name="TextBox 9">
            <a:extLst>
              <a:ext uri="{FF2B5EF4-FFF2-40B4-BE49-F238E27FC236}">
                <a16:creationId xmlns:a16="http://schemas.microsoft.com/office/drawing/2014/main" id="{F450612F-8B94-491A-9A1A-3BA25EF7076A}"/>
              </a:ext>
            </a:extLst>
          </p:cNvPr>
          <p:cNvSpPr txBox="1"/>
          <p:nvPr/>
        </p:nvSpPr>
        <p:spPr>
          <a:xfrm>
            <a:off x="1762646" y="3999466"/>
            <a:ext cx="86667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r>
              <a:rPr lang="de-DE" sz="2400" i="1" dirty="0"/>
              <a:t>Wilhelmshöher Allee 47, 34117 Kassel</a:t>
            </a:r>
            <a:endParaRPr lang="ru-RU" sz="2400" i="1" dirty="0"/>
          </a:p>
        </p:txBody>
      </p:sp>
      <p:sp>
        <p:nvSpPr>
          <p:cNvPr id="27" name="TextBox 10">
            <a:extLst>
              <a:ext uri="{FF2B5EF4-FFF2-40B4-BE49-F238E27FC236}">
                <a16:creationId xmlns:a16="http://schemas.microsoft.com/office/drawing/2014/main" id="{CF30303D-F0AE-4EA5-9713-E05C1C2DAD03}"/>
              </a:ext>
            </a:extLst>
          </p:cNvPr>
          <p:cNvSpPr txBox="1"/>
          <p:nvPr/>
        </p:nvSpPr>
        <p:spPr>
          <a:xfrm>
            <a:off x="2691669" y="4761503"/>
            <a:ext cx="67419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r>
              <a:rPr lang="en-US" sz="2400" i="1" dirty="0">
                <a:solidFill>
                  <a:srgbClr val="C00000"/>
                </a:solidFill>
              </a:rPr>
              <a:t>Email: </a:t>
            </a:r>
            <a:r>
              <a:rPr lang="en-US" sz="2400" i="1" dirty="0"/>
              <a:t>evgenychur@uni-kassel.de</a:t>
            </a:r>
            <a:endParaRPr lang="ru-RU" sz="2400" i="1" dirty="0"/>
          </a:p>
        </p:txBody>
      </p:sp>
      <p:sp>
        <p:nvSpPr>
          <p:cNvPr id="28" name="TextBox 10">
            <a:extLst>
              <a:ext uri="{FF2B5EF4-FFF2-40B4-BE49-F238E27FC236}">
                <a16:creationId xmlns:a16="http://schemas.microsoft.com/office/drawing/2014/main" id="{C60B6009-399E-4F2A-B1F4-34D6585F0734}"/>
              </a:ext>
            </a:extLst>
          </p:cNvPr>
          <p:cNvSpPr txBox="1"/>
          <p:nvPr/>
        </p:nvSpPr>
        <p:spPr>
          <a:xfrm>
            <a:off x="1514252" y="2382984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r>
              <a:rPr lang="en-US" sz="2400" i="1" dirty="0">
                <a:solidFill>
                  <a:srgbClr val="C00000"/>
                </a:solidFill>
              </a:rPr>
              <a:t>GitHub page: </a:t>
            </a:r>
            <a:r>
              <a:rPr lang="en-US" sz="2400" i="1" dirty="0"/>
              <a:t>https://github.com/users/merajtoelle/projects/1  </a:t>
            </a:r>
            <a:endParaRPr lang="ru-RU" sz="2400" i="1" dirty="0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64C108A1-DCB6-41A1-B555-D3BD283D7BD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92063" y="0"/>
            <a:ext cx="1499936" cy="362701"/>
          </a:xfrm>
          <a:prstGeom prst="rect">
            <a:avLst/>
          </a:prstGeom>
        </p:spPr>
      </p:pic>
      <p:pic>
        <p:nvPicPr>
          <p:cNvPr id="30" name="Graphic 29">
            <a:extLst>
              <a:ext uri="{FF2B5EF4-FFF2-40B4-BE49-F238E27FC236}">
                <a16:creationId xmlns:a16="http://schemas.microsoft.com/office/drawing/2014/main" id="{DDD9A4E3-76AC-42AA-A612-74B52FDA3AC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0"/>
            <a:ext cx="554345" cy="681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2290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D0A34A1-C747-4EA4-B9A4-4F6F844AC607}"/>
              </a:ext>
            </a:extLst>
          </p:cNvPr>
          <p:cNvSpPr txBox="1"/>
          <p:nvPr/>
        </p:nvSpPr>
        <p:spPr>
          <a:xfrm>
            <a:off x="0" y="0"/>
            <a:ext cx="121920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PT VAINT</a:t>
            </a:r>
            <a:endParaRPr lang="en-GB" sz="38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0A3EEF0-459B-4DD5-86B4-67B255A63D57}"/>
              </a:ext>
            </a:extLst>
          </p:cNvPr>
          <p:cNvSpPr txBox="1"/>
          <p:nvPr/>
        </p:nvSpPr>
        <p:spPr>
          <a:xfrm>
            <a:off x="0" y="579101"/>
            <a:ext cx="12192000" cy="1985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Aft>
                <a:spcPts val="0"/>
              </a:spcAft>
            </a:pPr>
            <a:r>
              <a:rPr lang="en-GB" sz="22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SubTask1: </a:t>
            </a:r>
            <a:r>
              <a:rPr lang="en-GB" sz="2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Implementation of new photosynthesis/phenology scheme:</a:t>
            </a:r>
            <a:endParaRPr lang="en-GB" sz="22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50000"/>
              </a:lnSpc>
              <a:spcAft>
                <a:spcPts val="0"/>
              </a:spcAft>
            </a:pPr>
            <a:r>
              <a:rPr lang="en-GB" sz="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r>
              <a:rPr lang="en-GB" sz="12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</a:t>
            </a:r>
            <a:r>
              <a:rPr lang="en-GB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GB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canopy photosynthesis and stomatal regulation module (</a:t>
            </a:r>
            <a:r>
              <a:rPr lang="en-GB" sz="20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done</a:t>
            </a:r>
            <a:r>
              <a:rPr lang="en-GB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pPr marL="0" marR="0" algn="just">
              <a:lnSpc>
                <a:spcPct val="150000"/>
              </a:lnSpc>
              <a:spcAft>
                <a:spcPts val="0"/>
              </a:spcAft>
            </a:pPr>
            <a:r>
              <a:rPr lang="en-GB" dirty="0">
                <a:latin typeface="Times New Roman" panose="02020603050405020304" pitchFamily="18" charset="0"/>
                <a:ea typeface="Times New Roman" panose="02020603050405020304" pitchFamily="18" charset="0"/>
              </a:rPr>
              <a:t>	    </a:t>
            </a:r>
            <a:r>
              <a:rPr lang="en-GB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b) </a:t>
            </a:r>
            <a:r>
              <a:rPr lang="en-GB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 carbon allocation and plant growth module (</a:t>
            </a:r>
            <a:r>
              <a:rPr lang="en-GB" sz="20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 progress</a:t>
            </a:r>
            <a:r>
              <a:rPr lang="en-GB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);</a:t>
            </a:r>
            <a:endParaRPr lang="en-GB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     </a:t>
            </a:r>
            <a:r>
              <a:rPr lang="en-GB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c) </a:t>
            </a:r>
            <a:r>
              <a:rPr lang="en-GB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 heterotrophic respiration and litter/soil carbon module (</a:t>
            </a:r>
            <a:r>
              <a:rPr lang="en-GB" sz="20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 progress</a:t>
            </a:r>
            <a:r>
              <a:rPr lang="en-GB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); </a:t>
            </a:r>
            <a:endParaRPr lang="en-GB" sz="20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1DD3D9-C5B2-49F6-B5C6-EA18C26F473F}"/>
              </a:ext>
            </a:extLst>
          </p:cNvPr>
          <p:cNvSpPr txBox="1"/>
          <p:nvPr/>
        </p:nvSpPr>
        <p:spPr>
          <a:xfrm>
            <a:off x="0" y="2508925"/>
            <a:ext cx="1219200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Aft>
                <a:spcPts val="0"/>
              </a:spcAft>
            </a:pPr>
            <a:r>
              <a:rPr lang="en-GB" sz="22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SubTask2: </a:t>
            </a:r>
            <a:r>
              <a:rPr lang="en-GB" sz="2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Validation of new photosynthesis/phenology scheme:</a:t>
            </a:r>
          </a:p>
          <a:p>
            <a:pPr algn="just">
              <a:lnSpc>
                <a:spcPct val="150000"/>
              </a:lnSpc>
            </a:pPr>
            <a:r>
              <a:rPr lang="en-GB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   </a:t>
            </a:r>
            <a:r>
              <a:rPr lang="en-GB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a)</a:t>
            </a:r>
            <a:r>
              <a:rPr lang="en-GB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Run cosmo_v5.0_clm16 (without changes) and cosmo_v5.0_clm16 (with updates) </a:t>
            </a:r>
            <a:r>
              <a:rPr lang="en-GB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GB" sz="20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 progress</a:t>
            </a:r>
            <a:r>
              <a:rPr lang="en-GB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);</a:t>
            </a:r>
            <a:endParaRPr lang="en-GB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GB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   </a:t>
            </a:r>
            <a:r>
              <a:rPr lang="en-GB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b)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Run cosmo_v5.0.8 (without changes) (</a:t>
            </a:r>
            <a:r>
              <a:rPr lang="en-GB" sz="20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 progress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  <a:endParaRPr lang="en-GB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50000"/>
              </a:lnSpc>
              <a:spcAft>
                <a:spcPts val="0"/>
              </a:spcAft>
            </a:pPr>
            <a:r>
              <a:rPr lang="en-GB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   </a:t>
            </a:r>
            <a:r>
              <a:rPr lang="en-GB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c)</a:t>
            </a:r>
            <a:r>
              <a:rPr lang="en-GB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Run </a:t>
            </a:r>
            <a:r>
              <a:rPr lang="en-GB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cosmo</a:t>
            </a:r>
            <a:r>
              <a:rPr lang="en-GB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-ccl and </a:t>
            </a:r>
            <a:r>
              <a:rPr lang="en-GB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cosmo</a:t>
            </a:r>
            <a:r>
              <a:rPr lang="en-GB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with SubTask1 (b and c) (</a:t>
            </a:r>
            <a:r>
              <a:rPr lang="en-GB" sz="20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not started</a:t>
            </a:r>
            <a:r>
              <a:rPr lang="en-GB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7968A90-0721-46A3-8EBA-2DB137B642FF}"/>
              </a:ext>
            </a:extLst>
          </p:cNvPr>
          <p:cNvSpPr txBox="1"/>
          <p:nvPr/>
        </p:nvSpPr>
        <p:spPr>
          <a:xfrm>
            <a:off x="0" y="4501361"/>
            <a:ext cx="12192000" cy="5393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</a:pPr>
            <a:r>
              <a:rPr lang="en-GB" sz="22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SubTask3: </a:t>
            </a:r>
            <a:r>
              <a:rPr lang="en-GB" sz="2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Validation of implementation </a:t>
            </a:r>
            <a:r>
              <a:rPr lang="en-GB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n-GB" sz="20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 progress</a:t>
            </a:r>
            <a:r>
              <a:rPr lang="en-GB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BEA2D3A-5E9C-49AB-B8D3-D5603CEBC5A5}"/>
              </a:ext>
            </a:extLst>
          </p:cNvPr>
          <p:cNvSpPr txBox="1"/>
          <p:nvPr/>
        </p:nvSpPr>
        <p:spPr>
          <a:xfrm>
            <a:off x="0" y="5062637"/>
            <a:ext cx="12192000" cy="1795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Aft>
                <a:spcPts val="0"/>
              </a:spcAft>
            </a:pPr>
            <a:r>
              <a:rPr lang="en-GB" sz="22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SubTask4: </a:t>
            </a:r>
            <a:r>
              <a:rPr lang="en-GB" sz="2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D</a:t>
            </a:r>
            <a:r>
              <a:rPr lang="en-GB" sz="2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ocumentation </a:t>
            </a:r>
            <a:r>
              <a:rPr lang="en-GB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n-GB" sz="22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 progress</a:t>
            </a:r>
            <a:r>
              <a:rPr lang="en-GB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GB" sz="22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GB" dirty="0">
                <a:latin typeface="Times New Roman" panose="02020603050405020304" pitchFamily="18" charset="0"/>
                <a:ea typeface="Times New Roman" panose="02020603050405020304" pitchFamily="18" charset="0"/>
              </a:rPr>
              <a:t>	   </a:t>
            </a:r>
            <a:r>
              <a:rPr lang="en-GB" sz="2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a)</a:t>
            </a:r>
            <a:r>
              <a:rPr lang="en-GB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 block schemes for source files (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src_terra_multlay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scr_radiation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GB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GB" sz="20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done</a:t>
            </a:r>
            <a:r>
              <a:rPr lang="en-GB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);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800"/>
              </a:spcAft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https://github.com/users/merajtoelle/projects/1#column-12685832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GB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GB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   </a:t>
            </a:r>
            <a:r>
              <a:rPr lang="en-GB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b)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 first version of documentation with new updates</a:t>
            </a:r>
            <a:r>
              <a:rPr lang="en-GB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GB" sz="20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done</a:t>
            </a:r>
            <a:r>
              <a:rPr lang="en-GB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);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https://github.com/users/merajtoelle/projects/1#column-12685824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GB" sz="2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3" name="Picture 12" descr="A picture containing plant, leaf, fern&#10;&#10;Description automatically generated">
            <a:extLst>
              <a:ext uri="{FF2B5EF4-FFF2-40B4-BE49-F238E27FC236}">
                <a16:creationId xmlns:a16="http://schemas.microsoft.com/office/drawing/2014/main" id="{F84B42F5-7F0E-4E47-8DFE-2DD846369C6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514" t="8295" r="12874" b="7399"/>
          <a:stretch/>
        </p:blipFill>
        <p:spPr>
          <a:xfrm>
            <a:off x="10884113" y="0"/>
            <a:ext cx="1307886" cy="1719167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DCA3377C-47F3-4C6F-B24E-B13ED082DF9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0"/>
            <a:ext cx="554345" cy="681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4353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298BADD7-ADF0-4B47-932A-E70B0CB406D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0139" y="683747"/>
            <a:ext cx="4649002" cy="5812031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22E76FEA-3BD2-46E8-A4F6-24DB61ED4283}"/>
              </a:ext>
            </a:extLst>
          </p:cNvPr>
          <p:cNvSpPr txBox="1"/>
          <p:nvPr/>
        </p:nvSpPr>
        <p:spPr>
          <a:xfrm>
            <a:off x="0" y="6639"/>
            <a:ext cx="121920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Research domains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A0FD463-BC2A-4FC4-8882-D77A65C0690F}"/>
              </a:ext>
            </a:extLst>
          </p:cNvPr>
          <p:cNvSpPr txBox="1"/>
          <p:nvPr/>
        </p:nvSpPr>
        <p:spPr>
          <a:xfrm>
            <a:off x="5372101" y="683747"/>
            <a:ext cx="68199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COSMO-CLM parameters: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2F5A971-F807-45CD-A3C4-83E7D6E9E9D1}"/>
              </a:ext>
            </a:extLst>
          </p:cNvPr>
          <p:cNvSpPr txBox="1"/>
          <p:nvPr/>
        </p:nvSpPr>
        <p:spPr>
          <a:xfrm>
            <a:off x="5372100" y="1142938"/>
            <a:ext cx="681990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Research period: from 1999 to 2017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Time increment: 1 hour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Spatial resolution: 2.2 km</a:t>
            </a:r>
          </a:p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Ø"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Grid size: 25 * 25</a:t>
            </a:r>
          </a:p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Ø"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Numbers of vertical layers: 50</a:t>
            </a:r>
          </a:p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Ø"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Numbers of soil layers: 9</a:t>
            </a:r>
          </a:p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Ø"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Ø"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D4663DCC-865D-4516-91A7-5282ACEE7F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5384166"/>
              </p:ext>
            </p:extLst>
          </p:nvPr>
        </p:nvGraphicFramePr>
        <p:xfrm>
          <a:off x="5485168" y="4735285"/>
          <a:ext cx="6196693" cy="176049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85665">
                  <a:extLst>
                    <a:ext uri="{9D8B030D-6E8A-4147-A177-3AD203B41FA5}">
                      <a16:colId xmlns:a16="http://schemas.microsoft.com/office/drawing/2014/main" val="2208737327"/>
                    </a:ext>
                  </a:extLst>
                </a:gridCol>
                <a:gridCol w="1219022">
                  <a:extLst>
                    <a:ext uri="{9D8B030D-6E8A-4147-A177-3AD203B41FA5}">
                      <a16:colId xmlns:a16="http://schemas.microsoft.com/office/drawing/2014/main" val="2573643576"/>
                    </a:ext>
                  </a:extLst>
                </a:gridCol>
                <a:gridCol w="1219022">
                  <a:extLst>
                    <a:ext uri="{9D8B030D-6E8A-4147-A177-3AD203B41FA5}">
                      <a16:colId xmlns:a16="http://schemas.microsoft.com/office/drawing/2014/main" val="425093799"/>
                    </a:ext>
                  </a:extLst>
                </a:gridCol>
                <a:gridCol w="1472984">
                  <a:extLst>
                    <a:ext uri="{9D8B030D-6E8A-4147-A177-3AD203B41FA5}">
                      <a16:colId xmlns:a16="http://schemas.microsoft.com/office/drawing/2014/main" val="665352451"/>
                    </a:ext>
                  </a:extLst>
                </a:gridCol>
              </a:tblGrid>
              <a:tr h="276098"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Parc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Linden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Lindenberg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45647201"/>
                  </a:ext>
                </a:extLst>
              </a:tr>
              <a:tr h="296879"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STARTLAT_TOT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0.37125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-0.12375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1.25125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53812297"/>
                  </a:ext>
                </a:extLst>
              </a:tr>
              <a:tr h="296879"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STARTLON_TOT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-7.57125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-6.16875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-2.64875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63543952"/>
                  </a:ext>
                </a:extLst>
              </a:tr>
              <a:tr h="296879"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POLLAT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39.25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189654"/>
                  </a:ext>
                </a:extLst>
              </a:tr>
              <a:tr h="296879"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POLLON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-162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7937334"/>
                  </a:ext>
                </a:extLst>
              </a:tr>
              <a:tr h="296879"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POLGAM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0309559"/>
                  </a:ext>
                </a:extLst>
              </a:tr>
            </a:tbl>
          </a:graphicData>
        </a:graphic>
      </p:graphicFrame>
      <p:pic>
        <p:nvPicPr>
          <p:cNvPr id="8" name="Picture 7" descr="A picture containing plant, leaf, fern&#10;&#10;Description automatically generated">
            <a:extLst>
              <a:ext uri="{FF2B5EF4-FFF2-40B4-BE49-F238E27FC236}">
                <a16:creationId xmlns:a16="http://schemas.microsoft.com/office/drawing/2014/main" id="{197AF5EF-3100-485E-939A-0F48F3DFB61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7058095">
            <a:off x="11479688" y="-165929"/>
            <a:ext cx="626334" cy="914646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855A806F-0BC4-445C-8C5E-FCF716C9F49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0"/>
            <a:ext cx="554345" cy="681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6640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308B05E-0BDC-4D2D-AFCB-422B56FC6D69}"/>
              </a:ext>
            </a:extLst>
          </p:cNvPr>
          <p:cNvSpPr txBox="1"/>
          <p:nvPr/>
        </p:nvSpPr>
        <p:spPr>
          <a:xfrm>
            <a:off x="0" y="0"/>
            <a:ext cx="121920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Differences in approach</a:t>
            </a:r>
            <a:endParaRPr lang="en-GB" sz="38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A picture containing plant, leaf, fern&#10;&#10;Description automatically generated">
            <a:extLst>
              <a:ext uri="{FF2B5EF4-FFF2-40B4-BE49-F238E27FC236}">
                <a16:creationId xmlns:a16="http://schemas.microsoft.com/office/drawing/2014/main" id="{EB2B8468-C70E-4275-BB58-C2426389834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7058095">
            <a:off x="11479688" y="-165929"/>
            <a:ext cx="626334" cy="914646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F5C2CA61-DDC6-4E07-956E-7C085D341AF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554345" cy="68178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AEDAB82-F424-4511-B369-7BAA631464AE}"/>
              </a:ext>
            </a:extLst>
          </p:cNvPr>
          <p:cNvSpPr txBox="1"/>
          <p:nvPr/>
        </p:nvSpPr>
        <p:spPr>
          <a:xfrm>
            <a:off x="0" y="882316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new algorithm for “2-leaf” canopy (sunlit and shaded leaves)</a:t>
            </a:r>
            <a:endParaRPr lang="en-GB" sz="2400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DCCE0AE-E8BB-4500-AD93-937ACE90D9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28485" y="1469204"/>
            <a:ext cx="6232886" cy="301451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367E1BA-7B88-40EE-875B-AEBB5D6FD73D}"/>
              </a:ext>
            </a:extLst>
          </p:cNvPr>
          <p:cNvSpPr txBox="1"/>
          <p:nvPr/>
        </p:nvSpPr>
        <p:spPr>
          <a:xfrm>
            <a:off x="10048242" y="4491236"/>
            <a:ext cx="201312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Figure: Luo et. al, 2018</a:t>
            </a:r>
            <a:endParaRPr lang="ru-RU" sz="1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816138B-C347-486B-BEB2-17246C65CF61}"/>
                  </a:ext>
                </a:extLst>
              </p:cNvPr>
              <p:cNvSpPr txBox="1"/>
              <p:nvPr/>
            </p:nvSpPr>
            <p:spPr>
              <a:xfrm>
                <a:off x="0" y="1946580"/>
                <a:ext cx="6095999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 algn="ctr">
                  <a:buClr>
                    <a:srgbClr val="C00000"/>
                  </a:buClr>
                  <a:buFont typeface="Wingdings" panose="05000000000000000000" pitchFamily="2" charset="2"/>
                  <a:buChar char="Ø"/>
                </a:pPr>
                <a:r>
                  <a:rPr 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Sunlit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𝑠𝑢𝑛</m:t>
                        </m:r>
                      </m:sub>
                    </m:sSub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and shaded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𝑠h𝑎</m:t>
                        </m:r>
                      </m:sub>
                    </m:sSub>
                  </m:oMath>
                </a14:m>
                <a:r>
                  <a:rPr 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fraction of canopy:</a:t>
                </a:r>
                <a:endParaRPr lang="en-GB" sz="2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816138B-C347-486B-BEB2-17246C65CF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946580"/>
                <a:ext cx="6095999" cy="400110"/>
              </a:xfrm>
              <a:prstGeom prst="rect">
                <a:avLst/>
              </a:prstGeom>
              <a:blipFill>
                <a:blip r:embed="rId6"/>
                <a:stretch>
                  <a:fillRect t="-7576" b="-257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917DED7-2471-4368-A94B-CEDC52B5C3CB}"/>
                  </a:ext>
                </a:extLst>
              </p:cNvPr>
              <p:cNvSpPr txBox="1"/>
              <p:nvPr/>
            </p:nvSpPr>
            <p:spPr>
              <a:xfrm>
                <a:off x="1064292" y="2497931"/>
                <a:ext cx="1675843" cy="55412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𝑠𝑢𝑛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=1−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𝐾𝐿</m:t>
                              </m:r>
                            </m:sup>
                          </m:sSup>
                        </m:num>
                        <m:den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𝐾𝐿</m:t>
                          </m:r>
                        </m:den>
                      </m:f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917DED7-2471-4368-A94B-CEDC52B5C3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4292" y="2497931"/>
                <a:ext cx="1675843" cy="55412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CC2B659-3AAC-480E-B14C-203BB5B9F295}"/>
                  </a:ext>
                </a:extLst>
              </p:cNvPr>
              <p:cNvSpPr txBox="1"/>
              <p:nvPr/>
            </p:nvSpPr>
            <p:spPr>
              <a:xfrm>
                <a:off x="3608417" y="2669141"/>
                <a:ext cx="158633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𝑠h𝑎</m:t>
                        </m:r>
                      </m:sub>
                    </m:sSub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=1−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𝑠𝑢𝑛</m:t>
                        </m:r>
                      </m:sub>
                    </m:sSub>
                  </m:oMath>
                </a14:m>
                <a:r>
                  <a:rPr lang="en-GB" dirty="0">
                    <a:solidFill>
                      <a:schemeClr val="tx1"/>
                    </a:solidFill>
                  </a:rPr>
                  <a:t> </a:t>
                </a:r>
                <a:endParaRPr lang="en-GB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CC2B659-3AAC-480E-B14C-203BB5B9F2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8417" y="2669141"/>
                <a:ext cx="1586332" cy="276999"/>
              </a:xfrm>
              <a:prstGeom prst="rect">
                <a:avLst/>
              </a:prstGeom>
              <a:blipFill>
                <a:blip r:embed="rId8"/>
                <a:stretch>
                  <a:fillRect l="-6923" t="-28889" r="-5769" b="-5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08809B9-1B3A-465B-B223-184F3DF8CB9B}"/>
                  </a:ext>
                </a:extLst>
              </p:cNvPr>
              <p:cNvSpPr txBox="1"/>
              <p:nvPr/>
            </p:nvSpPr>
            <p:spPr>
              <a:xfrm>
                <a:off x="-1" y="3315472"/>
                <a:ext cx="6095999" cy="41177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 algn="ctr">
                  <a:buClr>
                    <a:srgbClr val="C00000"/>
                  </a:buClr>
                  <a:buFont typeface="Wingdings" panose="05000000000000000000" pitchFamily="2" charset="2"/>
                  <a:buChar char="Ø"/>
                </a:pPr>
                <a:r>
                  <a:rPr 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Sunlit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𝑠𝑢𝑛</m:t>
                        </m:r>
                      </m:sup>
                    </m:sSup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and shaded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𝑠h𝑎</m:t>
                        </m:r>
                      </m:sup>
                    </m:sSup>
                  </m:oMath>
                </a14:m>
                <a:r>
                  <a:rPr 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leaf area indices:</a:t>
                </a:r>
                <a:endParaRPr lang="en-GB" sz="2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08809B9-1B3A-465B-B223-184F3DF8CB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" y="3315472"/>
                <a:ext cx="6095999" cy="411779"/>
              </a:xfrm>
              <a:prstGeom prst="rect">
                <a:avLst/>
              </a:prstGeom>
              <a:blipFill>
                <a:blip r:embed="rId9"/>
                <a:stretch>
                  <a:fillRect t="-7463" b="-253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96CA699-FFCF-4B1C-91C8-14887A3B7CD9}"/>
                  </a:ext>
                </a:extLst>
              </p:cNvPr>
              <p:cNvSpPr txBox="1"/>
              <p:nvPr/>
            </p:nvSpPr>
            <p:spPr>
              <a:xfrm>
                <a:off x="1064292" y="3998167"/>
                <a:ext cx="130388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𝑠𝑢𝑛</m:t>
                          </m:r>
                        </m:sup>
                      </m:sSup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𝑠𝑢𝑛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𝐿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96CA699-FFCF-4B1C-91C8-14887A3B7C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4292" y="3998167"/>
                <a:ext cx="1303883" cy="276999"/>
              </a:xfrm>
              <a:prstGeom prst="rect">
                <a:avLst/>
              </a:prstGeom>
              <a:blipFill>
                <a:blip r:embed="rId10"/>
                <a:stretch>
                  <a:fillRect l="-4225" t="-2222" r="-4225" b="-3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6F7F962-EC7E-430F-825A-5D12089CFC6B}"/>
                  </a:ext>
                </a:extLst>
              </p:cNvPr>
              <p:cNvSpPr txBox="1"/>
              <p:nvPr/>
            </p:nvSpPr>
            <p:spPr>
              <a:xfrm>
                <a:off x="3608417" y="3990666"/>
                <a:ext cx="1299330" cy="2819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𝑠h𝑎</m:t>
                          </m:r>
                        </m:sup>
                      </m:sSup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𝑠h𝑎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𝐿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6F7F962-EC7E-430F-825A-5D12089CFC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8417" y="3990666"/>
                <a:ext cx="1299330" cy="281937"/>
              </a:xfrm>
              <a:prstGeom prst="rect">
                <a:avLst/>
              </a:prstGeom>
              <a:blipFill>
                <a:blip r:embed="rId11"/>
                <a:stretch>
                  <a:fillRect l="-4225" t="-6522" r="-3756" b="-347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6408840-E893-4DC7-B470-92038D863DD1}"/>
                  </a:ext>
                </a:extLst>
              </p:cNvPr>
              <p:cNvSpPr txBox="1"/>
              <p:nvPr/>
            </p:nvSpPr>
            <p:spPr>
              <a:xfrm>
                <a:off x="881734" y="4883660"/>
                <a:ext cx="9768070" cy="3742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𝐾𝐿</m:t>
                        </m:r>
                      </m:sup>
                    </m:sSup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en-GB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–</a:t>
                </a:r>
                <a:r>
                  <a:rPr lang="en-GB" dirty="0"/>
                  <a:t> 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fractional area of sun flecks on a horizontal plane below the leaf area index </a:t>
                </a:r>
                <a:r>
                  <a:rPr lang="en-GB" dirty="0"/>
                  <a:t>–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b="1" i="1" dirty="0">
                    <a:solidFill>
                      <a:schemeClr val="accent6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6408840-E893-4DC7-B470-92038D863D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1734" y="4883660"/>
                <a:ext cx="9768070" cy="374270"/>
              </a:xfrm>
              <a:prstGeom prst="rect">
                <a:avLst/>
              </a:prstGeom>
              <a:blipFill>
                <a:blip r:embed="rId12"/>
                <a:stretch>
                  <a:fillRect t="-9677" b="-22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8967D355-C3A5-443A-B804-5738F2578C6D}"/>
              </a:ext>
            </a:extLst>
          </p:cNvPr>
          <p:cNvSpPr txBox="1"/>
          <p:nvPr/>
        </p:nvSpPr>
        <p:spPr>
          <a:xfrm>
            <a:off x="-1" y="4868888"/>
            <a:ext cx="9579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where:</a:t>
            </a:r>
            <a:endParaRPr lang="en-GB" sz="20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169A770-4EC5-4733-90B0-6DD76CABC272}"/>
                  </a:ext>
                </a:extLst>
              </p:cNvPr>
              <p:cNvSpPr txBox="1"/>
              <p:nvPr/>
            </p:nvSpPr>
            <p:spPr>
              <a:xfrm>
                <a:off x="881734" y="5384608"/>
                <a:ext cx="976807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en-GB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– the light extinction coefficient;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169A770-4EC5-4733-90B0-6DD76CABC2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1734" y="5384608"/>
                <a:ext cx="9768074" cy="369332"/>
              </a:xfrm>
              <a:prstGeom prst="rect">
                <a:avLst/>
              </a:prstGeom>
              <a:blipFill>
                <a:blip r:embed="rId13"/>
                <a:stretch>
                  <a:fillRect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907820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DDA83D0-34C8-49A9-99D8-DD0603A52614}"/>
              </a:ext>
            </a:extLst>
          </p:cNvPr>
          <p:cNvSpPr txBox="1"/>
          <p:nvPr/>
        </p:nvSpPr>
        <p:spPr>
          <a:xfrm>
            <a:off x="0" y="0"/>
            <a:ext cx="121920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Differences in approach</a:t>
            </a:r>
            <a:endParaRPr lang="en-GB" sz="38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A picture containing plant, leaf, fern&#10;&#10;Description automatically generated">
            <a:extLst>
              <a:ext uri="{FF2B5EF4-FFF2-40B4-BE49-F238E27FC236}">
                <a16:creationId xmlns:a16="http://schemas.microsoft.com/office/drawing/2014/main" id="{3F05FAFF-5169-4183-B3C6-D21EB382BFD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7058095">
            <a:off x="11479688" y="-165929"/>
            <a:ext cx="626334" cy="914646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A87ED299-5920-499A-99AF-4FB574F5403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554345" cy="68178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51360C4-FF58-4607-8607-94AB34589196}"/>
              </a:ext>
            </a:extLst>
          </p:cNvPr>
          <p:cNvSpPr txBox="1"/>
          <p:nvPr/>
        </p:nvSpPr>
        <p:spPr>
          <a:xfrm>
            <a:off x="78381" y="1839947"/>
            <a:ext cx="6096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pecific leaf area indices </a:t>
            </a:r>
          </a:p>
          <a:p>
            <a:pPr algn="ctr"/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for sunlit (SLA</a:t>
            </a:r>
            <a:r>
              <a:rPr lang="en-US" sz="2000" baseline="30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sun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 and shaded (SLA</a:t>
            </a:r>
            <a:r>
              <a:rPr lang="en-US" sz="2000" baseline="30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sha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 leaves:</a:t>
            </a:r>
            <a:endParaRPr lang="en-GB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712B272-D587-4273-A78F-2DC18DDFC2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381" y="2822407"/>
            <a:ext cx="6096000" cy="6000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DAAF399-D866-4556-9E09-573335F50B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381" y="3713280"/>
            <a:ext cx="6096000" cy="60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CAD1AA9-F0ED-451F-9901-B08C3B3CE075}"/>
                  </a:ext>
                </a:extLst>
              </p:cNvPr>
              <p:cNvSpPr txBox="1"/>
              <p:nvPr/>
            </p:nvSpPr>
            <p:spPr>
              <a:xfrm>
                <a:off x="881741" y="5235138"/>
                <a:ext cx="64948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CAD1AA9-F0ED-451F-9901-B08C3B3CE0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1741" y="5235138"/>
                <a:ext cx="649487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5A3E43B-1A33-4C0A-8F90-49C0D8957A8D}"/>
                  </a:ext>
                </a:extLst>
              </p:cNvPr>
              <p:cNvSpPr txBox="1"/>
              <p:nvPr/>
            </p:nvSpPr>
            <p:spPr>
              <a:xfrm>
                <a:off x="881741" y="5625848"/>
                <a:ext cx="64948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𝑆𝐿</m:t>
                      </m:r>
                      <m:sSub>
                        <m:sSub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</m:oMath>
                  </m:oMathPara>
                </a14:m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5A3E43B-1A33-4C0A-8F90-49C0D8957A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1741" y="5625848"/>
                <a:ext cx="649487" cy="369332"/>
              </a:xfrm>
              <a:prstGeom prst="rect">
                <a:avLst/>
              </a:prstGeom>
              <a:blipFill>
                <a:blip r:embed="rId8"/>
                <a:stretch>
                  <a:fillRect r="-66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2DEEC44-D4C8-4362-A416-D134B6B5622D}"/>
                  </a:ext>
                </a:extLst>
              </p:cNvPr>
              <p:cNvSpPr txBox="1"/>
              <p:nvPr/>
            </p:nvSpPr>
            <p:spPr>
              <a:xfrm>
                <a:off x="881742" y="4884277"/>
                <a:ext cx="64948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8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SLA</m:t>
                      </m:r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2DEEC44-D4C8-4362-A416-D134B6B562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1742" y="4884277"/>
                <a:ext cx="649487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EF3C4AC0-CC54-46B1-B685-8024DBEE4A05}"/>
              </a:ext>
            </a:extLst>
          </p:cNvPr>
          <p:cNvSpPr txBox="1"/>
          <p:nvPr/>
        </p:nvSpPr>
        <p:spPr>
          <a:xfrm>
            <a:off x="1531228" y="5270153"/>
            <a:ext cx="45647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the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leaf and stem area indices</a:t>
            </a:r>
            <a:endParaRPr lang="en-GB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D784DF2-38BD-44AA-B30E-6CC4D2533488}"/>
              </a:ext>
            </a:extLst>
          </p:cNvPr>
          <p:cNvSpPr txBox="1"/>
          <p:nvPr/>
        </p:nvSpPr>
        <p:spPr>
          <a:xfrm>
            <a:off x="1531227" y="5609802"/>
            <a:ext cx="45647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linear slope coefficient</a:t>
            </a:r>
            <a:endParaRPr lang="en-GB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E7CED2D-BFB2-4D7F-B867-533050AA89A5}"/>
              </a:ext>
            </a:extLst>
          </p:cNvPr>
          <p:cNvSpPr txBox="1"/>
          <p:nvPr/>
        </p:nvSpPr>
        <p:spPr>
          <a:xfrm>
            <a:off x="1531229" y="4879443"/>
            <a:ext cx="47335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the </a:t>
            </a:r>
            <a:r>
              <a:rPr lang="en-US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specific leaf area indices</a:t>
            </a:r>
            <a:endParaRPr lang="en-GB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377D6B4-776D-4D33-A2F2-94A1056A8E5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64803" y="1403557"/>
            <a:ext cx="5927197" cy="514666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F97B713-35F4-43A4-8069-E71109513EAA}"/>
              </a:ext>
            </a:extLst>
          </p:cNvPr>
          <p:cNvSpPr txBox="1"/>
          <p:nvPr/>
        </p:nvSpPr>
        <p:spPr>
          <a:xfrm>
            <a:off x="10136777" y="6550223"/>
            <a:ext cx="205522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Figure: Chen et. al, 1991</a:t>
            </a:r>
            <a:endParaRPr lang="ru-RU" sz="1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518D7CC-BA79-49D7-BB5B-7AFCA6FF3E3E}"/>
              </a:ext>
            </a:extLst>
          </p:cNvPr>
          <p:cNvSpPr txBox="1"/>
          <p:nvPr/>
        </p:nvSpPr>
        <p:spPr>
          <a:xfrm>
            <a:off x="0" y="882316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new algorithm for “2-leaf” canopy (sunlit and shaded leaves)</a:t>
            </a:r>
            <a:endParaRPr lang="en-GB" sz="2400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A09A787-70F1-4157-B7F3-FCBAA0398E4F}"/>
              </a:ext>
            </a:extLst>
          </p:cNvPr>
          <p:cNvSpPr txBox="1"/>
          <p:nvPr/>
        </p:nvSpPr>
        <p:spPr>
          <a:xfrm>
            <a:off x="-1" y="4868888"/>
            <a:ext cx="9579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where:</a:t>
            </a:r>
            <a:endParaRPr lang="en-GB" sz="20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9C9ADB4C-7232-4DE6-89D7-ED13F6D594D8}"/>
                  </a:ext>
                </a:extLst>
              </p:cNvPr>
              <p:cNvSpPr txBox="1"/>
              <p:nvPr/>
            </p:nvSpPr>
            <p:spPr>
              <a:xfrm>
                <a:off x="881741" y="5975684"/>
                <a:ext cx="64948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𝑆𝐿</m:t>
                      </m:r>
                      <m:sSub>
                        <m:sSub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𝑜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9C9ADB4C-7232-4DE6-89D7-ED13F6D594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1741" y="5975684"/>
                <a:ext cx="649485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>
            <a:extLst>
              <a:ext uri="{FF2B5EF4-FFF2-40B4-BE49-F238E27FC236}">
                <a16:creationId xmlns:a16="http://schemas.microsoft.com/office/drawing/2014/main" id="{119D9902-8232-4125-9254-A0AA75E6614B}"/>
              </a:ext>
            </a:extLst>
          </p:cNvPr>
          <p:cNvSpPr txBox="1"/>
          <p:nvPr/>
        </p:nvSpPr>
        <p:spPr>
          <a:xfrm>
            <a:off x="1531226" y="5984466"/>
            <a:ext cx="45647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value for SLA at the top of the canopy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849842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B0A7AB6-9D3E-4E02-893F-38E73A2F9EA9}"/>
              </a:ext>
            </a:extLst>
          </p:cNvPr>
          <p:cNvSpPr txBox="1"/>
          <p:nvPr/>
        </p:nvSpPr>
        <p:spPr>
          <a:xfrm>
            <a:off x="0" y="0"/>
            <a:ext cx="121920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Differences in approach</a:t>
            </a:r>
            <a:endParaRPr lang="en-GB" sz="38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A picture containing plant, leaf, fern&#10;&#10;Description automatically generated">
            <a:extLst>
              <a:ext uri="{FF2B5EF4-FFF2-40B4-BE49-F238E27FC236}">
                <a16:creationId xmlns:a16="http://schemas.microsoft.com/office/drawing/2014/main" id="{A0A59D0D-8FD2-4834-9DEE-F5AAA6ECAFB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7058095">
            <a:off x="11479688" y="-165929"/>
            <a:ext cx="626334" cy="914646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BD261108-FEF7-415F-B03A-F56FD050753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554345" cy="68178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CCF908D-BBD9-4823-A5C1-EC78D37BE4DD}"/>
              </a:ext>
            </a:extLst>
          </p:cNvPr>
          <p:cNvSpPr txBox="1"/>
          <p:nvPr/>
        </p:nvSpPr>
        <p:spPr>
          <a:xfrm>
            <a:off x="0" y="677108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new algorithm for photosynthesis (sunlit and shaded leaves)</a:t>
            </a:r>
            <a:endParaRPr lang="en-GB" sz="2400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728B533-CDDB-4555-8DF6-84A68CC9B90E}"/>
                  </a:ext>
                </a:extLst>
              </p:cNvPr>
              <p:cNvSpPr txBox="1"/>
              <p:nvPr/>
            </p:nvSpPr>
            <p:spPr>
              <a:xfrm>
                <a:off x="-8869" y="1890894"/>
                <a:ext cx="12192000" cy="31944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sz="2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p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𝑠𝑢𝑛</m:t>
                          </m:r>
                        </m:sup>
                      </m:sSup>
                      <m:sSup>
                        <m:sSupPr>
                          <m:ctrlPr>
                            <a:rPr lang="en-US" sz="2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p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𝑠𝑢𝑛</m:t>
                          </m:r>
                        </m:sup>
                      </m:sSup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2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p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sup>
                      </m:sSup>
                      <m:sSup>
                        <m:sSupPr>
                          <m:ctrlPr>
                            <a:rPr lang="en-US" sz="2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p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sup>
                      </m:sSup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728B533-CDDB-4555-8DF6-84A68CC9B9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8869" y="1890894"/>
                <a:ext cx="12192000" cy="319446"/>
              </a:xfrm>
              <a:prstGeom prst="rect">
                <a:avLst/>
              </a:prstGeom>
              <a:blipFill>
                <a:blip r:embed="rId5"/>
                <a:stretch>
                  <a:fillRect t="-3774" b="-37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FACDFA2-B757-4B87-A742-8DB62AE8BBF4}"/>
                  </a:ext>
                </a:extLst>
              </p:cNvPr>
              <p:cNvSpPr txBox="1"/>
              <p:nvPr/>
            </p:nvSpPr>
            <p:spPr>
              <a:xfrm>
                <a:off x="0" y="2414169"/>
                <a:ext cx="12192000" cy="35567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p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𝑠𝑢𝑛</m:t>
                          </m:r>
                          <m:r>
                            <a:rPr lang="de-DE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   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sup>
                      </m:sSup>
                      <m:r>
                        <a:rPr lang="en-US" sz="2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𝑚𝑖𝑛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0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sz="20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sz="20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GB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FACDFA2-B757-4B87-A742-8DB62AE8BB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2414169"/>
                <a:ext cx="12192000" cy="355675"/>
              </a:xfrm>
              <a:prstGeom prst="rect">
                <a:avLst/>
              </a:prstGeom>
              <a:blipFill>
                <a:blip r:embed="rId6"/>
                <a:stretch>
                  <a:fillRect b="-224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6E67CFE6-3FC5-4C68-A666-B7D8A3726BB6}"/>
              </a:ext>
            </a:extLst>
          </p:cNvPr>
          <p:cNvSpPr txBox="1"/>
          <p:nvPr/>
        </p:nvSpPr>
        <p:spPr>
          <a:xfrm>
            <a:off x="-8869" y="1302606"/>
            <a:ext cx="609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C3 plants based on 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Farquhar model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(1980)</a:t>
            </a:r>
            <a:endParaRPr lang="en-GB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F52A65D-EB8C-44E3-9BF6-1953D9CC7D4B}"/>
              </a:ext>
            </a:extLst>
          </p:cNvPr>
          <p:cNvSpPr txBox="1"/>
          <p:nvPr/>
        </p:nvSpPr>
        <p:spPr>
          <a:xfrm>
            <a:off x="6078262" y="1302606"/>
            <a:ext cx="609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C4 plants based on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Collatz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model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(1992)</a:t>
            </a:r>
            <a:endParaRPr lang="en-GB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679B50E1-A3FC-4BE9-954B-01A8D7C7D803}"/>
                  </a:ext>
                </a:extLst>
              </p:cNvPr>
              <p:cNvSpPr txBox="1"/>
              <p:nvPr/>
            </p:nvSpPr>
            <p:spPr>
              <a:xfrm>
                <a:off x="0" y="2928996"/>
                <a:ext cx="3972412" cy="124854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𝑐𝑚𝑎𝑥</m:t>
                                      </m:r>
                                    </m:sub>
                                  </m:s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 (</m:t>
                                  </m:r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 − </m:t>
                                  </m:r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l-GR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Γ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∗</m:t>
                                      </m:r>
                                    </m:sub>
                                  </m:s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)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𝐾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sub>
                                  </m:s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 (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f>
                                    <m:f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𝑂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𝐾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den>
                                  </m:f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den>
                              </m:f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𝑓𝑜𝑟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𝑝𝑙𝑎𝑛𝑡𝑠</m:t>
                              </m:r>
                            </m: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        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𝑐𝑚𝑎𝑥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          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   ,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𝑓𝑜𝑟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𝑝𝑙𝑎𝑛𝑡𝑠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679B50E1-A3FC-4BE9-954B-01A8D7C7D8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2928996"/>
                <a:ext cx="3972412" cy="124854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04CFC8F7-2BB9-4E5A-B76E-3B5C16814251}"/>
                  </a:ext>
                </a:extLst>
              </p:cNvPr>
              <p:cNvSpPr txBox="1"/>
              <p:nvPr/>
            </p:nvSpPr>
            <p:spPr>
              <a:xfrm>
                <a:off x="3972412" y="3040436"/>
                <a:ext cx="3972412" cy="102566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d>
                                    <m:d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𝑐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 − </m:t>
                                      </m:r>
                                      <m:sSub>
                                        <m:sSub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l-GR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Γ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∗</m:t>
                                          </m:r>
                                        </m:sub>
                                      </m:sSub>
                                    </m:e>
                                  </m:d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4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.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6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𝛼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l-GR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Γ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∗</m:t>
                                      </m:r>
                                    </m:sub>
                                  </m:sSub>
                                </m:den>
                              </m:f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𝑓𝑜𝑟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𝑝𝑙𝑎𝑛𝑡𝑠</m:t>
                              </m:r>
                            </m: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       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       ,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𝑓𝑜𝑟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𝑝𝑙𝑎𝑛𝑡𝑠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04CFC8F7-2BB9-4E5A-B76E-3B5C168142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72412" y="3040436"/>
                <a:ext cx="3972412" cy="102566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0E2DD34F-79AE-4D82-95D4-F7F5B4858F9A}"/>
                  </a:ext>
                </a:extLst>
              </p:cNvPr>
              <p:cNvSpPr txBox="1"/>
              <p:nvPr/>
            </p:nvSpPr>
            <p:spPr>
              <a:xfrm>
                <a:off x="7944824" y="3111127"/>
                <a:ext cx="4122962" cy="88428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            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𝑐𝑚𝑎𝑥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𝑓𝑜𝑟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𝑝𝑙𝑎𝑛𝑡𝑠</m:t>
                              </m:r>
                            </m: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4000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𝑐𝑚𝑎𝑥</m:t>
                                  </m:r>
                                </m:sub>
                              </m:sSub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𝑃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𝑎𝑡𝑚</m:t>
                                      </m:r>
                                    </m:sub>
                                  </m:sSub>
                                </m:den>
                              </m:f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𝑓𝑜𝑟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𝑝𝑙𝑎𝑛𝑡𝑠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0E2DD34F-79AE-4D82-95D4-F7F5B4858F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44824" y="3111127"/>
                <a:ext cx="4122962" cy="88428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TextBox 29">
            <a:extLst>
              <a:ext uri="{FF2B5EF4-FFF2-40B4-BE49-F238E27FC236}">
                <a16:creationId xmlns:a16="http://schemas.microsoft.com/office/drawing/2014/main" id="{2AC1DE54-08A7-4D15-9E8A-078F22C5C8A4}"/>
              </a:ext>
            </a:extLst>
          </p:cNvPr>
          <p:cNvSpPr txBox="1"/>
          <p:nvPr/>
        </p:nvSpPr>
        <p:spPr>
          <a:xfrm>
            <a:off x="-8869" y="4412297"/>
            <a:ext cx="8918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where: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GB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ECC38269-2539-4F1E-8509-7DDC46D51346}"/>
                  </a:ext>
                </a:extLst>
              </p:cNvPr>
              <p:cNvSpPr txBox="1"/>
              <p:nvPr/>
            </p:nvSpPr>
            <p:spPr>
              <a:xfrm>
                <a:off x="831824" y="4414810"/>
                <a:ext cx="1198318" cy="3956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1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1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𝒘</m:t>
                          </m:r>
                        </m:e>
                        <m:sub>
                          <m:r>
                            <a:rPr lang="en-US" sz="1800" b="1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𝒄</m:t>
                          </m:r>
                        </m:sub>
                      </m:sSub>
                      <m:r>
                        <a:rPr lang="en-US" sz="1800" b="1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sz="1800" b="1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1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𝒘</m:t>
                          </m:r>
                        </m:e>
                        <m:sub>
                          <m:r>
                            <a:rPr lang="en-US" sz="1800" b="1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𝒋</m:t>
                          </m:r>
                        </m:sub>
                      </m:sSub>
                      <m:r>
                        <a:rPr lang="en-US" sz="1800" b="1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sz="1800" b="1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1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𝒘</m:t>
                          </m:r>
                        </m:e>
                        <m:sub>
                          <m:r>
                            <a:rPr lang="en-US" sz="1800" b="1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𝒆</m:t>
                          </m:r>
                        </m:sub>
                      </m:sSub>
                    </m:oMath>
                  </m:oMathPara>
                </a14:m>
                <a:endParaRPr lang="en-GB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ECC38269-2539-4F1E-8509-7DDC46D513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1824" y="4414810"/>
                <a:ext cx="1198318" cy="395621"/>
              </a:xfrm>
              <a:prstGeom prst="rect">
                <a:avLst/>
              </a:prstGeom>
              <a:blipFill>
                <a:blip r:embed="rId10"/>
                <a:stretch>
                  <a:fillRect b="-92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21B7B94F-0049-45BD-BDD2-D61DDE49D93F}"/>
                  </a:ext>
                </a:extLst>
              </p:cNvPr>
              <p:cNvSpPr txBox="1"/>
              <p:nvPr/>
            </p:nvSpPr>
            <p:spPr>
              <a:xfrm>
                <a:off x="2030138" y="4416593"/>
                <a:ext cx="609041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18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8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the</m:t>
                      </m:r>
                      <m:r>
                        <a:rPr lang="en-US" sz="18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8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limited</m:t>
                      </m:r>
                      <m:r>
                        <a:rPr lang="en-US" sz="18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8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rates</m:t>
                      </m:r>
                      <m:r>
                        <a:rPr lang="en-US" sz="18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8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of</m:t>
                      </m:r>
                      <m:r>
                        <a:rPr lang="en-US" sz="18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8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carboxylatio</m:t>
                      </m:r>
                      <m:r>
                        <a:rPr lang="en-US" sz="18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r>
                        <m:rPr>
                          <m:sty m:val="p"/>
                        </m:rPr>
                        <a:rPr lang="en-US" sz="18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the</m:t>
                      </m:r>
                      <m:r>
                        <a:rPr lang="en-US" sz="18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8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light</m:t>
                      </m:r>
                      <m:r>
                        <a:rPr lang="en-US" sz="18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8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and</m:t>
                      </m:r>
                      <m:r>
                        <a:rPr lang="en-US" sz="18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8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carboxylase</m:t>
                      </m:r>
                      <m:r>
                        <a:rPr lang="en-US" sz="18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GB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21B7B94F-0049-45BD-BDD2-D61DDE49D9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0138" y="4416593"/>
                <a:ext cx="6090410" cy="369332"/>
              </a:xfrm>
              <a:prstGeom prst="rect">
                <a:avLst/>
              </a:prstGeom>
              <a:blipFill>
                <a:blip r:embed="rId11"/>
                <a:stretch>
                  <a:fillRect b="-1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359E26FA-D467-42DC-9D79-D2E1AE2B1CF6}"/>
                  </a:ext>
                </a:extLst>
              </p:cNvPr>
              <p:cNvSpPr txBox="1"/>
              <p:nvPr/>
            </p:nvSpPr>
            <p:spPr>
              <a:xfrm>
                <a:off x="2030138" y="4844078"/>
                <a:ext cx="609041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 </m:t>
                      </m:r>
                      <m:r>
                        <m:rPr>
                          <m:nor/>
                        </m:rPr>
                        <a:rPr lang="en-US" b="0" i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the</m:t>
                      </m:r>
                      <m:r>
                        <m:rPr>
                          <m:nor/>
                        </m:rPr>
                        <a:rPr lang="en-US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maximum</m:t>
                      </m:r>
                      <m:r>
                        <m:rPr>
                          <m:nor/>
                        </m:rPr>
                        <a:rPr lang="en-US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rate</m:t>
                      </m:r>
                      <m:r>
                        <m:rPr>
                          <m:nor/>
                        </m:rPr>
                        <a:rPr lang="en-US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of</m:t>
                      </m:r>
                      <m:r>
                        <m:rPr>
                          <m:nor/>
                        </m:rPr>
                        <a:rPr lang="en-US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carboxylation</m:t>
                      </m:r>
                    </m:oMath>
                  </m:oMathPara>
                </a14:m>
                <a:endParaRPr lang="en-GB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359E26FA-D467-42DC-9D79-D2E1AE2B1C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0138" y="4844078"/>
                <a:ext cx="6090410" cy="369332"/>
              </a:xfrm>
              <a:prstGeom prst="rect">
                <a:avLst/>
              </a:prstGeom>
              <a:blipFill>
                <a:blip r:embed="rId12"/>
                <a:stretch>
                  <a:fillRect b="-1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68F44F70-B96B-46A0-882E-30E4986598DA}"/>
                  </a:ext>
                </a:extLst>
              </p:cNvPr>
              <p:cNvSpPr txBox="1"/>
              <p:nvPr/>
            </p:nvSpPr>
            <p:spPr>
              <a:xfrm>
                <a:off x="831824" y="4810360"/>
                <a:ext cx="119831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𝑽</m:t>
                          </m:r>
                        </m:e>
                        <m:sub>
                          <m:r>
                            <a:rPr lang="en-US" b="1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𝒄𝒎𝒂𝒙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68F44F70-B96B-46A0-882E-30E4986598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1824" y="4810360"/>
                <a:ext cx="1198318" cy="3693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DE5E8F7F-9C89-4348-A7CD-24444D6B56D5}"/>
                  </a:ext>
                </a:extLst>
              </p:cNvPr>
              <p:cNvSpPr txBox="1"/>
              <p:nvPr/>
            </p:nvSpPr>
            <p:spPr>
              <a:xfrm>
                <a:off x="2030137" y="5222152"/>
                <a:ext cx="609041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 </m:t>
                      </m:r>
                      <m:r>
                        <m:rPr>
                          <m:nor/>
                        </m:rPr>
                        <a:rPr lang="en-US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the</m:t>
                      </m:r>
                      <m:r>
                        <m:rPr>
                          <m:nor/>
                        </m:rPr>
                        <a:rPr lang="en-US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Michaelis</m:t>
                      </m:r>
                      <m:r>
                        <m:rPr>
                          <m:nor/>
                        </m:rPr>
                        <a:rPr lang="en-US" b="0" i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m:rPr>
                          <m:nor/>
                        </m:rPr>
                        <a:rPr lang="en-US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Menten</m:t>
                      </m:r>
                      <m:r>
                        <m:rPr>
                          <m:nor/>
                        </m:rPr>
                        <a:rPr lang="en-US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constants</m:t>
                      </m:r>
                      <m:r>
                        <m:rPr>
                          <m:nor/>
                        </m:rPr>
                        <a:rPr lang="en-US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for</m:t>
                      </m:r>
                      <m:r>
                        <m:rPr>
                          <m:nor/>
                        </m:rPr>
                        <a:rPr lang="en-US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CO</m:t>
                      </m:r>
                      <m:r>
                        <m:rPr>
                          <m:nor/>
                        </m:rPr>
                        <a:rPr lang="en-US" baseline="-25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2</m:t>
                      </m:r>
                      <m:r>
                        <m:rPr>
                          <m:nor/>
                        </m:rPr>
                        <a:rPr lang="en-US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and</m:t>
                      </m:r>
                      <m:r>
                        <m:rPr>
                          <m:nor/>
                        </m:rPr>
                        <a:rPr lang="en-US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O</m:t>
                      </m:r>
                      <m:r>
                        <m:rPr>
                          <m:nor/>
                        </m:rPr>
                        <a:rPr lang="en-US" baseline="-25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2</m:t>
                      </m:r>
                    </m:oMath>
                  </m:oMathPara>
                </a14:m>
                <a:endParaRPr lang="en-GB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DE5E8F7F-9C89-4348-A7CD-24444D6B56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0137" y="5222152"/>
                <a:ext cx="6090410" cy="36933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2C7BFBF7-0AEB-46F0-AA15-109F827EEB1D}"/>
                  </a:ext>
                </a:extLst>
              </p:cNvPr>
              <p:cNvSpPr txBox="1"/>
              <p:nvPr/>
            </p:nvSpPr>
            <p:spPr>
              <a:xfrm>
                <a:off x="831823" y="5222152"/>
                <a:ext cx="119831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𝑲</m:t>
                          </m:r>
                        </m:e>
                        <m:sub>
                          <m:r>
                            <a:rPr lang="en-US" b="1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𝒄</m:t>
                          </m:r>
                        </m:sub>
                      </m:sSub>
                      <m:r>
                        <a:rPr lang="en-US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;</m:t>
                      </m:r>
                      <m:r>
                        <a:rPr lang="en-US" b="1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b="1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𝑲</m:t>
                          </m:r>
                        </m:e>
                        <m:sub>
                          <m:r>
                            <a:rPr lang="en-US" b="1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𝒐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2C7BFBF7-0AEB-46F0-AA15-109F827EEB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1823" y="5222152"/>
                <a:ext cx="1198318" cy="369332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80230984-37F2-4C0E-AE3D-E546AFC1FF50}"/>
                  </a:ext>
                </a:extLst>
              </p:cNvPr>
              <p:cNvSpPr txBox="1"/>
              <p:nvPr/>
            </p:nvSpPr>
            <p:spPr>
              <a:xfrm>
                <a:off x="891858" y="5593997"/>
                <a:ext cx="1138281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l-GR" b="1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𝜞</m:t>
                          </m:r>
                        </m:e>
                        <m:sub>
                          <m:r>
                            <a:rPr lang="en-US" b="1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∗</m:t>
                          </m:r>
                        </m:sub>
                      </m:sSub>
                    </m:oMath>
                  </m:oMathPara>
                </a14:m>
                <a:endParaRPr lang="en-GB" b="1" dirty="0"/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80230984-37F2-4C0E-AE3D-E546AFC1FF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1858" y="5593997"/>
                <a:ext cx="1138281" cy="369332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272EE3C1-AC09-48B8-A8B9-5AFAF9109BB8}"/>
                  </a:ext>
                </a:extLst>
              </p:cNvPr>
              <p:cNvSpPr txBox="1"/>
              <p:nvPr/>
            </p:nvSpPr>
            <p:spPr>
              <a:xfrm>
                <a:off x="2030135" y="5593997"/>
                <a:ext cx="6090411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 </m:t>
                      </m:r>
                      <m:r>
                        <m:rPr>
                          <m:nor/>
                        </m:rPr>
                        <a:rPr lang="en-US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the</m:t>
                      </m:r>
                      <m:r>
                        <m:rPr>
                          <m:nor/>
                        </m:rPr>
                        <a:rPr lang="en-US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CO</m:t>
                      </m:r>
                      <m:r>
                        <m:rPr>
                          <m:nor/>
                        </m:rPr>
                        <a:rPr lang="en-US" baseline="-25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2</m:t>
                      </m:r>
                      <m:r>
                        <m:rPr>
                          <m:nor/>
                        </m:rPr>
                        <a:rPr lang="en-US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b="0" i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compensation</m:t>
                      </m:r>
                      <m:r>
                        <m:rPr>
                          <m:nor/>
                        </m:rPr>
                        <a:rPr lang="en-US" b="0" i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b="0" i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point</m:t>
                      </m:r>
                    </m:oMath>
                  </m:oMathPara>
                </a14:m>
                <a:endParaRPr lang="en-GB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272EE3C1-AC09-48B8-A8B9-5AFAF9109B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0135" y="5593997"/>
                <a:ext cx="6090411" cy="369332"/>
              </a:xfrm>
              <a:prstGeom prst="rect">
                <a:avLst/>
              </a:prstGeom>
              <a:blipFill>
                <a:blip r:embed="rId17"/>
                <a:stretch>
                  <a:fillRect b="-1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B8B6997C-1CE8-42B9-9227-EA6DA7934A6C}"/>
                  </a:ext>
                </a:extLst>
              </p:cNvPr>
              <p:cNvSpPr txBox="1"/>
              <p:nvPr/>
            </p:nvSpPr>
            <p:spPr>
              <a:xfrm>
                <a:off x="891859" y="5966103"/>
                <a:ext cx="1138282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𝒄</m:t>
                          </m:r>
                        </m:e>
                        <m:sub>
                          <m:r>
                            <a:rPr lang="en-US" b="1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𝒊</m:t>
                          </m:r>
                        </m:sub>
                      </m:sSub>
                    </m:oMath>
                  </m:oMathPara>
                </a14:m>
                <a:endParaRPr lang="en-GB" b="1" dirty="0"/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B8B6997C-1CE8-42B9-9227-EA6DA7934A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1859" y="5966103"/>
                <a:ext cx="1138282" cy="369332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D001F371-6644-410F-BBF0-C10E708897D5}"/>
                  </a:ext>
                </a:extLst>
              </p:cNvPr>
              <p:cNvSpPr txBox="1"/>
              <p:nvPr/>
            </p:nvSpPr>
            <p:spPr>
              <a:xfrm>
                <a:off x="8040162" y="4760620"/>
                <a:ext cx="36467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𝝓</m:t>
                      </m:r>
                    </m:oMath>
                  </m:oMathPara>
                </a14:m>
                <a:endParaRPr lang="en-GB" b="1" dirty="0">
                  <a:solidFill>
                    <a:schemeClr val="accent6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D001F371-6644-410F-BBF0-C10E708897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40162" y="4760620"/>
                <a:ext cx="364674" cy="369332"/>
              </a:xfrm>
              <a:prstGeom prst="rect">
                <a:avLst/>
              </a:prstGeom>
              <a:blipFill>
                <a:blip r:embed="rId19"/>
                <a:stretch>
                  <a:fillRect l="-3333" r="-5000" b="-11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18F2D959-7CB7-4920-8E4A-9D655D13EB87}"/>
                  </a:ext>
                </a:extLst>
              </p:cNvPr>
              <p:cNvSpPr txBox="1"/>
              <p:nvPr/>
            </p:nvSpPr>
            <p:spPr>
              <a:xfrm>
                <a:off x="891858" y="6335386"/>
                <a:ext cx="1138283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𝑶</m:t>
                          </m:r>
                        </m:e>
                        <m:sub>
                          <m:r>
                            <a:rPr lang="en-US" b="1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𝒊</m:t>
                          </m:r>
                        </m:sub>
                      </m:sSub>
                    </m:oMath>
                  </m:oMathPara>
                </a14:m>
                <a:endParaRPr lang="en-GB" b="1" dirty="0"/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18F2D959-7CB7-4920-8E4A-9D655D13EB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1858" y="6335386"/>
                <a:ext cx="1138283" cy="369332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A2564F96-48CB-4088-821F-1F8792B7FEAA}"/>
                  </a:ext>
                </a:extLst>
              </p:cNvPr>
              <p:cNvSpPr txBox="1"/>
              <p:nvPr/>
            </p:nvSpPr>
            <p:spPr>
              <a:xfrm>
                <a:off x="8039819" y="4419834"/>
                <a:ext cx="36467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𝜶</m:t>
                      </m:r>
                    </m:oMath>
                  </m:oMathPara>
                </a14:m>
                <a:endParaRPr lang="en-GB" b="1" dirty="0">
                  <a:solidFill>
                    <a:schemeClr val="accent6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A2564F96-48CB-4088-821F-1F8792B7FE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39819" y="4419834"/>
                <a:ext cx="364675" cy="369332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4FB073FA-D0F3-48DD-B601-C528CD01AA3E}"/>
                  </a:ext>
                </a:extLst>
              </p:cNvPr>
              <p:cNvSpPr txBox="1"/>
              <p:nvPr/>
            </p:nvSpPr>
            <p:spPr>
              <a:xfrm>
                <a:off x="2030133" y="5966103"/>
                <a:ext cx="6090411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 </m:t>
                    </m:r>
                    <m:r>
                      <m:rPr>
                        <m:nor/>
                      </m:rPr>
                      <a: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the</m:t>
                    </m:r>
                    <m:r>
                      <m:rPr>
                        <m:nor/>
                      </m:rPr>
                      <a: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internal</m:t>
                    </m:r>
                    <m:r>
                      <m:rPr>
                        <m:nor/>
                      </m:rPr>
                      <a:rPr lang="en-US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leaf</m:t>
                    </m:r>
                    <m:r>
                      <m:rPr>
                        <m:nor/>
                      </m:rPr>
                      <a:rPr lang="en-US" b="0" i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CO</m:t>
                    </m:r>
                    <m:r>
                      <m:rPr>
                        <m:nor/>
                      </m:rPr>
                      <a:rPr lang="en-US" baseline="-2500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</m:oMath>
                </a14:m>
                <a:r>
                  <a:rPr lang="en-GB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partial pressure</a:t>
                </a: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4FB073FA-D0F3-48DD-B601-C528CD01AA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0133" y="5966103"/>
                <a:ext cx="6090411" cy="369332"/>
              </a:xfrm>
              <a:prstGeom prst="rect">
                <a:avLst/>
              </a:prstGeom>
              <a:blipFill>
                <a:blip r:embed="rId22"/>
                <a:stretch>
                  <a:fillRect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A667CB71-EB59-423A-B188-1E54E9A3CE01}"/>
                  </a:ext>
                </a:extLst>
              </p:cNvPr>
              <p:cNvSpPr txBox="1"/>
              <p:nvPr/>
            </p:nvSpPr>
            <p:spPr>
              <a:xfrm>
                <a:off x="2030130" y="6335386"/>
                <a:ext cx="6090411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 </m:t>
                    </m:r>
                    <m:r>
                      <m:rPr>
                        <m:nor/>
                      </m:rPr>
                      <a: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the</m:t>
                    </m:r>
                    <m:r>
                      <m:rPr>
                        <m:nor/>
                      </m:rPr>
                      <a: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O</m:t>
                    </m:r>
                    <m:r>
                      <m:rPr>
                        <m:nor/>
                      </m:rPr>
                      <a:rPr lang="en-US" baseline="-2500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</m:oMath>
                </a14:m>
                <a:r>
                  <a:rPr lang="en-GB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partial pressure</a:t>
                </a: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A667CB71-EB59-423A-B188-1E54E9A3CE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0130" y="6335386"/>
                <a:ext cx="6090411" cy="369332"/>
              </a:xfrm>
              <a:prstGeom prst="rect">
                <a:avLst/>
              </a:prstGeom>
              <a:blipFill>
                <a:blip r:embed="rId23"/>
                <a:stretch>
                  <a:fillRect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72AFE6B7-B314-4C9A-8359-23E4B38DBDC2}"/>
                  </a:ext>
                </a:extLst>
              </p:cNvPr>
              <p:cNvSpPr txBox="1"/>
              <p:nvPr/>
            </p:nvSpPr>
            <p:spPr>
              <a:xfrm>
                <a:off x="8366573" y="4414810"/>
                <a:ext cx="382542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en-US" b="0" i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GB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the</m:t>
                    </m:r>
                    <m:r>
                      <m:rPr>
                        <m:nor/>
                      </m:rPr>
                      <a:rPr lang="en-GB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GB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quantum</m:t>
                    </m:r>
                    <m:r>
                      <m:rPr>
                        <m:nor/>
                      </m:rPr>
                      <a:rPr lang="en-GB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GB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efficiency</m:t>
                    </m:r>
                  </m:oMath>
                </a14:m>
                <a:r>
                  <a:rPr lang="en-GB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coefficient</a:t>
                </a:r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72AFE6B7-B314-4C9A-8359-23E4B38DBD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66573" y="4414810"/>
                <a:ext cx="3825427" cy="369332"/>
              </a:xfrm>
              <a:prstGeom prst="rect">
                <a:avLst/>
              </a:prstGeom>
              <a:blipFill>
                <a:blip r:embed="rId24"/>
                <a:stretch>
                  <a:fillRect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23135D5A-E067-42A8-9640-2F19C80B4E89}"/>
                  </a:ext>
                </a:extLst>
              </p:cNvPr>
              <p:cNvSpPr txBox="1"/>
              <p:nvPr/>
            </p:nvSpPr>
            <p:spPr>
              <a:xfrm>
                <a:off x="8404494" y="4766034"/>
                <a:ext cx="3807689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m:rPr>
                          <m:nor/>
                        </m:rPr>
                        <a:rPr lang="en-US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the</m:t>
                      </m:r>
                      <m:r>
                        <m:rPr>
                          <m:nor/>
                        </m:rPr>
                        <a:rPr lang="en-US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absorbed</m:t>
                      </m:r>
                      <m:r>
                        <m:rPr>
                          <m:nor/>
                        </m:rPr>
                        <a:rPr lang="en-US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b="0" i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PAR</m:t>
                      </m:r>
                    </m:oMath>
                  </m:oMathPara>
                </a14:m>
                <a:endParaRPr lang="en-GB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23135D5A-E067-42A8-9640-2F19C80B4E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04494" y="4766034"/>
                <a:ext cx="3807689" cy="369332"/>
              </a:xfrm>
              <a:prstGeom prst="rect">
                <a:avLst/>
              </a:prstGeom>
              <a:blipFill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F5EE04EE-C65F-4F01-B0C8-0AC1A32C0173}"/>
                  </a:ext>
                </a:extLst>
              </p:cNvPr>
              <p:cNvSpPr txBox="1"/>
              <p:nvPr/>
            </p:nvSpPr>
            <p:spPr>
              <a:xfrm>
                <a:off x="7168254" y="5790246"/>
                <a:ext cx="1198319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𝑨</m:t>
                      </m:r>
                      <m:r>
                        <a:rPr lang="en-US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𝑨</m:t>
                          </m:r>
                        </m:e>
                        <m:sub>
                          <m:r>
                            <a:rPr lang="en-US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𝒔𝒖𝒏</m:t>
                          </m:r>
                        </m:sub>
                      </m:sSub>
                      <m:r>
                        <a:rPr lang="en-US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𝑨</m:t>
                          </m:r>
                        </m:e>
                        <m:sub>
                          <m:r>
                            <a:rPr lang="en-US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𝒔𝒉𝒂</m:t>
                          </m:r>
                        </m:sub>
                      </m:sSub>
                    </m:oMath>
                  </m:oMathPara>
                </a14:m>
                <a:endParaRPr lang="en-GB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F5EE04EE-C65F-4F01-B0C8-0AC1A32C01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8254" y="5790246"/>
                <a:ext cx="1198319" cy="369332"/>
              </a:xfrm>
              <a:prstGeom prst="rect">
                <a:avLst/>
              </a:prstGeom>
              <a:blipFill>
                <a:blip r:embed="rId26"/>
                <a:stretch>
                  <a:fillRect l="-12755" r="-6633" b="-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95BA92DB-A519-42DD-9900-6F14F80FD519}"/>
                  </a:ext>
                </a:extLst>
              </p:cNvPr>
              <p:cNvSpPr txBox="1"/>
              <p:nvPr/>
            </p:nvSpPr>
            <p:spPr>
              <a:xfrm>
                <a:off x="8682446" y="5782777"/>
                <a:ext cx="3509555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b="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leaf photosynthesis for: canopy; sunlit and shaded l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e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aves</m:t>
                    </m:r>
                  </m:oMath>
                </a14:m>
                <a:endParaRPr lang="en-GB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95BA92DB-A519-42DD-9900-6F14F80FD5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82446" y="5782777"/>
                <a:ext cx="3509555" cy="646331"/>
              </a:xfrm>
              <a:prstGeom prst="rect">
                <a:avLst/>
              </a:prstGeom>
              <a:blipFill>
                <a:blip r:embed="rId27"/>
                <a:stretch>
                  <a:fillRect l="-1389" t="-5660" r="-1389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6853BA34-7864-4C92-B2EB-46B192487915}"/>
                  </a:ext>
                </a:extLst>
              </p:cNvPr>
              <p:cNvSpPr txBox="1"/>
              <p:nvPr/>
            </p:nvSpPr>
            <p:spPr>
              <a:xfrm>
                <a:off x="8398496" y="5790246"/>
                <a:ext cx="417649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6853BA34-7864-4C92-B2EB-46B1924879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8496" y="5790246"/>
                <a:ext cx="417649" cy="369332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451699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92742DB-0DFB-48E6-BA4F-D1E4D6BA41B9}"/>
              </a:ext>
            </a:extLst>
          </p:cNvPr>
          <p:cNvSpPr txBox="1"/>
          <p:nvPr/>
        </p:nvSpPr>
        <p:spPr>
          <a:xfrm>
            <a:off x="0" y="0"/>
            <a:ext cx="121920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Differences in approach</a:t>
            </a:r>
            <a:endParaRPr lang="en-GB" sz="38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A picture containing plant, leaf, fern&#10;&#10;Description automatically generated">
            <a:extLst>
              <a:ext uri="{FF2B5EF4-FFF2-40B4-BE49-F238E27FC236}">
                <a16:creationId xmlns:a16="http://schemas.microsoft.com/office/drawing/2014/main" id="{DE2FEE45-1274-41C2-BD80-8D55E25242C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7058095">
            <a:off x="11479688" y="-165929"/>
            <a:ext cx="626334" cy="914646"/>
          </a:xfrm>
          <a:prstGeom prst="rect">
            <a:avLst/>
          </a:prstGeom>
        </p:spPr>
      </p:pic>
      <p:sp>
        <p:nvSpPr>
          <p:cNvPr id="5" name="Прямоугольник 5">
            <a:extLst>
              <a:ext uri="{FF2B5EF4-FFF2-40B4-BE49-F238E27FC236}">
                <a16:creationId xmlns:a16="http://schemas.microsoft.com/office/drawing/2014/main" id="{555F5409-5AA4-40C1-BFA8-DC616BF27F0F}"/>
              </a:ext>
            </a:extLst>
          </p:cNvPr>
          <p:cNvSpPr/>
          <p:nvPr/>
        </p:nvSpPr>
        <p:spPr>
          <a:xfrm>
            <a:off x="-15364" y="1090072"/>
            <a:ext cx="5862205" cy="70788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Stomatal behavior represented based on empirical </a:t>
            </a:r>
          </a:p>
          <a:p>
            <a:pPr algn="ctr"/>
            <a:r>
              <a:rPr lang="en-US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Jarvis approach 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(Jarvis et. al., 1976)</a:t>
            </a:r>
            <a:endParaRPr lang="ru-RU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11">
            <a:extLst>
              <a:ext uri="{FF2B5EF4-FFF2-40B4-BE49-F238E27FC236}">
                <a16:creationId xmlns:a16="http://schemas.microsoft.com/office/drawing/2014/main" id="{30525DDE-C25B-4A49-8F80-300B4ADAE45C}"/>
              </a:ext>
            </a:extLst>
          </p:cNvPr>
          <p:cNvSpPr/>
          <p:nvPr/>
        </p:nvSpPr>
        <p:spPr>
          <a:xfrm>
            <a:off x="6128293" y="1092161"/>
            <a:ext cx="6050853" cy="101566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Stomatal conductance explicitly related to photosynthetic assimilation model using </a:t>
            </a:r>
            <a:r>
              <a:rPr lang="en-US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Ball-Berry approach</a:t>
            </a:r>
            <a:b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Collatz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et. al., 1991)</a:t>
            </a:r>
            <a:endParaRPr lang="ru-RU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C160504-59DD-4D0A-B1B5-35CD1A745F32}"/>
                  </a:ext>
                </a:extLst>
              </p:cNvPr>
              <p:cNvSpPr txBox="1"/>
              <p:nvPr/>
            </p:nvSpPr>
            <p:spPr>
              <a:xfrm>
                <a:off x="6128293" y="2205949"/>
                <a:ext cx="6083147" cy="29001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b="1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1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𝒈</m:t>
                          </m:r>
                        </m:e>
                        <m:sub>
                          <m:r>
                            <a:rPr lang="en-US" b="1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𝒔𝒕</m:t>
                          </m:r>
                        </m:sub>
                        <m:sup>
                          <m:r>
                            <a:rPr lang="en-US" b="1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𝒄𝒂𝒏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𝑠𝑡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𝑠𝑢𝑛</m:t>
                          </m:r>
                        </m:sup>
                      </m:sSubSup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L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sun</m:t>
                          </m:r>
                        </m:sup>
                      </m:sSup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𝑠𝑡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𝑠h𝑎</m:t>
                          </m:r>
                        </m:sup>
                      </m:sSubSup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L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sha</m:t>
                          </m:r>
                        </m:sup>
                      </m:sSup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C160504-59DD-4D0A-B1B5-35CD1A745F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28293" y="2205949"/>
                <a:ext cx="6083147" cy="290016"/>
              </a:xfrm>
              <a:prstGeom prst="rect">
                <a:avLst/>
              </a:prstGeom>
              <a:blipFill>
                <a:blip r:embed="rId4"/>
                <a:stretch>
                  <a:fillRect t="-4255" b="-276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107DCAC-A4B0-4B5F-9ECB-2A5F21CE093E}"/>
                  </a:ext>
                </a:extLst>
              </p:cNvPr>
              <p:cNvSpPr txBox="1"/>
              <p:nvPr/>
            </p:nvSpPr>
            <p:spPr>
              <a:xfrm>
                <a:off x="-6810" y="2282192"/>
                <a:ext cx="5862206" cy="62235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b="1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1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𝒈</m:t>
                          </m:r>
                        </m:e>
                        <m:sub>
                          <m:r>
                            <a:rPr lang="en-US" b="1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𝒔𝒕</m:t>
                          </m:r>
                        </m:sub>
                        <m:sup>
                          <m:r>
                            <a:rPr lang="en-US" b="1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𝒄𝒂𝒏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𝑚𝑎𝑥</m:t>
                              </m:r>
                            </m:sub>
                          </m:sSub>
                        </m:den>
                      </m:f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r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min</m:t>
                                  </m:r>
                                </m:sub>
                              </m:sSub>
                            </m:den>
                          </m:f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 −</m:t>
                          </m:r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r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max</m:t>
                                  </m:r>
                                </m:sub>
                              </m:sSub>
                            </m:den>
                          </m:f>
                        </m:e>
                      </m:d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[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F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rad</m:t>
                          </m:r>
                        </m:sub>
                      </m:sSub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F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wat</m:t>
                          </m:r>
                        </m:sub>
                      </m:sSub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F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tem</m:t>
                          </m:r>
                        </m:sub>
                      </m:sSub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F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hum</m:t>
                          </m:r>
                        </m:sub>
                      </m:sSub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107DCAC-A4B0-4B5F-9ECB-2A5F21CE09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6810" y="2282192"/>
                <a:ext cx="5862206" cy="62235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6DBBB64B-A96F-41D7-894F-247B2741918A}"/>
              </a:ext>
            </a:extLst>
          </p:cNvPr>
          <p:cNvSpPr txBox="1"/>
          <p:nvPr/>
        </p:nvSpPr>
        <p:spPr>
          <a:xfrm>
            <a:off x="-6811" y="3520144"/>
            <a:ext cx="9908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where:</a:t>
            </a:r>
            <a:endParaRPr lang="en-GB" sz="20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53250A7-3C9F-492E-9A9A-D8276AF88255}"/>
                  </a:ext>
                </a:extLst>
              </p:cNvPr>
              <p:cNvSpPr txBox="1"/>
              <p:nvPr/>
            </p:nvSpPr>
            <p:spPr>
              <a:xfrm>
                <a:off x="885046" y="3519807"/>
                <a:ext cx="675279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F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rad</m:t>
                          </m:r>
                        </m:sub>
                      </m:sSub>
                    </m:oMath>
                  </m:oMathPara>
                </a14:m>
                <a:endParaRPr lang="en-GB" sz="20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53250A7-3C9F-492E-9A9A-D8276AF882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5046" y="3519807"/>
                <a:ext cx="675279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E11F8FA-D78A-452C-921A-51648BADFF5C}"/>
                  </a:ext>
                </a:extLst>
              </p:cNvPr>
              <p:cNvSpPr txBox="1"/>
              <p:nvPr/>
            </p:nvSpPr>
            <p:spPr>
              <a:xfrm>
                <a:off x="891854" y="4147945"/>
                <a:ext cx="675279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F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wat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E11F8FA-D78A-452C-921A-51648BADFF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1854" y="4147945"/>
                <a:ext cx="675279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053F940-4155-4A1A-85BC-2B2E335A6508}"/>
                  </a:ext>
                </a:extLst>
              </p:cNvPr>
              <p:cNvSpPr txBox="1"/>
              <p:nvPr/>
            </p:nvSpPr>
            <p:spPr>
              <a:xfrm>
                <a:off x="896316" y="4556960"/>
                <a:ext cx="675279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F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tem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053F940-4155-4A1A-85BC-2B2E335A65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6316" y="4556960"/>
                <a:ext cx="675279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3C9F45A9-62F5-4663-B0BA-B52B4B934ED2}"/>
                  </a:ext>
                </a:extLst>
              </p:cNvPr>
              <p:cNvSpPr txBox="1"/>
              <p:nvPr/>
            </p:nvSpPr>
            <p:spPr>
              <a:xfrm>
                <a:off x="891062" y="5657204"/>
                <a:ext cx="68499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r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min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3C9F45A9-62F5-4663-B0BA-B52B4B934E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1062" y="5657204"/>
                <a:ext cx="684996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D191B8F9-EF9D-452F-BD97-92506CB36DB2}"/>
                  </a:ext>
                </a:extLst>
              </p:cNvPr>
              <p:cNvSpPr txBox="1"/>
              <p:nvPr/>
            </p:nvSpPr>
            <p:spPr>
              <a:xfrm>
                <a:off x="891062" y="5294160"/>
                <a:ext cx="675279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𝑚𝑎𝑥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D191B8F9-EF9D-452F-BD97-92506CB36D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1062" y="5294160"/>
                <a:ext cx="675279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5F0AC439-FCA0-4E69-A195-5A794371B418}"/>
                  </a:ext>
                </a:extLst>
              </p:cNvPr>
              <p:cNvSpPr txBox="1"/>
              <p:nvPr/>
            </p:nvSpPr>
            <p:spPr>
              <a:xfrm>
                <a:off x="891853" y="4925560"/>
                <a:ext cx="675279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F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hum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5F0AC439-FCA0-4E69-A195-5A794371B4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1853" y="4925560"/>
                <a:ext cx="675279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extBox 28">
            <a:extLst>
              <a:ext uri="{FF2B5EF4-FFF2-40B4-BE49-F238E27FC236}">
                <a16:creationId xmlns:a16="http://schemas.microsoft.com/office/drawing/2014/main" id="{595EFA9C-B81C-4B07-BAE1-CCE4F6F1F19C}"/>
              </a:ext>
            </a:extLst>
          </p:cNvPr>
          <p:cNvSpPr txBox="1"/>
          <p:nvPr/>
        </p:nvSpPr>
        <p:spPr>
          <a:xfrm>
            <a:off x="1567133" y="4145980"/>
            <a:ext cx="36140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̶  s</a:t>
            </a:r>
            <a:r>
              <a:rPr lang="en-GB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oil water content</a:t>
            </a: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BD4AA47-4126-42C5-B857-5ECE95732DF0}"/>
              </a:ext>
            </a:extLst>
          </p:cNvPr>
          <p:cNvSpPr txBox="1"/>
          <p:nvPr/>
        </p:nvSpPr>
        <p:spPr>
          <a:xfrm>
            <a:off x="1567133" y="4554995"/>
            <a:ext cx="36140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̶  </a:t>
            </a:r>
            <a:r>
              <a:rPr lang="en-GB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ambient temperature</a:t>
            </a: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FC03D92-FA1D-495B-B7DA-9F0755C7A17D}"/>
              </a:ext>
            </a:extLst>
          </p:cNvPr>
          <p:cNvSpPr txBox="1"/>
          <p:nvPr/>
        </p:nvSpPr>
        <p:spPr>
          <a:xfrm>
            <a:off x="1576058" y="4920004"/>
            <a:ext cx="36095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̶  </a:t>
            </a:r>
            <a:r>
              <a:rPr lang="en-GB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ambient specific humidity</a:t>
            </a: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386DE25-2ACF-44BC-A514-56B4368E1FAD}"/>
              </a:ext>
            </a:extLst>
          </p:cNvPr>
          <p:cNvSpPr txBox="1"/>
          <p:nvPr/>
        </p:nvSpPr>
        <p:spPr>
          <a:xfrm>
            <a:off x="1567132" y="3520722"/>
            <a:ext cx="36140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̶ </a:t>
            </a:r>
            <a:r>
              <a:rPr lang="en-US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 influence on the stomatal                              	        resistance of radiation</a:t>
            </a: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7D35E2A-804A-46B6-A435-96F67FD13EDC}"/>
              </a:ext>
            </a:extLst>
          </p:cNvPr>
          <p:cNvSpPr txBox="1"/>
          <p:nvPr/>
        </p:nvSpPr>
        <p:spPr>
          <a:xfrm>
            <a:off x="1566341" y="5287135"/>
            <a:ext cx="36140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̶  </a:t>
            </a:r>
            <a:r>
              <a:rPr lang="en-GB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maximal stomatal resistance</a:t>
            </a: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2792421-297B-488D-9555-11CAFF7158CE}"/>
              </a:ext>
            </a:extLst>
          </p:cNvPr>
          <p:cNvSpPr txBox="1"/>
          <p:nvPr/>
        </p:nvSpPr>
        <p:spPr>
          <a:xfrm>
            <a:off x="1566341" y="5664229"/>
            <a:ext cx="36095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̶  </a:t>
            </a:r>
            <a:r>
              <a:rPr lang="en-GB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minimal stomatal resistance</a:t>
            </a: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34139934-9477-4398-AE73-648A887FCB97}"/>
                  </a:ext>
                </a:extLst>
              </p:cNvPr>
              <p:cNvSpPr txBox="1"/>
              <p:nvPr/>
            </p:nvSpPr>
            <p:spPr>
              <a:xfrm>
                <a:off x="6128293" y="2687095"/>
                <a:ext cx="6073427" cy="65819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b="1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1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𝒈</m:t>
                          </m:r>
                        </m:e>
                        <m:sub>
                          <m:r>
                            <a:rPr lang="en-US" b="1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𝒔𝒕</m:t>
                          </m:r>
                        </m:sub>
                        <m:sup>
                          <m:r>
                            <a:rPr lang="en-US" b="1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𝒔𝒖𝒏</m:t>
                          </m:r>
                          <m:r>
                            <a:rPr lang="en-US" b="1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b="1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𝒔𝒉𝒂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𝑠𝑢𝑛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𝑠h𝑎</m:t>
                              </m:r>
                            </m:sup>
                          </m:sSubSup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𝑚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𝑠𝑢𝑛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, 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𝑠h𝑎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𝑎𝑡𝑚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34139934-9477-4398-AE73-648A887FCB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28293" y="2687095"/>
                <a:ext cx="6073427" cy="658194"/>
              </a:xfrm>
              <a:prstGeom prst="rect">
                <a:avLst/>
              </a:prstGeom>
              <a:blipFill>
                <a:blip r:embed="rId12"/>
                <a:stretch>
                  <a:fillRect b="-9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6B14752B-70AE-43C0-B39F-55691FAA0AE3}"/>
                  </a:ext>
                </a:extLst>
              </p:cNvPr>
              <p:cNvSpPr txBox="1"/>
              <p:nvPr/>
            </p:nvSpPr>
            <p:spPr>
              <a:xfrm>
                <a:off x="6163449" y="3513435"/>
                <a:ext cx="1800704" cy="38292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Sup>
                      <m:sSubSupPr>
                        <m:ctrlPr>
                          <a:rPr lang="en-US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𝒓</m:t>
                        </m:r>
                      </m:e>
                      <m:sub>
                        <m:r>
                          <a:rPr lang="en-US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𝒔</m:t>
                        </m:r>
                      </m:sub>
                      <m:sup>
                        <m:r>
                          <a:rPr lang="en-US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𝒔𝒖𝒏</m:t>
                        </m:r>
                      </m:sup>
                    </m:sSubSup>
                  </m:oMath>
                </a14:m>
                <a:r>
                  <a:rPr lang="en-GB" b="1" i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𝒓</m:t>
                        </m:r>
                      </m:e>
                      <m:sub>
                        <m:r>
                          <a:rPr lang="en-US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𝒔</m:t>
                        </m:r>
                      </m:sub>
                      <m:sup>
                        <m:r>
                          <a:rPr lang="en-US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𝒔𝒉𝒂</m:t>
                        </m:r>
                      </m:sup>
                    </m:sSubSup>
                  </m:oMath>
                </a14:m>
                <a:endParaRPr lang="en-GB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6B14752B-70AE-43C0-B39F-55691FAA0A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3449" y="3513435"/>
                <a:ext cx="1800704" cy="382925"/>
              </a:xfrm>
              <a:prstGeom prst="rect">
                <a:avLst/>
              </a:prstGeom>
              <a:blipFill>
                <a:blip r:embed="rId13"/>
                <a:stretch>
                  <a:fillRect t="-4762" b="-238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FE6DBA69-70DF-4AC8-8D65-8E880E1F3112}"/>
                  </a:ext>
                </a:extLst>
              </p:cNvPr>
              <p:cNvSpPr txBox="1"/>
              <p:nvPr/>
            </p:nvSpPr>
            <p:spPr>
              <a:xfrm>
                <a:off x="7257508" y="5251489"/>
                <a:ext cx="544253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𝒄</m:t>
                          </m:r>
                        </m:e>
                        <m:sub>
                          <m:r>
                            <a:rPr lang="en-US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𝒔</m:t>
                          </m:r>
                        </m:sub>
                      </m:sSub>
                    </m:oMath>
                  </m:oMathPara>
                </a14:m>
                <a:endParaRPr lang="en-GB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FE6DBA69-70DF-4AC8-8D65-8E880E1F31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7508" y="5251489"/>
                <a:ext cx="544253" cy="36933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TextBox 43">
            <a:extLst>
              <a:ext uri="{FF2B5EF4-FFF2-40B4-BE49-F238E27FC236}">
                <a16:creationId xmlns:a16="http://schemas.microsoft.com/office/drawing/2014/main" id="{76E7F22E-251C-4D2D-807E-B8D9388E82E5}"/>
              </a:ext>
            </a:extLst>
          </p:cNvPr>
          <p:cNvSpPr txBox="1"/>
          <p:nvPr/>
        </p:nvSpPr>
        <p:spPr>
          <a:xfrm>
            <a:off x="7792044" y="3545991"/>
            <a:ext cx="43999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̶  stomatal resistance for </a:t>
            </a:r>
            <a:r>
              <a:rPr lang="en-GB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sun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GB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sha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leaves </a:t>
            </a:r>
            <a:endParaRPr lang="en-GB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D634087-3A84-4BA7-AD50-0B94423C6D8B}"/>
              </a:ext>
            </a:extLst>
          </p:cNvPr>
          <p:cNvSpPr txBox="1"/>
          <p:nvPr/>
        </p:nvSpPr>
        <p:spPr>
          <a:xfrm>
            <a:off x="7792043" y="3899467"/>
            <a:ext cx="43999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̶  stomatal conductance for </a:t>
            </a:r>
            <a:r>
              <a:rPr lang="en-GB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sun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GB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sha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leaves 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E3238AAB-4BD6-4C0D-BDEF-D66BCBE222BE}"/>
                  </a:ext>
                </a:extLst>
              </p:cNvPr>
              <p:cNvSpPr txBox="1"/>
              <p:nvPr/>
            </p:nvSpPr>
            <p:spPr>
              <a:xfrm>
                <a:off x="6285375" y="3864706"/>
                <a:ext cx="1659421" cy="38292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𝒈</m:t>
                        </m:r>
                      </m:e>
                      <m:sub>
                        <m:r>
                          <a:rPr lang="en-US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𝒔𝒕</m:t>
                        </m:r>
                      </m:sub>
                      <m:sup>
                        <m:r>
                          <a:rPr lang="en-US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𝒔𝒖𝒏</m:t>
                        </m:r>
                      </m:sup>
                    </m:sSubSup>
                  </m:oMath>
                </a14:m>
                <a:r>
                  <a:rPr lang="en-GB" b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𝒈</m:t>
                        </m:r>
                      </m:e>
                      <m:sub>
                        <m:r>
                          <a:rPr lang="en-US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𝒔𝒕</m:t>
                        </m:r>
                      </m:sub>
                      <m:sup>
                        <m:r>
                          <a:rPr lang="en-US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𝒔𝒉𝒂</m:t>
                        </m:r>
                      </m:sup>
                    </m:sSubSup>
                  </m:oMath>
                </a14:m>
                <a:r>
                  <a:rPr lang="en-GB" b="1" dirty="0">
                    <a:solidFill>
                      <a:schemeClr val="accent6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GB" dirty="0"/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E3238AAB-4BD6-4C0D-BDEF-D66BCBE222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5375" y="3864706"/>
                <a:ext cx="1659421" cy="382925"/>
              </a:xfrm>
              <a:prstGeom prst="rect">
                <a:avLst/>
              </a:prstGeom>
              <a:blipFill>
                <a:blip r:embed="rId15"/>
                <a:stretch>
                  <a:fillRect t="-6349" b="-238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2F2B9787-EED5-4710-8596-8FC3CF506997}"/>
                  </a:ext>
                </a:extLst>
              </p:cNvPr>
              <p:cNvSpPr txBox="1"/>
              <p:nvPr/>
            </p:nvSpPr>
            <p:spPr>
              <a:xfrm>
                <a:off x="7257508" y="4266967"/>
                <a:ext cx="544253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𝒆</m:t>
                          </m:r>
                        </m:e>
                        <m:sub>
                          <m:r>
                            <a:rPr lang="en-US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𝒔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2F2B9787-EED5-4710-8596-8FC3CF5069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7508" y="4266967"/>
                <a:ext cx="544253" cy="369332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02018B69-17E1-4216-8CA5-97444C9A54B7}"/>
                  </a:ext>
                </a:extLst>
              </p:cNvPr>
              <p:cNvSpPr txBox="1"/>
              <p:nvPr/>
            </p:nvSpPr>
            <p:spPr>
              <a:xfrm>
                <a:off x="7257508" y="4636299"/>
                <a:ext cx="53453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𝒆</m:t>
                          </m:r>
                        </m:e>
                        <m:sub>
                          <m:r>
                            <a:rPr lang="en-US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𝒊</m:t>
                          </m:r>
                        </m:sub>
                      </m:sSub>
                    </m:oMath>
                  </m:oMathPara>
                </a14:m>
                <a:endParaRPr lang="en-GB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02018B69-17E1-4216-8CA5-97444C9A54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7508" y="4636299"/>
                <a:ext cx="534536" cy="369332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69183EB3-A046-4A29-8E0B-1A3F694BB856}"/>
                  </a:ext>
                </a:extLst>
              </p:cNvPr>
              <p:cNvSpPr txBox="1"/>
              <p:nvPr/>
            </p:nvSpPr>
            <p:spPr>
              <a:xfrm>
                <a:off x="7732995" y="6030414"/>
                <a:ext cx="4446151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is the minimum stomatal conductance</a:t>
                </a:r>
                <a:r>
                  <a:rPr lang="en-US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GB" dirty="0"/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69183EB3-A046-4A29-8E0B-1A3F694BB8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32995" y="6030414"/>
                <a:ext cx="4446151" cy="369332"/>
              </a:xfrm>
              <a:prstGeom prst="rect">
                <a:avLst/>
              </a:prstGeom>
              <a:blipFill>
                <a:blip r:embed="rId18"/>
                <a:stretch>
                  <a:fillRect t="-9836" b="-229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6" name="TextBox 55">
            <a:extLst>
              <a:ext uri="{FF2B5EF4-FFF2-40B4-BE49-F238E27FC236}">
                <a16:creationId xmlns:a16="http://schemas.microsoft.com/office/drawing/2014/main" id="{21EA2EDB-A8D1-458C-A1FE-1BED7A74874C}"/>
              </a:ext>
            </a:extLst>
          </p:cNvPr>
          <p:cNvSpPr txBox="1"/>
          <p:nvPr/>
        </p:nvSpPr>
        <p:spPr>
          <a:xfrm>
            <a:off x="7792044" y="4275455"/>
            <a:ext cx="439023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̶ </a:t>
            </a:r>
            <a:r>
              <a:rPr lang="en-GB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vapor pressure at the leaf surface </a:t>
            </a:r>
            <a:endParaRPr lang="en-GB" dirty="0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2F22F9A2-1F99-49B5-9D9A-A31FB3F68410}"/>
              </a:ext>
            </a:extLst>
          </p:cNvPr>
          <p:cNvSpPr txBox="1"/>
          <p:nvPr/>
        </p:nvSpPr>
        <p:spPr>
          <a:xfrm>
            <a:off x="7792043" y="4638661"/>
            <a:ext cx="439995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̶ </a:t>
            </a:r>
            <a:r>
              <a:rPr lang="en-GB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saturation vapor pressure inside the  leaf        at the skin temperature </a:t>
            </a:r>
            <a:endParaRPr lang="en-GB" dirty="0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47F7791-6EA1-4F93-9A4F-3C620853587A}"/>
              </a:ext>
            </a:extLst>
          </p:cNvPr>
          <p:cNvSpPr txBox="1"/>
          <p:nvPr/>
        </p:nvSpPr>
        <p:spPr>
          <a:xfrm>
            <a:off x="7801762" y="5287011"/>
            <a:ext cx="43999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̶  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CO</a:t>
            </a:r>
            <a:r>
              <a:rPr lang="en-US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partial pressure at the leaf surface </a:t>
            </a:r>
            <a:endParaRPr lang="en-GB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F9D17FA-768F-4E30-A3C5-F1DEA5C155B2}"/>
              </a:ext>
            </a:extLst>
          </p:cNvPr>
          <p:cNvSpPr txBox="1"/>
          <p:nvPr/>
        </p:nvSpPr>
        <p:spPr>
          <a:xfrm>
            <a:off x="6118574" y="651706"/>
            <a:ext cx="606322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i="1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TERRA_ML (updated)</a:t>
            </a:r>
            <a:endParaRPr lang="en-GB" sz="2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56B1A36-5CA5-4DD8-97D5-D56DD7B2421E}"/>
              </a:ext>
            </a:extLst>
          </p:cNvPr>
          <p:cNvSpPr txBox="1"/>
          <p:nvPr/>
        </p:nvSpPr>
        <p:spPr>
          <a:xfrm>
            <a:off x="5855397" y="627537"/>
            <a:ext cx="52635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i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vs</a:t>
            </a:r>
            <a:endParaRPr lang="en-GB" sz="2400" i="1" dirty="0">
              <a:solidFill>
                <a:srgbClr val="C00000"/>
              </a:solidFill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7725E2B-44E5-4923-9D92-DC6AECBBB6FD}"/>
              </a:ext>
            </a:extLst>
          </p:cNvPr>
          <p:cNvSpPr txBox="1"/>
          <p:nvPr/>
        </p:nvSpPr>
        <p:spPr>
          <a:xfrm>
            <a:off x="0" y="652749"/>
            <a:ext cx="58553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i="1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TERRA_ML</a:t>
            </a:r>
            <a:endParaRPr lang="ru-RU" sz="2400" b="1" i="1" kern="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8B749037-5815-470E-AB79-FD2FFB8769D0}"/>
                  </a:ext>
                </a:extLst>
              </p:cNvPr>
              <p:cNvSpPr txBox="1"/>
              <p:nvPr/>
            </p:nvSpPr>
            <p:spPr>
              <a:xfrm>
                <a:off x="7116766" y="5652857"/>
                <a:ext cx="67527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𝑨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8B749037-5815-470E-AB79-FD2FFB8769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16766" y="5652857"/>
                <a:ext cx="675278" cy="369332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D136DFC4-61E2-400A-B336-1847F170DB19}"/>
                  </a:ext>
                </a:extLst>
              </p:cNvPr>
              <p:cNvSpPr txBox="1"/>
              <p:nvPr/>
            </p:nvSpPr>
            <p:spPr>
              <a:xfrm>
                <a:off x="7728284" y="5654511"/>
                <a:ext cx="222023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 </m:t>
                      </m:r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the</m:t>
                      </m:r>
                      <m:r>
                        <a:rPr lang="en-US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leaf</m:t>
                      </m:r>
                      <m:r>
                        <a:rPr lang="en-US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photosynthesis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D136DFC4-61E2-400A-B336-1847F170DB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28284" y="5654511"/>
                <a:ext cx="2220230" cy="369332"/>
              </a:xfrm>
              <a:prstGeom prst="rect">
                <a:avLst/>
              </a:prstGeom>
              <a:blipFill>
                <a:blip r:embed="rId20"/>
                <a:stretch>
                  <a:fillRect r="-21154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3" name="Graphic 52">
            <a:extLst>
              <a:ext uri="{FF2B5EF4-FFF2-40B4-BE49-F238E27FC236}">
                <a16:creationId xmlns:a16="http://schemas.microsoft.com/office/drawing/2014/main" id="{36D6E28F-4093-44EB-9674-1203311B2FA6}"/>
              </a:ext>
            </a:extLst>
          </p:cNvPr>
          <p:cNvPicPr>
            <a:picLocks noChangeAspect="1"/>
          </p:cNvPicPr>
          <p:nvPr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0" y="0"/>
            <a:ext cx="554345" cy="68178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827BA54A-D896-40C0-9F9E-402730453F2C}"/>
                  </a:ext>
                </a:extLst>
              </p:cNvPr>
              <p:cNvSpPr txBox="1"/>
              <p:nvPr/>
            </p:nvSpPr>
            <p:spPr>
              <a:xfrm>
                <a:off x="7728284" y="6355309"/>
                <a:ext cx="446371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slope parameter</a:t>
                </a:r>
                <a:endParaRPr lang="en-US" dirty="0"/>
              </a:p>
            </p:txBody>
          </p:sp>
        </mc:Choice>
        <mc:Fallback xmlns=""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827BA54A-D896-40C0-9F9E-402730453F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28284" y="6355309"/>
                <a:ext cx="4463716" cy="369332"/>
              </a:xfrm>
              <a:prstGeom prst="rect">
                <a:avLst/>
              </a:prstGeom>
              <a:blipFill>
                <a:blip r:embed="rId23"/>
                <a:stretch>
                  <a:fillRect t="-11667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8" name="TextBox 67">
            <a:extLst>
              <a:ext uri="{FF2B5EF4-FFF2-40B4-BE49-F238E27FC236}">
                <a16:creationId xmlns:a16="http://schemas.microsoft.com/office/drawing/2014/main" id="{03BE9E4A-AA9C-402B-915C-8CD64FE17EAB}"/>
              </a:ext>
            </a:extLst>
          </p:cNvPr>
          <p:cNvSpPr txBox="1"/>
          <p:nvPr/>
        </p:nvSpPr>
        <p:spPr>
          <a:xfrm>
            <a:off x="7116764" y="5994150"/>
            <a:ext cx="67527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en-US" dirty="0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10F6AB72-5BCB-4463-9365-A6FAAEF4D904}"/>
              </a:ext>
            </a:extLst>
          </p:cNvPr>
          <p:cNvSpPr txBox="1"/>
          <p:nvPr/>
        </p:nvSpPr>
        <p:spPr>
          <a:xfrm>
            <a:off x="7116764" y="6359563"/>
            <a:ext cx="6752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81522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hart, line chart&#10;&#10;Description automatically generated">
            <a:extLst>
              <a:ext uri="{FF2B5EF4-FFF2-40B4-BE49-F238E27FC236}">
                <a16:creationId xmlns:a16="http://schemas.microsoft.com/office/drawing/2014/main" id="{C5621675-EE50-4A65-AF29-588A439A7337}"/>
              </a:ext>
            </a:extLst>
          </p:cNvPr>
          <p:cNvPicPr>
            <a:picLocks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3" y="2935368"/>
            <a:ext cx="4023360" cy="3200400"/>
          </a:xfrm>
          <a:prstGeom prst="rect">
            <a:avLst/>
          </a:prstGeom>
        </p:spPr>
      </p:pic>
      <p:pic>
        <p:nvPicPr>
          <p:cNvPr id="9" name="Picture 8" descr="Chart, line chart&#10;&#10;Description automatically generated">
            <a:extLst>
              <a:ext uri="{FF2B5EF4-FFF2-40B4-BE49-F238E27FC236}">
                <a16:creationId xmlns:a16="http://schemas.microsoft.com/office/drawing/2014/main" id="{161354B0-9C76-42D8-9B85-9BE6864B3B9F}"/>
              </a:ext>
            </a:extLst>
          </p:cNvPr>
          <p:cNvPicPr>
            <a:picLocks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9083" y="2935368"/>
            <a:ext cx="4023360" cy="3200400"/>
          </a:xfrm>
          <a:prstGeom prst="rect">
            <a:avLst/>
          </a:prstGeom>
        </p:spPr>
      </p:pic>
      <p:pic>
        <p:nvPicPr>
          <p:cNvPr id="7" name="Picture 6" descr="Chart, line chart&#10;&#10;Description automatically generated">
            <a:extLst>
              <a:ext uri="{FF2B5EF4-FFF2-40B4-BE49-F238E27FC236}">
                <a16:creationId xmlns:a16="http://schemas.microsoft.com/office/drawing/2014/main" id="{3B10278F-D599-4809-96A9-F16569690861}"/>
              </a:ext>
            </a:extLst>
          </p:cNvPr>
          <p:cNvPicPr>
            <a:picLocks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94825" y="2935368"/>
            <a:ext cx="4023360" cy="32004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843F8F19-F1B7-4E7A-BD79-6E3D937F966E}"/>
              </a:ext>
            </a:extLst>
          </p:cNvPr>
          <p:cNvSpPr txBox="1"/>
          <p:nvPr/>
        </p:nvSpPr>
        <p:spPr>
          <a:xfrm>
            <a:off x="0" y="6639"/>
            <a:ext cx="121920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Stomatal resistance (RSTOM)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2467BF3-A046-47ED-9465-4D40BD84678A}"/>
              </a:ext>
            </a:extLst>
          </p:cNvPr>
          <p:cNvSpPr/>
          <p:nvPr/>
        </p:nvSpPr>
        <p:spPr>
          <a:xfrm>
            <a:off x="5208815" y="609657"/>
            <a:ext cx="735976" cy="4843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D57DD04-ECA5-4C8A-84CD-806EBDDED9C3}"/>
              </a:ext>
            </a:extLst>
          </p:cNvPr>
          <p:cNvSpPr/>
          <p:nvPr/>
        </p:nvSpPr>
        <p:spPr>
          <a:xfrm>
            <a:off x="9553406" y="609657"/>
            <a:ext cx="735976" cy="4843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D30355A-6FA9-4114-A7CF-9ACAA203C578}"/>
              </a:ext>
            </a:extLst>
          </p:cNvPr>
          <p:cNvSpPr/>
          <p:nvPr/>
        </p:nvSpPr>
        <p:spPr>
          <a:xfrm>
            <a:off x="7297661" y="3001790"/>
            <a:ext cx="735976" cy="5333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2BE5CF1-E408-4911-8D3B-D6E62B63A528}"/>
              </a:ext>
            </a:extLst>
          </p:cNvPr>
          <p:cNvSpPr/>
          <p:nvPr/>
        </p:nvSpPr>
        <p:spPr>
          <a:xfrm>
            <a:off x="3282045" y="3009954"/>
            <a:ext cx="669470" cy="5333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298B5EB-6EC3-429D-9056-6CFC95B478BF}"/>
              </a:ext>
            </a:extLst>
          </p:cNvPr>
          <p:cNvSpPr/>
          <p:nvPr/>
        </p:nvSpPr>
        <p:spPr>
          <a:xfrm>
            <a:off x="11303035" y="3009954"/>
            <a:ext cx="735976" cy="5333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9147F4B-D1E4-4E56-AF82-CE2A934FAC1A}"/>
              </a:ext>
            </a:extLst>
          </p:cNvPr>
          <p:cNvSpPr txBox="1"/>
          <p:nvPr/>
        </p:nvSpPr>
        <p:spPr>
          <a:xfrm>
            <a:off x="3506310" y="3086848"/>
            <a:ext cx="2535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D9F5D01-87AA-4A11-A906-8805C3D48A62}"/>
              </a:ext>
            </a:extLst>
          </p:cNvPr>
          <p:cNvSpPr txBox="1"/>
          <p:nvPr/>
        </p:nvSpPr>
        <p:spPr>
          <a:xfrm>
            <a:off x="7504387" y="3099183"/>
            <a:ext cx="3225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88CD436-99A6-425F-83BE-6FCA8D9EEC64}"/>
              </a:ext>
            </a:extLst>
          </p:cNvPr>
          <p:cNvSpPr txBox="1"/>
          <p:nvPr/>
        </p:nvSpPr>
        <p:spPr>
          <a:xfrm>
            <a:off x="11448612" y="3086848"/>
            <a:ext cx="3914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F069883-EE9D-477E-A170-5EBD8C7EE903}"/>
              </a:ext>
            </a:extLst>
          </p:cNvPr>
          <p:cNvSpPr txBox="1"/>
          <p:nvPr/>
        </p:nvSpPr>
        <p:spPr>
          <a:xfrm>
            <a:off x="0" y="6519446"/>
            <a:ext cx="1219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Parc, </a:t>
            </a:r>
            <a: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Linden, </a:t>
            </a:r>
            <a: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Lindenberg 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7292B33E-0BC7-4E2C-A65B-0B168DAECA3E}"/>
              </a:ext>
            </a:extLst>
          </p:cNvPr>
          <p:cNvCxnSpPr/>
          <p:nvPr/>
        </p:nvCxnSpPr>
        <p:spPr>
          <a:xfrm>
            <a:off x="2130251" y="6334037"/>
            <a:ext cx="4572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29F043A3-C27E-4EF9-A063-DBD1A129CBC0}"/>
              </a:ext>
            </a:extLst>
          </p:cNvPr>
          <p:cNvCxnSpPr>
            <a:cxnSpLocks/>
          </p:cNvCxnSpPr>
          <p:nvPr/>
        </p:nvCxnSpPr>
        <p:spPr>
          <a:xfrm>
            <a:off x="4022769" y="6334037"/>
            <a:ext cx="457200" cy="0"/>
          </a:xfrm>
          <a:prstGeom prst="line">
            <a:avLst/>
          </a:prstGeom>
          <a:ln w="38100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4DB3AF65-47FB-4CAC-BE8C-30CEE151D0FA}"/>
              </a:ext>
            </a:extLst>
          </p:cNvPr>
          <p:cNvCxnSpPr>
            <a:cxnSpLocks/>
          </p:cNvCxnSpPr>
          <p:nvPr/>
        </p:nvCxnSpPr>
        <p:spPr>
          <a:xfrm>
            <a:off x="5952104" y="6324927"/>
            <a:ext cx="457200" cy="0"/>
          </a:xfrm>
          <a:prstGeom prst="line">
            <a:avLst/>
          </a:prstGeom>
          <a:ln w="38100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D95B7FBE-2655-4C30-995A-EE4E00980232}"/>
              </a:ext>
            </a:extLst>
          </p:cNvPr>
          <p:cNvCxnSpPr/>
          <p:nvPr/>
        </p:nvCxnSpPr>
        <p:spPr>
          <a:xfrm>
            <a:off x="7895511" y="6313506"/>
            <a:ext cx="457200" cy="0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4D288336-4F1B-4D39-BE12-48A77183D90A}"/>
              </a:ext>
            </a:extLst>
          </p:cNvPr>
          <p:cNvSpPr txBox="1"/>
          <p:nvPr/>
        </p:nvSpPr>
        <p:spPr>
          <a:xfrm>
            <a:off x="2583517" y="6139447"/>
            <a:ext cx="13468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COSMO_orig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79A8A29-8D14-4F29-A505-6BD0383D2C55}"/>
              </a:ext>
            </a:extLst>
          </p:cNvPr>
          <p:cNvSpPr txBox="1"/>
          <p:nvPr/>
        </p:nvSpPr>
        <p:spPr>
          <a:xfrm>
            <a:off x="8352711" y="6139447"/>
            <a:ext cx="14654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COSMO_v4.5e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9F94581-94EC-4BBD-8060-3AD201FE1E9D}"/>
              </a:ext>
            </a:extLst>
          </p:cNvPr>
          <p:cNvSpPr txBox="1"/>
          <p:nvPr/>
        </p:nvSpPr>
        <p:spPr>
          <a:xfrm>
            <a:off x="4479969" y="6139447"/>
            <a:ext cx="13740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COSMO_v3.5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7F68596-77EF-4E74-ADA1-83139BFFDAAA}"/>
              </a:ext>
            </a:extLst>
          </p:cNvPr>
          <p:cNvSpPr txBox="1"/>
          <p:nvPr/>
        </p:nvSpPr>
        <p:spPr>
          <a:xfrm>
            <a:off x="6403671" y="6139447"/>
            <a:ext cx="13740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COSMO_v4.5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8987A1FC-0E95-40E1-A65B-CE5D704739E0}"/>
                  </a:ext>
                </a:extLst>
              </p:cNvPr>
              <p:cNvSpPr txBox="1"/>
              <p:nvPr/>
            </p:nvSpPr>
            <p:spPr>
              <a:xfrm>
                <a:off x="599131" y="1872021"/>
                <a:ext cx="4937446" cy="62235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b="1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1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𝒈</m:t>
                          </m:r>
                        </m:e>
                        <m:sub>
                          <m:r>
                            <a:rPr lang="en-US" b="1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𝒔𝒕</m:t>
                          </m:r>
                        </m:sub>
                        <m:sup>
                          <m:r>
                            <a:rPr lang="en-US" b="1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𝒄𝒂𝒏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𝑚𝑎𝑥</m:t>
                              </m:r>
                            </m:sub>
                          </m:sSub>
                        </m:den>
                      </m:f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r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min</m:t>
                                  </m:r>
                                </m:sub>
                              </m:sSub>
                            </m:den>
                          </m:f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 −</m:t>
                          </m:r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r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max</m:t>
                                  </m:r>
                                </m:sub>
                              </m:sSub>
                            </m:den>
                          </m:f>
                        </m:e>
                      </m:d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[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F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rad</m:t>
                          </m:r>
                        </m:sub>
                      </m:sSub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F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wat</m:t>
                          </m:r>
                        </m:sub>
                      </m:sSub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F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tem</m:t>
                          </m:r>
                        </m:sub>
                      </m:sSub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F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hum</m:t>
                          </m:r>
                        </m:sub>
                      </m:sSub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8987A1FC-0E95-40E1-A65B-CE5D704739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131" y="1872021"/>
                <a:ext cx="4937446" cy="62235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BA356F2C-21D4-4C51-BA94-E7DF7EACA37B}"/>
                  </a:ext>
                </a:extLst>
              </p:cNvPr>
              <p:cNvSpPr txBox="1"/>
              <p:nvPr/>
            </p:nvSpPr>
            <p:spPr>
              <a:xfrm>
                <a:off x="6381750" y="1720254"/>
                <a:ext cx="5810250" cy="29001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b="1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1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𝒈</m:t>
                          </m:r>
                        </m:e>
                        <m:sub>
                          <m:r>
                            <a:rPr lang="en-US" b="1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𝒔𝒕</m:t>
                          </m:r>
                        </m:sub>
                        <m:sup>
                          <m:r>
                            <a:rPr lang="en-US" b="1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𝒄𝒂𝒏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𝑠𝑡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𝑠𝑢𝑛</m:t>
                          </m:r>
                        </m:sup>
                      </m:sSubSup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L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sun</m:t>
                          </m:r>
                        </m:sup>
                      </m:sSup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𝑠𝑡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sup>
                      </m:sSubSup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L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sha</m:t>
                          </m:r>
                        </m:sup>
                      </m:sSup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BA356F2C-21D4-4C51-BA94-E7DF7EACA3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81750" y="1720254"/>
                <a:ext cx="5810250" cy="290016"/>
              </a:xfrm>
              <a:prstGeom prst="rect">
                <a:avLst/>
              </a:prstGeom>
              <a:blipFill>
                <a:blip r:embed="rId7"/>
                <a:stretch>
                  <a:fillRect t="-2083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E2132AAD-AFD3-4304-A654-579DDDE0989F}"/>
                  </a:ext>
                </a:extLst>
              </p:cNvPr>
              <p:cNvSpPr txBox="1"/>
              <p:nvPr/>
            </p:nvSpPr>
            <p:spPr>
              <a:xfrm>
                <a:off x="7124600" y="2130521"/>
                <a:ext cx="4369017" cy="65819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b="1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1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𝒈</m:t>
                          </m:r>
                        </m:e>
                        <m:sub>
                          <m:r>
                            <a:rPr lang="en-US" b="1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𝒔𝒕</m:t>
                          </m:r>
                        </m:sub>
                        <m:sup>
                          <m:r>
                            <a:rPr lang="en-US" b="1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𝒔𝒖𝒏</m:t>
                          </m:r>
                          <m:r>
                            <a:rPr lang="en-US" b="1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b="1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𝒔𝒉𝒂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𝑠𝑢𝑛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p>
                          </m:sSubSup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𝑚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𝑠𝑢𝑛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𝑎𝑡𝑚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E2132AAD-AFD3-4304-A654-579DDDE098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24600" y="2130521"/>
                <a:ext cx="4369017" cy="658194"/>
              </a:xfrm>
              <a:prstGeom prst="rect">
                <a:avLst/>
              </a:prstGeom>
              <a:blipFill>
                <a:blip r:embed="rId8"/>
                <a:stretch>
                  <a:fillRect b="-9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TextBox 40">
            <a:extLst>
              <a:ext uri="{FF2B5EF4-FFF2-40B4-BE49-F238E27FC236}">
                <a16:creationId xmlns:a16="http://schemas.microsoft.com/office/drawing/2014/main" id="{824CA465-46F3-4523-9991-4925FB7786F3}"/>
              </a:ext>
            </a:extLst>
          </p:cNvPr>
          <p:cNvSpPr txBox="1"/>
          <p:nvPr/>
        </p:nvSpPr>
        <p:spPr>
          <a:xfrm>
            <a:off x="0" y="800796"/>
            <a:ext cx="6096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i="1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TERRA_ML</a:t>
            </a:r>
          </a:p>
          <a:p>
            <a:pPr algn="ctr"/>
            <a:r>
              <a:rPr lang="en-US" sz="2000" i="1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(Jarvis approach – Jarvis et al., 1976)</a:t>
            </a:r>
            <a:endParaRPr lang="ru-RU" sz="2000" i="1" kern="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BE9AE40-65AB-4D5F-BBB1-EC9DEB6DB268}"/>
              </a:ext>
            </a:extLst>
          </p:cNvPr>
          <p:cNvSpPr txBox="1"/>
          <p:nvPr/>
        </p:nvSpPr>
        <p:spPr>
          <a:xfrm>
            <a:off x="6095999" y="797122"/>
            <a:ext cx="6096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i="1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TERRA_ML (updated)</a:t>
            </a:r>
          </a:p>
          <a:p>
            <a:pPr algn="ctr"/>
            <a:r>
              <a:rPr lang="en-US" sz="2000" i="1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(Ball-Berry approach – </a:t>
            </a:r>
            <a:r>
              <a:rPr lang="en-US" sz="2000" i="1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Collatz</a:t>
            </a:r>
            <a:r>
              <a:rPr lang="en-US" sz="2000" i="1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et al., 1991)</a:t>
            </a:r>
            <a:endParaRPr lang="en-GB" sz="2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09396F2-0FF1-4A76-862F-79CA54A91ABE}"/>
              </a:ext>
            </a:extLst>
          </p:cNvPr>
          <p:cNvSpPr txBox="1"/>
          <p:nvPr/>
        </p:nvSpPr>
        <p:spPr>
          <a:xfrm>
            <a:off x="5855397" y="775584"/>
            <a:ext cx="52635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i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vs</a:t>
            </a:r>
            <a:endParaRPr lang="en-GB" sz="2400" i="1" dirty="0">
              <a:solidFill>
                <a:srgbClr val="C00000"/>
              </a:solidFill>
            </a:endParaRPr>
          </a:p>
        </p:txBody>
      </p:sp>
      <p:pic>
        <p:nvPicPr>
          <p:cNvPr id="44" name="Picture 43" descr="A picture containing plant, leaf, fern&#10;&#10;Description automatically generated">
            <a:extLst>
              <a:ext uri="{FF2B5EF4-FFF2-40B4-BE49-F238E27FC236}">
                <a16:creationId xmlns:a16="http://schemas.microsoft.com/office/drawing/2014/main" id="{290E3ECB-FE95-42EB-8ED5-F301BFA4507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7058095">
            <a:off x="11479688" y="-165929"/>
            <a:ext cx="626334" cy="914646"/>
          </a:xfrm>
          <a:prstGeom prst="rect">
            <a:avLst/>
          </a:prstGeom>
        </p:spPr>
      </p:pic>
      <p:pic>
        <p:nvPicPr>
          <p:cNvPr id="45" name="Graphic 44">
            <a:extLst>
              <a:ext uri="{FF2B5EF4-FFF2-40B4-BE49-F238E27FC236}">
                <a16:creationId xmlns:a16="http://schemas.microsoft.com/office/drawing/2014/main" id="{4C658E41-57D7-4ADE-8D0E-B3D6C3541015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0" y="0"/>
            <a:ext cx="554345" cy="681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7637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lant, leaf, fern&#10;&#10;Description automatically generated">
            <a:extLst>
              <a:ext uri="{FF2B5EF4-FFF2-40B4-BE49-F238E27FC236}">
                <a16:creationId xmlns:a16="http://schemas.microsoft.com/office/drawing/2014/main" id="{A4550206-8E07-4E41-92F6-4EBC022312F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7058095">
            <a:off x="11479688" y="-165929"/>
            <a:ext cx="626334" cy="914646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A93C3B55-7359-42DA-9312-2C548C528A7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0"/>
            <a:ext cx="554345" cy="68178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4DA40E0-7A05-4BFE-A68C-E64EEA1464B9}"/>
              </a:ext>
            </a:extLst>
          </p:cNvPr>
          <p:cNvSpPr txBox="1"/>
          <p:nvPr/>
        </p:nvSpPr>
        <p:spPr>
          <a:xfrm>
            <a:off x="0" y="-3354"/>
            <a:ext cx="121920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Transpiration rate of dry leaves (ZTRALEAV)</a:t>
            </a:r>
          </a:p>
        </p:txBody>
      </p:sp>
      <p:pic>
        <p:nvPicPr>
          <p:cNvPr id="11" name="Picture 10" descr="Chart, line chart, histogram&#10;&#10;Description automatically generated">
            <a:extLst>
              <a:ext uri="{FF2B5EF4-FFF2-40B4-BE49-F238E27FC236}">
                <a16:creationId xmlns:a16="http://schemas.microsoft.com/office/drawing/2014/main" id="{1F54A7BD-A343-484A-A71E-99394914B00E}"/>
              </a:ext>
            </a:extLst>
          </p:cNvPr>
          <p:cNvPicPr>
            <a:picLocks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3" y="2935368"/>
            <a:ext cx="4023360" cy="3200400"/>
          </a:xfrm>
          <a:prstGeom prst="rect">
            <a:avLst/>
          </a:prstGeom>
        </p:spPr>
      </p:pic>
      <p:pic>
        <p:nvPicPr>
          <p:cNvPr id="13" name="Picture 12" descr="Chart, line chart, histogram&#10;&#10;Description automatically generated">
            <a:extLst>
              <a:ext uri="{FF2B5EF4-FFF2-40B4-BE49-F238E27FC236}">
                <a16:creationId xmlns:a16="http://schemas.microsoft.com/office/drawing/2014/main" id="{A3A1A384-AC9D-41E6-A67F-A86EE85FCD22}"/>
              </a:ext>
            </a:extLst>
          </p:cNvPr>
          <p:cNvPicPr>
            <a:picLocks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84320" y="2935368"/>
            <a:ext cx="4023360" cy="3200400"/>
          </a:xfrm>
          <a:prstGeom prst="rect">
            <a:avLst/>
          </a:prstGeom>
        </p:spPr>
      </p:pic>
      <p:pic>
        <p:nvPicPr>
          <p:cNvPr id="15" name="Picture 14" descr="Chart, line chart&#10;&#10;Description automatically generated">
            <a:extLst>
              <a:ext uri="{FF2B5EF4-FFF2-40B4-BE49-F238E27FC236}">
                <a16:creationId xmlns:a16="http://schemas.microsoft.com/office/drawing/2014/main" id="{A506D7CC-30C3-4996-9768-547DD585F961}"/>
              </a:ext>
            </a:extLst>
          </p:cNvPr>
          <p:cNvPicPr>
            <a:picLocks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22917" y="2935368"/>
            <a:ext cx="4023360" cy="32004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35EFC35-E5A5-45C1-81AD-D4BBC8A09DE1}"/>
              </a:ext>
            </a:extLst>
          </p:cNvPr>
          <p:cNvSpPr txBox="1"/>
          <p:nvPr/>
        </p:nvSpPr>
        <p:spPr>
          <a:xfrm>
            <a:off x="0" y="6519446"/>
            <a:ext cx="1219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Parc, </a:t>
            </a:r>
            <a: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Linden, </a:t>
            </a:r>
            <a: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Lindenberg 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EC73BD0-359E-40FA-A488-03B811F31773}"/>
              </a:ext>
            </a:extLst>
          </p:cNvPr>
          <p:cNvCxnSpPr/>
          <p:nvPr/>
        </p:nvCxnSpPr>
        <p:spPr>
          <a:xfrm>
            <a:off x="541670" y="6291250"/>
            <a:ext cx="4572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5943CA6-F641-4CD5-A9CB-0DDEDCE0F2E9}"/>
              </a:ext>
            </a:extLst>
          </p:cNvPr>
          <p:cNvCxnSpPr>
            <a:cxnSpLocks/>
          </p:cNvCxnSpPr>
          <p:nvPr/>
        </p:nvCxnSpPr>
        <p:spPr>
          <a:xfrm>
            <a:off x="2413851" y="6284538"/>
            <a:ext cx="457200" cy="0"/>
          </a:xfrm>
          <a:prstGeom prst="line">
            <a:avLst/>
          </a:prstGeom>
          <a:ln w="38100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F1B8780-0231-4675-89AA-AAE0F6464396}"/>
              </a:ext>
            </a:extLst>
          </p:cNvPr>
          <p:cNvCxnSpPr>
            <a:cxnSpLocks/>
          </p:cNvCxnSpPr>
          <p:nvPr/>
        </p:nvCxnSpPr>
        <p:spPr>
          <a:xfrm>
            <a:off x="4310056" y="6284538"/>
            <a:ext cx="457200" cy="0"/>
          </a:xfrm>
          <a:prstGeom prst="line">
            <a:avLst/>
          </a:prstGeom>
          <a:ln w="38100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C17955F-22C6-4756-AD2D-58D302829EEF}"/>
              </a:ext>
            </a:extLst>
          </p:cNvPr>
          <p:cNvCxnSpPr/>
          <p:nvPr/>
        </p:nvCxnSpPr>
        <p:spPr>
          <a:xfrm>
            <a:off x="6173702" y="6291105"/>
            <a:ext cx="457200" cy="0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2F6154BA-9F13-43DB-B440-1C987C4D3AB6}"/>
              </a:ext>
            </a:extLst>
          </p:cNvPr>
          <p:cNvSpPr txBox="1"/>
          <p:nvPr/>
        </p:nvSpPr>
        <p:spPr>
          <a:xfrm>
            <a:off x="998870" y="6121828"/>
            <a:ext cx="13468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COSMO_orig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7456EA1-1F6F-4BB3-B273-B6C380848FA4}"/>
              </a:ext>
            </a:extLst>
          </p:cNvPr>
          <p:cNvSpPr txBox="1"/>
          <p:nvPr/>
        </p:nvSpPr>
        <p:spPr>
          <a:xfrm>
            <a:off x="6627528" y="6121828"/>
            <a:ext cx="14654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COSMO_v4.5e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686ABC1-51FF-4EA8-B55A-8D5089223F8A}"/>
              </a:ext>
            </a:extLst>
          </p:cNvPr>
          <p:cNvSpPr txBox="1"/>
          <p:nvPr/>
        </p:nvSpPr>
        <p:spPr>
          <a:xfrm>
            <a:off x="2870297" y="6115261"/>
            <a:ext cx="13740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COSMO_v3.5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9C7EDD5-E70F-47D3-9567-8500B3EB02DC}"/>
              </a:ext>
            </a:extLst>
          </p:cNvPr>
          <p:cNvSpPr txBox="1"/>
          <p:nvPr/>
        </p:nvSpPr>
        <p:spPr>
          <a:xfrm>
            <a:off x="4802423" y="6121828"/>
            <a:ext cx="13740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COSMO_v4.5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9550A59-8818-4BCA-8BE3-A8A842AD31FD}"/>
              </a:ext>
            </a:extLst>
          </p:cNvPr>
          <p:cNvCxnSpPr/>
          <p:nvPr/>
        </p:nvCxnSpPr>
        <p:spPr>
          <a:xfrm>
            <a:off x="8134785" y="6291105"/>
            <a:ext cx="457200" cy="0"/>
          </a:xfrm>
          <a:prstGeom prst="line">
            <a:avLst/>
          </a:prstGeom>
          <a:ln w="38100">
            <a:solidFill>
              <a:srgbClr val="D0388F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56E4986D-11C0-41CD-A9C6-C2E5128BB7DA}"/>
              </a:ext>
            </a:extLst>
          </p:cNvPr>
          <p:cNvSpPr txBox="1"/>
          <p:nvPr/>
        </p:nvSpPr>
        <p:spPr>
          <a:xfrm>
            <a:off x="8594694" y="6124869"/>
            <a:ext cx="12779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Gleam_v3.5a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15953BD7-B178-4D05-B624-5C44B8C309A4}"/>
              </a:ext>
            </a:extLst>
          </p:cNvPr>
          <p:cNvCxnSpPr/>
          <p:nvPr/>
        </p:nvCxnSpPr>
        <p:spPr>
          <a:xfrm>
            <a:off x="9911988" y="6291105"/>
            <a:ext cx="457200" cy="0"/>
          </a:xfrm>
          <a:prstGeom prst="line">
            <a:avLst/>
          </a:prstGeom>
          <a:ln w="38100">
            <a:solidFill>
              <a:srgbClr val="92D05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28F90FF5-76F6-4D2E-B507-0377914F8B4C}"/>
              </a:ext>
            </a:extLst>
          </p:cNvPr>
          <p:cNvSpPr txBox="1"/>
          <p:nvPr/>
        </p:nvSpPr>
        <p:spPr>
          <a:xfrm>
            <a:off x="10369188" y="6124869"/>
            <a:ext cx="12875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Gleam_v3.5b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540DAEAF-91AB-4AE8-8317-812F6A64568B}"/>
                  </a:ext>
                </a:extLst>
              </p:cNvPr>
              <p:cNvSpPr txBox="1"/>
              <p:nvPr/>
            </p:nvSpPr>
            <p:spPr>
              <a:xfrm>
                <a:off x="0" y="754475"/>
                <a:ext cx="6096000" cy="62459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𝑍𝑇𝑅𝐴𝐿𝐸𝐴𝑉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𝑝𝑜𝑡</m:t>
                              </m:r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𝑠𝑓𝑐</m:t>
                                      </m:r>
                                    </m:sub>
                                  </m:sSub>
                                </m:e>
                              </m:d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∗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𝑇𝐴𝐼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𝑆𝐴𝐼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540DAEAF-91AB-4AE8-8317-812F6A6456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754475"/>
                <a:ext cx="6096000" cy="62459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97A566D0-6652-4ED8-8CA1-1B8635A29D57}"/>
                  </a:ext>
                </a:extLst>
              </p:cNvPr>
              <p:cNvSpPr txBox="1"/>
              <p:nvPr/>
            </p:nvSpPr>
            <p:spPr>
              <a:xfrm>
                <a:off x="6088820" y="951791"/>
                <a:ext cx="6095999" cy="3536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𝑍𝑇𝑅𝐴𝐿𝐸𝐴𝑉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𝑝𝑜𝑡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𝑠𝑓𝑐</m:t>
                                  </m:r>
                                </m:sub>
                              </m:sSub>
                            </m:e>
                          </m:d>
                        </m:sub>
                      </m:sSub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sub>
                      </m:sSub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97A566D0-6652-4ED8-8CA1-1B8635A29D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88820" y="951791"/>
                <a:ext cx="6095999" cy="353687"/>
              </a:xfrm>
              <a:prstGeom prst="rect">
                <a:avLst/>
              </a:prstGeom>
              <a:blipFill>
                <a:blip r:embed="rId10"/>
                <a:stretch>
                  <a:fillRect t="-1724" b="-17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TextBox 30">
            <a:extLst>
              <a:ext uri="{FF2B5EF4-FFF2-40B4-BE49-F238E27FC236}">
                <a16:creationId xmlns:a16="http://schemas.microsoft.com/office/drawing/2014/main" id="{A4169F64-A540-4028-B9CD-FA4FFBE44119}"/>
              </a:ext>
            </a:extLst>
          </p:cNvPr>
          <p:cNvSpPr txBox="1"/>
          <p:nvPr/>
        </p:nvSpPr>
        <p:spPr>
          <a:xfrm>
            <a:off x="1" y="1437988"/>
            <a:ext cx="6096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according to COSMO-CLM code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B7802FE-13C0-43DB-8285-9027FFF06EB2}"/>
              </a:ext>
            </a:extLst>
          </p:cNvPr>
          <p:cNvSpPr txBox="1"/>
          <p:nvPr/>
        </p:nvSpPr>
        <p:spPr>
          <a:xfrm>
            <a:off x="7491478" y="1437988"/>
            <a:ext cx="37808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according to COSMO documentation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D9FE5F2-240B-4B1F-A6D4-77D5F525C4FB}"/>
              </a:ext>
            </a:extLst>
          </p:cNvPr>
          <p:cNvSpPr txBox="1"/>
          <p:nvPr/>
        </p:nvSpPr>
        <p:spPr>
          <a:xfrm>
            <a:off x="0" y="1784303"/>
            <a:ext cx="8918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where: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GB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B1D21EFC-A473-4A63-BC3B-DAF0257B7243}"/>
                  </a:ext>
                </a:extLst>
              </p:cNvPr>
              <p:cNvSpPr txBox="1"/>
              <p:nvPr/>
            </p:nvSpPr>
            <p:spPr>
              <a:xfrm>
                <a:off x="891859" y="1800369"/>
                <a:ext cx="554345" cy="44108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𝑝𝑜𝑡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𝑠𝑓𝑐</m:t>
                                  </m:r>
                                </m:sub>
                              </m:sSub>
                            </m:e>
                          </m:d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B1D21EFC-A473-4A63-BC3B-DAF0257B72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1859" y="1800369"/>
                <a:ext cx="554345" cy="441083"/>
              </a:xfrm>
              <a:prstGeom prst="rect">
                <a:avLst/>
              </a:prstGeom>
              <a:blipFill>
                <a:blip r:embed="rId11"/>
                <a:stretch>
                  <a:fillRect r="-80220" b="-41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TextBox 34">
            <a:extLst>
              <a:ext uri="{FF2B5EF4-FFF2-40B4-BE49-F238E27FC236}">
                <a16:creationId xmlns:a16="http://schemas.microsoft.com/office/drawing/2014/main" id="{A27E6CC1-E4DE-4C69-BFA8-209585DD104B}"/>
              </a:ext>
            </a:extLst>
          </p:cNvPr>
          <p:cNvSpPr txBox="1"/>
          <p:nvPr/>
        </p:nvSpPr>
        <p:spPr>
          <a:xfrm>
            <a:off x="1986462" y="1808760"/>
            <a:ext cx="20826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̶ 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potential evaporation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241E50E1-0528-44EB-9F25-1E1A342A93D9}"/>
                  </a:ext>
                </a:extLst>
              </p:cNvPr>
              <p:cNvSpPr txBox="1"/>
              <p:nvPr/>
            </p:nvSpPr>
            <p:spPr>
              <a:xfrm>
                <a:off x="891859" y="2177601"/>
                <a:ext cx="55434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241E50E1-0528-44EB-9F25-1E1A342A93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1859" y="2177601"/>
                <a:ext cx="554345" cy="369332"/>
              </a:xfrm>
              <a:prstGeom prst="rect">
                <a:avLst/>
              </a:prstGeom>
              <a:blipFill>
                <a:blip r:embed="rId12"/>
                <a:stretch>
                  <a:fillRect r="-32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TextBox 36">
            <a:extLst>
              <a:ext uri="{FF2B5EF4-FFF2-40B4-BE49-F238E27FC236}">
                <a16:creationId xmlns:a16="http://schemas.microsoft.com/office/drawing/2014/main" id="{C9459187-0DF0-4B47-AEB6-95660CB54164}"/>
              </a:ext>
            </a:extLst>
          </p:cNvPr>
          <p:cNvSpPr txBox="1"/>
          <p:nvPr/>
        </p:nvSpPr>
        <p:spPr>
          <a:xfrm>
            <a:off x="1986462" y="2185992"/>
            <a:ext cx="33073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̶ 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atmospheric and stomatal resistance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71F7B03C-5CCD-41B4-A4C6-9B92F5988B8E}"/>
                  </a:ext>
                </a:extLst>
              </p:cNvPr>
              <p:cNvSpPr txBox="1"/>
              <p:nvPr/>
            </p:nvSpPr>
            <p:spPr>
              <a:xfrm>
                <a:off x="891859" y="2529505"/>
                <a:ext cx="55434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C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A</m:t>
                          </m:r>
                        </m:sub>
                      </m:sSub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71F7B03C-5CCD-41B4-A4C6-9B92F5988B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1859" y="2529505"/>
                <a:ext cx="554345" cy="369332"/>
              </a:xfrm>
              <a:prstGeom prst="rect">
                <a:avLst/>
              </a:prstGeom>
              <a:blipFill>
                <a:blip r:embed="rId13"/>
                <a:stretch>
                  <a:fillRect r="-318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TextBox 38">
            <a:extLst>
              <a:ext uri="{FF2B5EF4-FFF2-40B4-BE49-F238E27FC236}">
                <a16:creationId xmlns:a16="http://schemas.microsoft.com/office/drawing/2014/main" id="{8D8766A9-1B67-40B8-8A5B-EABB84E9D467}"/>
              </a:ext>
            </a:extLst>
          </p:cNvPr>
          <p:cNvSpPr txBox="1"/>
          <p:nvPr/>
        </p:nvSpPr>
        <p:spPr>
          <a:xfrm>
            <a:off x="1986462" y="2537896"/>
            <a:ext cx="41376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̶ 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atmospheric and stomatal transfer coefficients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78679E33-B05E-4742-863D-FF624FBE3091}"/>
                  </a:ext>
                </a:extLst>
              </p:cNvPr>
              <p:cNvSpPr txBox="1"/>
              <p:nvPr/>
            </p:nvSpPr>
            <p:spPr>
              <a:xfrm>
                <a:off x="6350355" y="2172861"/>
                <a:ext cx="55434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𝐴𝐼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78679E33-B05E-4742-863D-FF624FBE30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50355" y="2172861"/>
                <a:ext cx="554345" cy="36933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TextBox 40">
            <a:extLst>
              <a:ext uri="{FF2B5EF4-FFF2-40B4-BE49-F238E27FC236}">
                <a16:creationId xmlns:a16="http://schemas.microsoft.com/office/drawing/2014/main" id="{D445EC5A-DC57-4B7D-B86A-EE38488202A1}"/>
              </a:ext>
            </a:extLst>
          </p:cNvPr>
          <p:cNvSpPr txBox="1"/>
          <p:nvPr/>
        </p:nvSpPr>
        <p:spPr>
          <a:xfrm>
            <a:off x="6871864" y="2180474"/>
            <a:ext cx="32672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̶ 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transpiration area index (EXTPAR)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843E59E-E58C-43A0-8150-C11B892FF4B1}"/>
              </a:ext>
            </a:extLst>
          </p:cNvPr>
          <p:cNvSpPr txBox="1"/>
          <p:nvPr/>
        </p:nvSpPr>
        <p:spPr>
          <a:xfrm>
            <a:off x="6871864" y="2532378"/>
            <a:ext cx="28200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̶ 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surface area index (EXTPAR)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EA3C8F29-FD76-4051-8974-DD6CF00E49E6}"/>
                  </a:ext>
                </a:extLst>
              </p:cNvPr>
              <p:cNvSpPr txBox="1"/>
              <p:nvPr/>
            </p:nvSpPr>
            <p:spPr>
              <a:xfrm>
                <a:off x="6343879" y="2524546"/>
                <a:ext cx="55434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𝑆𝐴𝐼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EA3C8F29-FD76-4051-8974-DD6CF00E49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3879" y="2524546"/>
                <a:ext cx="554345" cy="369332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Rectangle 43">
            <a:extLst>
              <a:ext uri="{FF2B5EF4-FFF2-40B4-BE49-F238E27FC236}">
                <a16:creationId xmlns:a16="http://schemas.microsoft.com/office/drawing/2014/main" id="{A6AEB8A8-F5B6-4B19-906D-F5FB78951509}"/>
              </a:ext>
            </a:extLst>
          </p:cNvPr>
          <p:cNvSpPr/>
          <p:nvPr/>
        </p:nvSpPr>
        <p:spPr>
          <a:xfrm>
            <a:off x="3316878" y="2995483"/>
            <a:ext cx="710293" cy="4335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0BFD5DBB-317C-4792-A2F4-1834E26CAC6F}"/>
              </a:ext>
            </a:extLst>
          </p:cNvPr>
          <p:cNvSpPr/>
          <p:nvPr/>
        </p:nvSpPr>
        <p:spPr>
          <a:xfrm>
            <a:off x="7345131" y="3001468"/>
            <a:ext cx="710293" cy="4275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22430FDA-F8DF-4783-8C7F-43A01DF679FC}"/>
              </a:ext>
            </a:extLst>
          </p:cNvPr>
          <p:cNvSpPr/>
          <p:nvPr/>
        </p:nvSpPr>
        <p:spPr>
          <a:xfrm>
            <a:off x="11368491" y="3004500"/>
            <a:ext cx="710293" cy="424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0AB8EBA5-0C03-4C10-A9FB-B74E21E75DFB}"/>
              </a:ext>
            </a:extLst>
          </p:cNvPr>
          <p:cNvSpPr txBox="1"/>
          <p:nvPr/>
        </p:nvSpPr>
        <p:spPr>
          <a:xfrm>
            <a:off x="11527910" y="3035919"/>
            <a:ext cx="3914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8DAA4E1-FA9B-4664-84B6-73B99769A515}"/>
              </a:ext>
            </a:extLst>
          </p:cNvPr>
          <p:cNvSpPr txBox="1"/>
          <p:nvPr/>
        </p:nvSpPr>
        <p:spPr>
          <a:xfrm>
            <a:off x="7539015" y="3027212"/>
            <a:ext cx="3225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6EC3682-FD11-4201-9E73-15BBE52C723A}"/>
              </a:ext>
            </a:extLst>
          </p:cNvPr>
          <p:cNvSpPr txBox="1"/>
          <p:nvPr/>
        </p:nvSpPr>
        <p:spPr>
          <a:xfrm>
            <a:off x="3545226" y="3035919"/>
            <a:ext cx="2535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34183846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2032</TotalTime>
  <Words>1510</Words>
  <Application>Microsoft Office PowerPoint</Application>
  <PresentationFormat>Widescreen</PresentationFormat>
  <Paragraphs>282</Paragraphs>
  <Slides>15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Calibri</vt:lpstr>
      <vt:lpstr>Calibri Light</vt:lpstr>
      <vt:lpstr>Cambria Math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Evgenii Churiulin</dc:creator>
  <cp:lastModifiedBy>Evgenii Churiulin</cp:lastModifiedBy>
  <cp:revision>68</cp:revision>
  <dcterms:created xsi:type="dcterms:W3CDTF">2021-06-14T13:53:22Z</dcterms:created>
  <dcterms:modified xsi:type="dcterms:W3CDTF">2021-08-28T10:54:21Z</dcterms:modified>
</cp:coreProperties>
</file>