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Book Antiqu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B9ECB7-5601-40FF-A8D2-0F7D8DD1C0F2}">
  <a:tblStyle styleId="{15B9ECB7-5601-40FF-A8D2-0F7D8DD1C0F2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5B9BD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5B9BD5"/>
          </a:solidFill>
        </a:fill>
      </a:tcStyle>
    </a:firstRow>
    <a:neCell>
      <a:tcTxStyle/>
    </a:neCell>
    <a:nwCell>
      <a:tcTxStyle/>
    </a:nwCell>
  </a:tblStyle>
  <a:tblStyle styleId="{DCD36A7F-208C-4D12-A7E8-EAA6C2C5B66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E5A975D-370F-4742-93FD-2D65025139D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CF15853-5DEA-481C-ABD9-ED972F458DB1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8064A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8064A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8064A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8064A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BookAntiqua-regular.fntdata"/><Relationship Id="rId21" Type="http://schemas.openxmlformats.org/officeDocument/2006/relationships/slide" Target="slides/slide15.xml"/><Relationship Id="rId24" Type="http://schemas.openxmlformats.org/officeDocument/2006/relationships/font" Target="fonts/BookAntiqua-italic.fntdata"/><Relationship Id="rId23" Type="http://schemas.openxmlformats.org/officeDocument/2006/relationships/font" Target="fonts/BookAntiqu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BookAntiqu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5b122b7e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5b122b7e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51152e9e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51152e9e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51152e9e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51152e9e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6f8a1d28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f6f8a1d28f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1152e9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1152e9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6b39e814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6b39e81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51152e9e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51152e9e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51152e9e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51152e9e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5b122b7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5b122b7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51152e9e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51152e9e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51152e9e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51152e9e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51152e9e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51152e9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51152e9e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51152e9e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51152e9e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51152e9e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1350450"/>
            <a:ext cx="8520600" cy="144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latin typeface="Book Antiqua"/>
                <a:ea typeface="Book Antiqua"/>
                <a:cs typeface="Book Antiqua"/>
                <a:sym typeface="Book Antiqua"/>
              </a:rPr>
              <a:t>БИОГЕОХИМИЧЕСКИЕ ФАКТОРЫ МИГРАЦИИ РАДИОНУКЛИДОВ В БЛИЖНЕЙ ЗОНЫ ПУНКТА ПГЗРО “ЕНИСЕЙСКИЙ”</a:t>
            </a:r>
            <a:endParaRPr sz="24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23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Н,М, Попова</a:t>
            </a:r>
            <a:r>
              <a:rPr baseline="30000" lang="ru" sz="1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1,2</a:t>
            </a:r>
            <a:r>
              <a:rPr lang="ru" sz="1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А,В, Сафонов</a:t>
            </a:r>
            <a:r>
              <a:rPr baseline="30000" lang="ru" sz="1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1,2</a:t>
            </a:r>
            <a:r>
              <a:rPr baseline="-25000" lang="ru" sz="1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" sz="1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Болдырев К,А,</a:t>
            </a:r>
            <a:r>
              <a:rPr baseline="30000" lang="ru" sz="19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baseline="30000" sz="1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ru" sz="17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i="1"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Институт физической химии и электрохимии им, А,Н,Фрумкина РАН, 119071, Москва, Ленинский проспект, 31, корп, 4</a:t>
            </a:r>
            <a:endParaRPr i="1"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i="1"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i="1" lang="ru" sz="1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Институт проблем безопасного развития атомной энергетики РАН, 115191, Москва, Большая Тульская ул,, д, 52</a:t>
            </a:r>
            <a:endParaRPr i="1" sz="15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050" y="0"/>
            <a:ext cx="962899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7825"/>
          <a:stretch/>
        </p:blipFill>
        <p:spPr>
          <a:xfrm>
            <a:off x="8012025" y="-31137"/>
            <a:ext cx="1131975" cy="10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"/>
            <a:ext cx="59245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2024" y="0"/>
            <a:ext cx="751825" cy="8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150" y="1113175"/>
            <a:ext cx="4454551" cy="40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200" y="0"/>
            <a:ext cx="3505800" cy="25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 rot="1880242">
            <a:off x="8543425" y="1567069"/>
            <a:ext cx="441858" cy="7326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Р-1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Р-8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Р-4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ПР-1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155" y="2268530"/>
            <a:ext cx="3869350" cy="2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 rot="1880242">
            <a:off x="7395925" y="4117794"/>
            <a:ext cx="441858" cy="7326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Р-1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Р-8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Р-4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chemeClr val="dk1"/>
                </a:solidFill>
                <a:highlight>
                  <a:schemeClr val="lt1"/>
                </a:highlight>
              </a:rPr>
              <a:t>ПР-1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121975" y="0"/>
            <a:ext cx="598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20">
                <a:latin typeface="Book Antiqua"/>
                <a:ea typeface="Book Antiqua"/>
                <a:cs typeface="Book Antiqua"/>
                <a:sym typeface="Book Antiqua"/>
              </a:rPr>
              <a:t>Температурное влияние на численность микроорганизмов разных физиологических групп</a:t>
            </a:r>
            <a:endParaRPr sz="212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-30425" y="4819500"/>
            <a:ext cx="520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latin typeface="Book Antiqua"/>
                <a:ea typeface="Book Antiqua"/>
                <a:cs typeface="Book Antiqua"/>
                <a:sym typeface="Book Antiqua"/>
              </a:rPr>
              <a:t>Рис.4 Численность микроорганизмов при 20</a:t>
            </a:r>
            <a:r>
              <a:rPr i="1" lang="ru" sz="1300">
                <a:solidFill>
                  <a:srgbClr val="202124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  <a:sym typeface="Book Antiqua"/>
              </a:rPr>
              <a:t>°C</a:t>
            </a:r>
            <a:endParaRPr i="1" sz="1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305450" y="4783225"/>
            <a:ext cx="520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latin typeface="Book Antiqua"/>
                <a:ea typeface="Book Antiqua"/>
                <a:cs typeface="Book Antiqua"/>
                <a:sym typeface="Book Antiqua"/>
              </a:rPr>
              <a:t>Рис.6 Численность микроорганизмов при 70</a:t>
            </a:r>
            <a:r>
              <a:rPr i="1" lang="ru" sz="1300">
                <a:solidFill>
                  <a:srgbClr val="202124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  <a:sym typeface="Book Antiqua"/>
              </a:rPr>
              <a:t>°C</a:t>
            </a:r>
            <a:endParaRPr i="1" sz="1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5345650" y="2122200"/>
            <a:ext cx="520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00">
                <a:latin typeface="Book Antiqua"/>
                <a:ea typeface="Book Antiqua"/>
                <a:cs typeface="Book Antiqua"/>
                <a:sym typeface="Book Antiqua"/>
              </a:rPr>
              <a:t>Рис.5 Численность микроорганизмов при 50</a:t>
            </a:r>
            <a:r>
              <a:rPr i="1" lang="ru" sz="1300">
                <a:solidFill>
                  <a:srgbClr val="202124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  <a:sym typeface="Book Antiqua"/>
              </a:rPr>
              <a:t>°C</a:t>
            </a:r>
            <a:endParaRPr i="1" sz="13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-74300"/>
            <a:ext cx="85206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Рост биопленок на пробах кернов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68" name="Google Shape;168;p24"/>
          <p:cNvGraphicFramePr/>
          <p:nvPr/>
        </p:nvGraphicFramePr>
        <p:xfrm>
          <a:off x="85725" y="304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{DCD36A7F-208C-4D12-A7E8-EAA6C2C5B663}</a:tableStyleId>
              </a:tblPr>
              <a:tblGrid>
                <a:gridCol w="798950"/>
                <a:gridCol w="540525"/>
                <a:gridCol w="1104900"/>
                <a:gridCol w="1277500"/>
                <a:gridCol w="1076350"/>
                <a:gridCol w="1020375"/>
                <a:gridCol w="1604950"/>
                <a:gridCol w="1548975"/>
              </a:tblGrid>
              <a:tr h="436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Проба керна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НК,%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Углеводы,%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Общая площадь обрастания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Толщина,</a:t>
                      </a: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µm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Биомасса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Коэффициент шероховатости</a:t>
                      </a: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(Ra*):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Степень прикрепления</a:t>
                      </a:r>
                      <a:endParaRPr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р11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1,41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32,74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34,15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6,25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0,62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1,91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4,41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р11-1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4,42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14,65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19,07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14,05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0,27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1,10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4,55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р13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0,74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13,45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14,19 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13,22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0,11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1,97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7,97</a:t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50" y="386450"/>
            <a:ext cx="2614090" cy="25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3092" y="386450"/>
            <a:ext cx="2614090" cy="25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135" y="386450"/>
            <a:ext cx="2614090" cy="258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536050" y="386450"/>
            <a:ext cx="69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Р11</a:t>
            </a:r>
            <a:endParaRPr b="1" sz="1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3357850" y="386450"/>
            <a:ext cx="82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Р11-1</a:t>
            </a:r>
            <a:endParaRPr b="1" sz="1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6130125" y="386450"/>
            <a:ext cx="69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Р13</a:t>
            </a:r>
            <a:endParaRPr b="1" sz="19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311700" y="3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Биологический, </a:t>
            </a: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биогеохимический</a:t>
            </a: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 и сульфидный барьеры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74550" y="4629500"/>
            <a:ext cx="6105900" cy="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ru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Рис. 8 Динамика концентрации сульфида, образованного сообществом микроорганизмов подземного водоносного горизонта с глубины 350 м</a:t>
            </a:r>
            <a:endParaRPr i="1" sz="13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82" name="Google Shape;182;p25"/>
          <p:cNvGrpSpPr/>
          <p:nvPr/>
        </p:nvGrpSpPr>
        <p:grpSpPr>
          <a:xfrm>
            <a:off x="-3041" y="1038728"/>
            <a:ext cx="8014352" cy="3612030"/>
            <a:chOff x="1424475" y="1724575"/>
            <a:chExt cx="7014750" cy="3194225"/>
          </a:xfrm>
        </p:grpSpPr>
        <p:pic>
          <p:nvPicPr>
            <p:cNvPr id="183" name="Google Shape;18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4475" y="1724575"/>
              <a:ext cx="6295052" cy="3194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5"/>
            <p:cNvSpPr/>
            <p:nvPr/>
          </p:nvSpPr>
          <p:spPr>
            <a:xfrm>
              <a:off x="1653500" y="2731150"/>
              <a:ext cx="136500" cy="169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5846025" y="2323300"/>
              <a:ext cx="2593200" cy="2095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/>
                <a:t>5</a:t>
              </a:r>
              <a:r>
                <a:rPr lang="ru" sz="1300"/>
                <a:t> г/л SO₄²⁻</a:t>
              </a:r>
              <a:endParaRPr sz="1300"/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/>
                <a:t>0,25 </a:t>
              </a:r>
              <a:r>
                <a:rPr lang="ru" sz="1300">
                  <a:solidFill>
                    <a:schemeClr val="dk1"/>
                  </a:solidFill>
                </a:rPr>
                <a:t>г/л SO₄²⁻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</a:rPr>
                <a:t>0,5 г/л SO₄²⁻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</a:rPr>
                <a:t>1 г/л SO₄²⁻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</a:rPr>
                <a:t>2 г/л SO₄²⁻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</a:rPr>
                <a:t>2,5 г/л SO₄²⁻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</a:rPr>
                <a:t>0,1 г/л SO₄²⁻</a:t>
              </a:r>
              <a:endParaRPr sz="1300">
                <a:solidFill>
                  <a:schemeClr val="dk1"/>
                </a:solidFill>
              </a:endParaRPr>
            </a:p>
          </p:txBody>
        </p:sp>
      </p:grp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5851000" y="3392600"/>
            <a:ext cx="3356100" cy="17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i="1" lang="ru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Рис. 9 Биогенные сульфидные осадки</a:t>
            </a:r>
            <a:endParaRPr i="1"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 составе осадков (по ED</a:t>
            </a:r>
            <a:r>
              <a:rPr lang="ru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X): P, S, Ca, Fe </a:t>
            </a:r>
            <a:endParaRPr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Минеральные фазы: кальцит, мета-отенит, вивианит, гидротроиллит, гетит и различные формы аморфного железа, пирит</a:t>
            </a:r>
            <a:endParaRPr sz="135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975" y="1038713"/>
            <a:ext cx="2999825" cy="2353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595308" y="4727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975" y="1263604"/>
            <a:ext cx="4080251" cy="295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13" y="2466084"/>
            <a:ext cx="3891713" cy="1820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descr="Image result for uranyl nitrate" id="196" name="Google Shape;196;p26"/>
          <p:cNvSpPr/>
          <p:nvPr/>
        </p:nvSpPr>
        <p:spPr>
          <a:xfrm>
            <a:off x="358728" y="602619"/>
            <a:ext cx="8415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3770290" y="602619"/>
            <a:ext cx="685800" cy="5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2480050" y="374020"/>
            <a:ext cx="6858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195275" y="602625"/>
            <a:ext cx="58407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 полисахаридном комплексе карбонильный кислород полисахарида заполняет координационную сферу уранила с образованием новой координационной связи. </a:t>
            </a:r>
            <a:endParaRPr sz="11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 одном структурном звене полисахарида есть возможность образования трех связей с уранил-ионом. </a:t>
            </a:r>
            <a:endParaRPr sz="11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Уранил-ион может образовать связи с четырьмя разными карбонильными группами</a:t>
            </a:r>
            <a:endParaRPr sz="1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7071731" y="4869675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965350" y="4319225"/>
            <a:ext cx="763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500">
                <a:latin typeface="Book Antiqua"/>
                <a:ea typeface="Book Antiqua"/>
                <a:cs typeface="Book Antiqua"/>
                <a:sym typeface="Book Antiqua"/>
              </a:rPr>
              <a:t>Рис.10 Микробный полисахарид а-6-5 и его возможные связи с уранил-ионом</a:t>
            </a:r>
            <a:endParaRPr i="1" sz="15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2" name="Google Shape;202;p26"/>
          <p:cNvSpPr txBox="1"/>
          <p:nvPr>
            <p:ph type="title"/>
          </p:nvPr>
        </p:nvSpPr>
        <p:spPr>
          <a:xfrm>
            <a:off x="311700" y="35450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Роль полисахаридов биопленки в иммобилизации радионуклидов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Выводы: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822025" y="852900"/>
            <a:ext cx="7773300" cy="4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Активация микрофлоры  в ближней зоне ПГЗРО за счет попадания  продуктов деградации инженерных барьеров может служить условиями формирования дополнительного биогеохимического барьера для иммобилизации долгоживущих радионуклидов. </a:t>
            </a:r>
            <a:endParaRPr sz="17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Важную роль в этом процессе играет обрастание кварц-хлорит-серицитовых пород микробными биопленками, способствующими формированию восстановительных условий, иммобилизации долгоживущих радионуклидов в полисахаридном матриксе и образованию химически активных аморфных железистых минеральных фаз.</a:t>
            </a:r>
            <a:endParaRPr sz="17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11700" y="11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Book Antiqua"/>
                <a:ea typeface="Book Antiqua"/>
                <a:cs typeface="Book Antiqua"/>
                <a:sym typeface="Book Antiqua"/>
              </a:rPr>
              <a:t>Спасибо за внимание!</a:t>
            </a:r>
            <a:endParaRPr b="1" sz="30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688" y="1688050"/>
            <a:ext cx="3060631" cy="31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8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190">
                <a:latin typeface="Book Antiqua"/>
                <a:ea typeface="Book Antiqua"/>
                <a:cs typeface="Book Antiqua"/>
                <a:sym typeface="Book Antiqua"/>
              </a:rPr>
              <a:t>Предпосылки активации микробиоты в ближней зоне скального массива</a:t>
            </a:r>
            <a:endParaRPr b="1" sz="219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934800" y="953675"/>
            <a:ext cx="17028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434343"/>
                </a:solidFill>
                <a:latin typeface="Book Antiqua"/>
                <a:ea typeface="Book Antiqua"/>
                <a:cs typeface="Book Antiqua"/>
                <a:sym typeface="Book Antiqua"/>
              </a:rPr>
              <a:t>Развитие микробиоты на горной породе</a:t>
            </a:r>
            <a:endParaRPr sz="1600">
              <a:solidFill>
                <a:srgbClr val="434343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75" y="845850"/>
            <a:ext cx="3940524" cy="30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650" y="2505800"/>
            <a:ext cx="4191285" cy="263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 flipH="1" rot="5400000">
            <a:off x="2777500" y="2331250"/>
            <a:ext cx="2485800" cy="2457600"/>
          </a:xfrm>
          <a:prstGeom prst="curvedConnector3">
            <a:avLst>
              <a:gd fmla="val 2834" name="adj1"/>
            </a:avLst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" name="Google Shape;75;p15"/>
          <p:cNvSpPr txBox="1"/>
          <p:nvPr/>
        </p:nvSpPr>
        <p:spPr>
          <a:xfrm>
            <a:off x="2526583" y="2498461"/>
            <a:ext cx="645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90000"/>
                </a:solidFill>
                <a:latin typeface="Book Antiqua"/>
                <a:ea typeface="Book Antiqua"/>
                <a:cs typeface="Book Antiqua"/>
                <a:sym typeface="Book Antiqua"/>
              </a:rPr>
              <a:t>U </a:t>
            </a:r>
            <a:endParaRPr b="1" sz="1800">
              <a:solidFill>
                <a:srgbClr val="99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90000"/>
                </a:solidFill>
                <a:latin typeface="Book Antiqua"/>
                <a:ea typeface="Book Antiqua"/>
                <a:cs typeface="Book Antiqua"/>
                <a:sym typeface="Book Antiqua"/>
              </a:rPr>
              <a:t>Pu Cs Sr Am</a:t>
            </a:r>
            <a:endParaRPr b="1" sz="1800">
              <a:solidFill>
                <a:srgbClr val="99000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990000"/>
                </a:solidFill>
                <a:latin typeface="Book Antiqua"/>
                <a:ea typeface="Book Antiqua"/>
                <a:cs typeface="Book Antiqua"/>
                <a:sym typeface="Book Antiqua"/>
              </a:rPr>
              <a:t>и др,</a:t>
            </a:r>
            <a:endParaRPr b="1">
              <a:solidFill>
                <a:srgbClr val="99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5"/>
          <p:cNvSpPr/>
          <p:nvPr/>
        </p:nvSpPr>
        <p:spPr>
          <a:xfrm flipH="1" rot="662212">
            <a:off x="3123725" y="4792589"/>
            <a:ext cx="1111050" cy="19957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187875" y="4387000"/>
            <a:ext cx="369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Book Antiqua"/>
                <a:ea typeface="Book Antiqua"/>
                <a:cs typeface="Book Antiqua"/>
                <a:sym typeface="Book Antiqua"/>
              </a:rPr>
              <a:t>Минералы и биофильные элементы</a:t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5"/>
          <p:cNvSpPr/>
          <p:nvPr/>
        </p:nvSpPr>
        <p:spPr>
          <a:xfrm flipH="1" rot="-1888519">
            <a:off x="2698634" y="4234558"/>
            <a:ext cx="587783" cy="19958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rot="-1730560">
            <a:off x="4037450" y="2362568"/>
            <a:ext cx="779841" cy="1995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4722950" y="2090300"/>
            <a:ext cx="676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Book Antiqua"/>
                <a:ea typeface="Book Antiqua"/>
                <a:cs typeface="Book Antiqua"/>
                <a:sym typeface="Book Antiqua"/>
              </a:rPr>
              <a:t>Fe </a:t>
            </a:r>
            <a:r>
              <a:rPr lang="ru">
                <a:latin typeface="Book Antiqua"/>
                <a:ea typeface="Book Antiqua"/>
                <a:cs typeface="Book Antiqua"/>
                <a:sym typeface="Book Antiqua"/>
              </a:rPr>
              <a:t>и продукты коррозии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81" name="Google Shape;81;p15"/>
          <p:cNvCxnSpPr/>
          <p:nvPr/>
        </p:nvCxnSpPr>
        <p:spPr>
          <a:xfrm flipH="1" rot="10800000">
            <a:off x="6272525" y="3879950"/>
            <a:ext cx="960300" cy="136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5"/>
          <p:cNvSpPr txBox="1"/>
          <p:nvPr/>
        </p:nvSpPr>
        <p:spPr>
          <a:xfrm>
            <a:off x="7151575" y="3478025"/>
            <a:ext cx="192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Book Antiqua"/>
                <a:ea typeface="Book Antiqua"/>
                <a:cs typeface="Book Antiqua"/>
                <a:sym typeface="Book Antiqua"/>
              </a:rPr>
              <a:t>Стекломатрица: </a:t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Book Antiqua"/>
                <a:ea typeface="Book Antiqua"/>
                <a:cs typeface="Book Antiqua"/>
                <a:sym typeface="Book Antiqua"/>
              </a:rPr>
              <a:t>фосфаты</a:t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0" l="28556" r="0" t="15775"/>
          <a:stretch/>
        </p:blipFill>
        <p:spPr>
          <a:xfrm>
            <a:off x="6995658" y="696450"/>
            <a:ext cx="1592543" cy="1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59375" y="3942352"/>
            <a:ext cx="2067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ook Antiqua"/>
                <a:ea typeface="Book Antiqua"/>
                <a:cs typeface="Book Antiqua"/>
                <a:sym typeface="Book Antiqua"/>
              </a:rPr>
              <a:t>“</a:t>
            </a:r>
            <a:r>
              <a:rPr lang="ru">
                <a:latin typeface="Book Antiqua"/>
                <a:ea typeface="Book Antiqua"/>
                <a:cs typeface="Book Antiqua"/>
                <a:sym typeface="Book Antiqua"/>
              </a:rPr>
              <a:t>Енисейский” (Красноярский край)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b="1" lang="ru" sz="2120">
                <a:latin typeface="Book Antiqua"/>
                <a:ea typeface="Book Antiqua"/>
                <a:cs typeface="Book Antiqua"/>
                <a:sym typeface="Book Antiqua"/>
              </a:rPr>
              <a:t>Состав проб подземной воды в районе проектируемого ПГЗРО “Енисейский “</a:t>
            </a:r>
            <a:endParaRPr b="1" sz="212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847675"/>
            <a:ext cx="85206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i="1" lang="ru" sz="1625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Таблица 1 - Характеристики вод верхних водоносных горизонтов, мг/л</a:t>
            </a:r>
            <a:endParaRPr i="1" sz="1625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92" name="Google Shape;92;p16"/>
          <p:cNvGraphicFramePr/>
          <p:nvPr/>
        </p:nvGraphicFramePr>
        <p:xfrm>
          <a:off x="75584" y="133879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{15B9ECB7-5601-40FF-A8D2-0F7D8DD1C0F2}</a:tableStyleId>
              </a:tblPr>
              <a:tblGrid>
                <a:gridCol w="872400"/>
                <a:gridCol w="776025"/>
                <a:gridCol w="684100"/>
                <a:gridCol w="891200"/>
                <a:gridCol w="756125"/>
                <a:gridCol w="665950"/>
                <a:gridCol w="655650"/>
                <a:gridCol w="621125"/>
                <a:gridCol w="656625"/>
                <a:gridCol w="857600"/>
                <a:gridCol w="611250"/>
                <a:gridCol w="918700"/>
              </a:tblGrid>
              <a:tr h="81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Образец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глубина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pH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Cl</a:t>
                      </a:r>
                      <a:r>
                        <a:rPr b="1" baseline="30000" lang="ru" sz="1600" u="none" cap="none" strike="noStrike"/>
                        <a:t>-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b="1" baseline="-25000" lang="ru" sz="1600" u="none" cap="none" strike="noStrike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b="1" baseline="30000" lang="ru" sz="1600" u="none" cap="none" strike="noStrike">
                          <a:solidFill>
                            <a:srgbClr val="FF0000"/>
                          </a:solidFill>
                        </a:rPr>
                        <a:t>2-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b="1" baseline="-25000" lang="ru" sz="16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b="1" baseline="30000" lang="ru" sz="1600" u="none" cap="none" strike="noStrike">
                          <a:solidFill>
                            <a:srgbClr val="000000"/>
                          </a:solidFill>
                        </a:rPr>
                        <a:t>-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HCO</a:t>
                      </a:r>
                      <a:r>
                        <a:rPr b="1" baseline="-25000" lang="ru" sz="1600" u="none" cap="none" strike="noStrike"/>
                        <a:t>3</a:t>
                      </a:r>
                      <a:r>
                        <a:rPr b="1" baseline="30000" lang="ru" sz="1600" u="none" cap="none" strike="noStrike"/>
                        <a:t>-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CO</a:t>
                      </a:r>
                      <a:r>
                        <a:rPr b="1" baseline="-25000" lang="ru" sz="1600" u="none" cap="none" strike="noStrike"/>
                        <a:t>3</a:t>
                      </a:r>
                      <a:r>
                        <a:rPr b="1" baseline="30000" lang="ru" sz="1600" u="none" cap="none" strike="noStrike"/>
                        <a:t>2-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K</a:t>
                      </a:r>
                      <a:r>
                        <a:rPr b="1" baseline="30000" lang="ru" sz="1600" u="none" cap="none" strike="noStrike"/>
                        <a:t>+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Na</a:t>
                      </a:r>
                      <a:r>
                        <a:rPr b="1" baseline="30000" lang="ru" sz="1600" u="none" cap="none" strike="noStrike"/>
                        <a:t>+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Mg</a:t>
                      </a:r>
                      <a:r>
                        <a:rPr b="1" baseline="30000" lang="ru" sz="1600" u="none" cap="none" strike="noStrike"/>
                        <a:t>2+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Ca</a:t>
                      </a:r>
                      <a:r>
                        <a:rPr b="1" baseline="30000" lang="ru" sz="1600" u="none" cap="none" strike="noStrike"/>
                        <a:t>2+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</a:tr>
              <a:tr h="43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ПР-1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39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8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1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3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71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b="1" lang="ru" sz="160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47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3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36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61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16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2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04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15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65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14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9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3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</a:tr>
              <a:tr h="43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Р-1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15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8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4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30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41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0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32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3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78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200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-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2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28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59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22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16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7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14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7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</a:tr>
              <a:tr h="81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Р-4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19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7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9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16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72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b="1" lang="ru" sz="160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56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2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27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154</a:t>
                      </a:r>
                      <a:r>
                        <a:rPr b="1" lang="ru" sz="160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6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10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5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73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59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92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6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3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10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</a:tr>
              <a:tr h="81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Р-8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26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7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8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8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87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b="1" lang="ru" sz="160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51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2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97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173</a:t>
                      </a:r>
                      <a:r>
                        <a:rPr b="1" lang="ru" sz="160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b="1" lang="ru" sz="1600" u="none" cap="none" strike="noStrike">
                          <a:solidFill>
                            <a:srgbClr val="FF0000"/>
                          </a:solidFill>
                        </a:rPr>
                        <a:t>8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10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5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2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12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52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62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11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06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 u="none" cap="none" strike="noStrike"/>
                        <a:t>11</a:t>
                      </a:r>
                      <a:r>
                        <a:rPr b="1" lang="ru" sz="1600"/>
                        <a:t>,</a:t>
                      </a:r>
                      <a:r>
                        <a:rPr b="1" lang="ru" sz="1600" u="none" cap="none" strike="noStrike"/>
                        <a:t>3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/>
                </a:tc>
              </a:tr>
            </a:tbl>
          </a:graphicData>
        </a:graphic>
      </p:graphicFrame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65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0536"/>
              <a:buNone/>
            </a:pPr>
            <a:r>
              <a:rPr lang="ru" sz="2442">
                <a:latin typeface="Book Antiqua"/>
                <a:ea typeface="Book Antiqua"/>
                <a:cs typeface="Book Antiqua"/>
                <a:sym typeface="Book Antiqua"/>
              </a:rPr>
              <a:t>Таксономическое разнообразие в пробах пластовой воды</a:t>
            </a:r>
            <a:endParaRPr sz="2442"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99" name="Google Shape;99;p17"/>
          <p:cNvGraphicFramePr/>
          <p:nvPr/>
        </p:nvGraphicFramePr>
        <p:xfrm>
          <a:off x="696684" y="740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{DCD36A7F-208C-4D12-A7E8-EAA6C2C5B663}</a:tableStyleId>
              </a:tblPr>
              <a:tblGrid>
                <a:gridCol w="1701275"/>
                <a:gridCol w="283550"/>
                <a:gridCol w="1701800"/>
                <a:gridCol w="322150"/>
                <a:gridCol w="1603500"/>
                <a:gridCol w="342200"/>
                <a:gridCol w="1680025"/>
                <a:gridCol w="304800"/>
              </a:tblGrid>
              <a:tr h="2854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Р8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27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Dechloromonas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Rikenellaceae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Hydrogenophaga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Dechloromonas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  <a:tr h="158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Erysipelothrix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Erysipelothrix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Rhodoferax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Acidobacteria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258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Hydrogenophaga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Desulfosporosinus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Polaromonas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Chloroflexi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  <a:tr h="186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Novosphingobium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Anaerovorax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Acidovorax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Erysipelothrix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82"/>
                    </a:solidFill>
                  </a:tcPr>
                </a:tc>
              </a:tr>
              <a:tr h="158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Acidovorax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Desulfuromonas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Cupriavidus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Dethiosulfatibacter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76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Gallionella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Desulfovibrio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Ralstonia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Anaerovorax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  <a:tr h="176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Smithella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Desulfomicrobium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Xantomonadales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76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Desulfomicrobium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Smithella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Pseudomonas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Desulfuromonas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58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Methanobacterium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Methylobacter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Rhodobacter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Desulfomicrobium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C82"/>
                    </a:solidFill>
                  </a:tcPr>
                </a:tc>
              </a:tr>
              <a:tr h="167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Thauera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Sulfuritalea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Rhizobiales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Smithella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</a:t>
                      </a: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еизвестные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Dechloromonas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Brevundimonas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Rhizobiales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  <a:tr h="195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Polynucleobacter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Dethiosulfatibacter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Pseudorhodobacter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  <a:tr h="1769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Gallionella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Сlostridiales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Novosphingobium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  <a:tr h="186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Hydrogenophaga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Flavobacterium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Thiobacillus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71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Sulfuritalea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Coriobacteriia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Gallionella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34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Methanobacterium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Arthrobacter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Polynucleobacter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83"/>
                    </a:solidFill>
                  </a:tcPr>
                </a:tc>
              </a:tr>
              <a:tr h="152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</a:t>
                      </a: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еизвестные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Actinobacteria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Hydrogenophaga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</a:tr>
              <a:tr h="18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Micrococcales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Sulfuritalea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  <a:tr h="154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Verrukomi</a:t>
                      </a:r>
                      <a:r>
                        <a:rPr i="1"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robia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Methanobacterium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275" marB="24275" marR="24275" marL="24275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984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00;p17"/>
          <p:cNvSpPr txBox="1"/>
          <p:nvPr/>
        </p:nvSpPr>
        <p:spPr>
          <a:xfrm>
            <a:off x="179500" y="3745775"/>
            <a:ext cx="216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В таблице 2 приведено % </a:t>
            </a:r>
            <a:endParaRPr sz="12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распределение OTU каждого таксона в пробах,</a:t>
            </a:r>
            <a:endParaRPr sz="12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050" y="1099263"/>
            <a:ext cx="4892499" cy="31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91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Особенности роста микроорганизмов на породах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108100" y="4564375"/>
            <a:ext cx="4625700" cy="2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i="1" lang="ru" sz="1525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Рис.1 Клетка бактерии р.Geobacter. Структура биопленки</a:t>
            </a:r>
            <a:endParaRPr i="1" sz="1525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78400"/>
            <a:ext cx="4534728" cy="388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846" y="602200"/>
            <a:ext cx="1922125" cy="13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733700" y="4298013"/>
            <a:ext cx="4892400" cy="2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i="1" lang="ru" sz="1525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Рис.2 Биопленка на пирите. SYBR green - клетки, красный - углеводы (ConA)</a:t>
            </a:r>
            <a:endParaRPr i="1" sz="1525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i="1" sz="1525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91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Основные микробные процессы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2950"/>
            <a:ext cx="5786725" cy="42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5470450" y="593625"/>
            <a:ext cx="3673500" cy="47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Денитрификация</a:t>
            </a:r>
            <a:endParaRPr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Нитрификация</a:t>
            </a:r>
            <a:endParaRPr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2NH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+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+ 3O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= 2NO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−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+ 4H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+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+ 2H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</a:t>
            </a:r>
            <a:endParaRPr b="1"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NO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−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+ H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 → NO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−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+ 2H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+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+ 2e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−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b="1"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Окисление-восстановление железа</a:t>
            </a:r>
            <a:endParaRPr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Fe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2+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Fe</a:t>
            </a:r>
            <a:r>
              <a:rPr b="1" baseline="30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3+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⇔ FeOH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endParaRPr b="1"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Fe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Fe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b="1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</a:t>
            </a:r>
            <a:r>
              <a:rPr b="1" baseline="-25000"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r>
              <a:rPr lang="ru" sz="21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и др.</a:t>
            </a:r>
            <a:endParaRPr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 b="7011" l="0" r="0" t="0"/>
          <a:stretch/>
        </p:blipFill>
        <p:spPr>
          <a:xfrm>
            <a:off x="5849875" y="1006950"/>
            <a:ext cx="2914650" cy="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Состав проб глубинных пород в районе проектируемого ПГЗРО “Енисейский “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27" name="Google Shape;127;p20"/>
          <p:cNvGraphicFramePr/>
          <p:nvPr/>
        </p:nvGraphicFramePr>
        <p:xfrm>
          <a:off x="127988" y="10507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{4E5A975D-370F-4742-93FD-2D65025139DD}</a:tableStyleId>
              </a:tblPr>
              <a:tblGrid>
                <a:gridCol w="1224175"/>
                <a:gridCol w="2398850"/>
                <a:gridCol w="2511175"/>
                <a:gridCol w="2753825"/>
              </a:tblGrid>
              <a:tr h="48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Образец </a:t>
                      </a:r>
                      <a:endParaRPr sz="1600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solidFill>
                            <a:schemeClr val="dk1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Р-13 (437,1 м)</a:t>
                      </a:r>
                      <a:endParaRPr sz="1600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Р-11/1 (442,2 м)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Р-11 </a:t>
                      </a: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(487,8 м)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9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Порода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Биотитовый плагиогнейс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Кварц-хлорит- серицитовая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Карбонатизированная кварц-хлорит-серицитовая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Минералы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Кварц </a:t>
                      </a: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30</a:t>
                      </a: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%, плагиоклаз 35%, биотит 20%, КПШ 10%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рудные (магнетит) и акцессорные (циркон, монацит, рутил)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Кварц 10-20%, серицит 40-50%, хлорит 30-40%) 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Трехкомпонентный монацит: (Ce, La, Nd), галенит, рутил с примесями железа и ванадия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Кварц 10-20%, хлорит, серицит, кальцит, апатит 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(до 10%) 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магнетит, биотит, торит, монацит, пирит</a:t>
                      </a:r>
                      <a:endParaRPr sz="16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665513"/>
            <a:ext cx="85206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i="1" lang="ru" sz="13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Таблица 3 - </a:t>
            </a:r>
            <a:r>
              <a:rPr i="1"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Характеристики кернов, отобранных с глубин 450-500 м из участка “Енисейский”.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i="1" sz="1625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621775" y="295025"/>
            <a:ext cx="802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Book Antiqua"/>
                <a:ea typeface="Book Antiqua"/>
                <a:cs typeface="Book Antiqua"/>
                <a:sym typeface="Book Antiqua"/>
              </a:rPr>
              <a:t>Интенсификация процессов выщелачивания в ближней зоне ПГЗРО</a:t>
            </a:r>
            <a:endParaRPr b="1" sz="21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135" name="Google Shape;135;p21"/>
          <p:cNvGraphicFramePr/>
          <p:nvPr/>
        </p:nvGraphicFramePr>
        <p:xfrm>
          <a:off x="998925" y="18335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{9CF15853-5DEA-481C-ABD9-ED972F458DB1}</a:tableStyleId>
              </a:tblPr>
              <a:tblGrid>
                <a:gridCol w="726450"/>
                <a:gridCol w="834675"/>
                <a:gridCol w="711025"/>
                <a:gridCol w="772850"/>
                <a:gridCol w="695550"/>
                <a:gridCol w="695550"/>
                <a:gridCol w="927400"/>
                <a:gridCol w="927400"/>
                <a:gridCol w="1174725"/>
              </a:tblGrid>
              <a:tr h="462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T, °C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Na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Si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K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Ca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Fe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Mg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Si/Al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∑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6D9F1"/>
                    </a:solidFill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50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94,8</a:t>
                      </a:r>
                      <a:endParaRPr sz="17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14,3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0,1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36,4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-1,6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10,3</a:t>
                      </a:r>
                      <a:endParaRPr sz="17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1430,0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154,2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70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106,1</a:t>
                      </a:r>
                      <a:endParaRPr sz="17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22,1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0,6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27,2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-1,3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5,1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1107,0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159,8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90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solidFill>
                            <a:srgbClr val="FF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180,8</a:t>
                      </a:r>
                      <a:endParaRPr sz="1700">
                        <a:solidFill>
                          <a:srgbClr val="FF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68,3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2,3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16,1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-1,6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0,4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2275,7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266,3</a:t>
                      </a:r>
                      <a:endParaRPr sz="17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73025" marL="73025"/>
                </a:tc>
              </a:tr>
            </a:tbl>
          </a:graphicData>
        </a:graphic>
      </p:graphicFrame>
      <p:sp>
        <p:nvSpPr>
          <p:cNvPr id="136" name="Google Shape;136;p21"/>
          <p:cNvSpPr txBox="1"/>
          <p:nvPr/>
        </p:nvSpPr>
        <p:spPr>
          <a:xfrm>
            <a:off x="1117675" y="1468750"/>
            <a:ext cx="7625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>
                <a:latin typeface="Book Antiqua"/>
                <a:ea typeface="Book Antiqua"/>
                <a:cs typeface="Book Antiqua"/>
                <a:sym typeface="Book Antiqua"/>
              </a:rPr>
              <a:t> Таблица 4 - Выщелачивание элементов из горной породы при разных температурах</a:t>
            </a:r>
            <a:endParaRPr b="1" sz="1600">
              <a:latin typeface="Book Antiqua"/>
              <a:ea typeface="Book Antiqua"/>
              <a:cs typeface="Book Antiqua"/>
              <a:sym typeface="Book Antiqua"/>
            </a:endParaRPr>
          </a:p>
          <a:p>
            <a:pPr indent="36004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266" y="574987"/>
            <a:ext cx="5189875" cy="39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166425"/>
            <a:ext cx="867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11">
                <a:latin typeface="Book Antiqua"/>
                <a:ea typeface="Book Antiqua"/>
                <a:cs typeface="Book Antiqua"/>
                <a:sym typeface="Book Antiqua"/>
              </a:rPr>
              <a:t>Влияние биофильных элементов на обрастание материалов</a:t>
            </a:r>
            <a:endParaRPr b="1" sz="2111"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44" name="Google Shape;144;p22"/>
          <p:cNvCxnSpPr/>
          <p:nvPr/>
        </p:nvCxnSpPr>
        <p:spPr>
          <a:xfrm flipH="1" rot="10800000">
            <a:off x="1446900" y="3100350"/>
            <a:ext cx="1536000" cy="3615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2"/>
          <p:cNvCxnSpPr/>
          <p:nvPr/>
        </p:nvCxnSpPr>
        <p:spPr>
          <a:xfrm flipH="1" rot="10800000">
            <a:off x="1446900" y="1197750"/>
            <a:ext cx="4143000" cy="22641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Google Shape;146;p22"/>
          <p:cNvSpPr txBox="1"/>
          <p:nvPr/>
        </p:nvSpPr>
        <p:spPr>
          <a:xfrm>
            <a:off x="311700" y="2786775"/>
            <a:ext cx="1403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Book Antiqua"/>
                <a:ea typeface="Book Antiqua"/>
                <a:cs typeface="Book Antiqua"/>
                <a:sym typeface="Book Antiqua"/>
              </a:rPr>
              <a:t>Обрастание чистой породы и в присутствии глин</a:t>
            </a:r>
            <a:endParaRPr sz="15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375325" y="4498050"/>
            <a:ext cx="848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500">
                <a:latin typeface="Book Antiqua"/>
                <a:ea typeface="Book Antiqua"/>
                <a:cs typeface="Book Antiqua"/>
                <a:sym typeface="Book Antiqua"/>
              </a:rPr>
              <a:t>Рис.3 Дыхательная активность (МТТ-тест) микроорганизмов на различных материалах барьера</a:t>
            </a:r>
            <a:endParaRPr i="1" sz="15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800">
                <a:solidFill>
                  <a:srgbClr val="202124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800">
              <a:solidFill>
                <a:srgbClr val="20212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