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5256" autoAdjust="0"/>
  </p:normalViewPr>
  <p:slideViewPr>
    <p:cSldViewPr snapToGrid="0" showGuides="1">
      <p:cViewPr varScale="1">
        <p:scale>
          <a:sx n="105" d="100"/>
          <a:sy n="105" d="100"/>
        </p:scale>
        <p:origin x="6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537ED-7805-4CE6-926A-BF30470F8904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A9AFD-405C-4925-B57F-498A5371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7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30D4-B03F-42BD-AAC6-A11DCAD8D1FB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B4A3-9F6E-4CD0-A422-F027681E0F3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E01-96E4-4E28-8568-7DDEB42CA887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1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2BE0-6B32-4F62-B8E9-99F91D3D0FE1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1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094D-F415-4FB7-8E0B-E3FBFD13737C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4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CCE-E8FE-4FE8-BD0D-992E62C07EB7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54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BD91-9DBB-4981-BCFC-CC9B91729E48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6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2FCB-0ADF-4631-8AE8-4EA2DBEDA6C8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0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66ED-F1AE-4120-8F7B-B602513ECFAC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998A-1EC2-4B8B-8A8D-1EECB771131E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1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66B7-C852-4A9E-AAB8-0C48157B09DC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0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D5EA-2BDF-4AD9-A1A5-B80F242228ED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4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5FF9-8ACB-41A6-B5B3-364EABB51544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1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AF5-167E-4ED0-AF3E-A9399AEE92AA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8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D826-7C32-4EB4-8800-44404AC70C90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6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066D-9817-4AA1-AD61-84F6EC1B37AB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9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1E3-69F3-4808-B4F4-3D6C47F627CE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0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1447A1-767D-4BE0-878B-F9A69CA841DF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4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aventanaciudadana.cl/realidad-economica-mundial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6628-2E5D-4CA4-A33F-724B31946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79919"/>
            <a:ext cx="8825658" cy="2640564"/>
          </a:xfrm>
        </p:spPr>
        <p:txBody>
          <a:bodyPr anchor="t">
            <a:noAutofit/>
          </a:bodyPr>
          <a:lstStyle/>
          <a:p>
            <a:r>
              <a:rPr lang="ru-RU" sz="4800" dirty="0"/>
              <a:t>Политическая экономия глобальных процессов.</a:t>
            </a:r>
            <a:br>
              <a:rPr lang="ru-RU" sz="4800" dirty="0"/>
            </a:br>
            <a:r>
              <a:rPr lang="ru-RU" sz="4800" dirty="0"/>
              <a:t>             Тема 2.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A04586-AA76-44DB-8B03-22466934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321697"/>
            <a:ext cx="8825658" cy="3020737"/>
          </a:xfrm>
        </p:spPr>
        <p:txBody>
          <a:bodyPr>
            <a:normAutofit/>
          </a:bodyPr>
          <a:lstStyle/>
          <a:p>
            <a:r>
              <a:rPr lang="ru-RU" sz="3200" b="1" u="sng" dirty="0"/>
              <a:t>Пороховский А.А.</a:t>
            </a:r>
          </a:p>
          <a:p>
            <a:r>
              <a:rPr lang="ru-RU" sz="4200" dirty="0"/>
              <a:t>НЕЭКОНОМИЧЕСКИЕ</a:t>
            </a:r>
            <a:r>
              <a:rPr lang="ru-RU" sz="4000" dirty="0"/>
              <a:t> ФАКТОРЫ СОВРЕМЕННОЙ ЭКОНОМИЧЕСКОЙ ДИНАМИКИ</a:t>
            </a:r>
          </a:p>
        </p:txBody>
      </p:sp>
    </p:spTree>
    <p:extLst>
      <p:ext uri="{BB962C8B-B14F-4D97-AF65-F5344CB8AC3E}">
        <p14:creationId xmlns:p14="http://schemas.microsoft.com/office/powerpoint/2010/main" val="357102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BBE67-4EA9-4982-B3D1-E5A9343CA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/>
              <a:t>Актуальные проблемы для обсуждения и решения в </a:t>
            </a:r>
            <a:r>
              <a:rPr lang="en-US" sz="3800" dirty="0"/>
              <a:t>XXI </a:t>
            </a:r>
            <a:r>
              <a:rPr lang="ru-RU" sz="3800" dirty="0"/>
              <a:t>веке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4EFDEA-0197-4CAC-A614-1291A2BB5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1" y="2139043"/>
            <a:ext cx="10163403" cy="4117295"/>
          </a:xfrm>
        </p:spPr>
        <p:txBody>
          <a:bodyPr>
            <a:normAutofit/>
          </a:bodyPr>
          <a:lstStyle/>
          <a:p>
            <a:r>
              <a:rPr lang="ru-RU" sz="2400" dirty="0"/>
              <a:t>Неэкономические факторы – содержание и формы в историческом контексте</a:t>
            </a:r>
          </a:p>
          <a:p>
            <a:endParaRPr lang="ru-RU" sz="2400" dirty="0"/>
          </a:p>
          <a:p>
            <a:r>
              <a:rPr lang="ru-RU" sz="2400" dirty="0"/>
              <a:t>Глобальная рыночная цивилизация – условность общих </a:t>
            </a:r>
            <a:r>
              <a:rPr lang="en-US" sz="2400" dirty="0"/>
              <a:t>“</a:t>
            </a:r>
            <a:r>
              <a:rPr lang="ru-RU" sz="2400" dirty="0"/>
              <a:t>правил игры</a:t>
            </a:r>
            <a:r>
              <a:rPr lang="en-US" sz="2400" dirty="0"/>
              <a:t>”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Современное общество: общее и особенное в странах и национальных экономиках </a:t>
            </a:r>
            <a:r>
              <a:rPr lang="en-US" sz="2400" dirty="0"/>
              <a:t>XXI </a:t>
            </a:r>
            <a:r>
              <a:rPr lang="ru-RU" sz="2400" dirty="0"/>
              <a:t>века</a:t>
            </a:r>
          </a:p>
          <a:p>
            <a:endParaRPr lang="ru-RU" sz="20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3C6915F-52DB-40D2-9234-9915113C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0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97F48-5662-42FB-97C1-583FB443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Неэкономические факторы – содержание и формы в историческом контексте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FA3100-0802-49AC-BCD2-261B6A0E9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Есть ли различия между экономическими и неэкономическими факторами в рыночном развитии</a:t>
            </a:r>
            <a:r>
              <a:rPr lang="en-US" sz="2000" b="1" dirty="0"/>
              <a:t>?</a:t>
            </a:r>
            <a:endParaRPr lang="ru-RU" sz="2000" b="1" dirty="0"/>
          </a:p>
          <a:p>
            <a:endParaRPr lang="en-US" sz="2000" b="1" dirty="0"/>
          </a:p>
          <a:p>
            <a:r>
              <a:rPr lang="en-US" sz="2000" b="1" dirty="0"/>
              <a:t>“</a:t>
            </a:r>
            <a:r>
              <a:rPr lang="ru-RU" sz="2000" b="1" dirty="0"/>
              <a:t>Провалы рынка</a:t>
            </a:r>
            <a:r>
              <a:rPr lang="en-US" sz="2000" b="1" dirty="0"/>
              <a:t> “ </a:t>
            </a:r>
            <a:r>
              <a:rPr lang="ru-RU" sz="2000" b="1" dirty="0"/>
              <a:t>как основа для неэкономических факторов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318CB5-43A9-41C2-A9DB-0F0175E9D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99651" y="2514600"/>
            <a:ext cx="6009628" cy="2869909"/>
          </a:xfrm>
        </p:spPr>
        <p:txBody>
          <a:bodyPr>
            <a:noAutofit/>
          </a:bodyPr>
          <a:lstStyle/>
          <a:p>
            <a:r>
              <a:rPr lang="ru-RU" sz="2000" b="1" dirty="0"/>
              <a:t>Виды неэкономических факторов</a:t>
            </a:r>
            <a:r>
              <a:rPr lang="en-US" sz="2000" b="1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Военные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Национально-культурные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Исторические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Религиозно-этнические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Административные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/>
              <a:t>Идейно-классовые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95B4BF6-75AC-40CE-B3BA-F909A0B6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2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79816-43D1-432B-82EC-EF6C7EDA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ru-RU" dirty="0"/>
              <a:t>Глобальная рыночная цивилизация – условность общих </a:t>
            </a:r>
            <a:r>
              <a:rPr lang="en-US" dirty="0"/>
              <a:t>“</a:t>
            </a:r>
            <a:r>
              <a:rPr lang="ru-RU" dirty="0"/>
              <a:t>правил игры</a:t>
            </a:r>
            <a:r>
              <a:rPr lang="en-US" dirty="0"/>
              <a:t>”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93AAEA-B2C9-494A-81C4-9CE10B455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000251"/>
            <a:ext cx="9281659" cy="4256088"/>
          </a:xfrm>
        </p:spPr>
        <p:txBody>
          <a:bodyPr>
            <a:noAutofit/>
          </a:bodyPr>
          <a:lstStyle/>
          <a:p>
            <a:r>
              <a:rPr lang="ru-RU" sz="2000" b="1" dirty="0"/>
              <a:t>Конкуренция – основное свойство рыночной экономики, механизм функционирования экономических факторов</a:t>
            </a:r>
          </a:p>
          <a:p>
            <a:endParaRPr lang="ru-RU" sz="2000" b="1" dirty="0"/>
          </a:p>
          <a:p>
            <a:r>
              <a:rPr lang="ru-RU" sz="2000" b="1" dirty="0"/>
              <a:t>Барьеры для конкуренции в мировом хозяйстве</a:t>
            </a:r>
            <a:r>
              <a:rPr lang="en-US" sz="2000" b="1" dirty="0"/>
              <a:t>:  </a:t>
            </a:r>
            <a:r>
              <a:rPr lang="ru-RU" sz="2000" b="1" dirty="0"/>
              <a:t>транснациональные компании,  административно-государственные (санкционные)</a:t>
            </a:r>
          </a:p>
          <a:p>
            <a:endParaRPr lang="ru-RU" sz="2000" b="1" dirty="0"/>
          </a:p>
          <a:p>
            <a:r>
              <a:rPr lang="ru-RU" sz="2000" b="1" dirty="0"/>
              <a:t>Последствия американского геополитического и экономического лидерства в мире в </a:t>
            </a:r>
            <a:r>
              <a:rPr lang="en-US" sz="2000" b="1" dirty="0"/>
              <a:t>XX </a:t>
            </a:r>
            <a:r>
              <a:rPr lang="ru-RU" sz="2000" b="1" dirty="0"/>
              <a:t>и начале </a:t>
            </a:r>
            <a:r>
              <a:rPr lang="en-US" sz="2000" b="1" dirty="0"/>
              <a:t>XXI </a:t>
            </a:r>
            <a:r>
              <a:rPr lang="ru-RU" sz="2000" b="1" dirty="0"/>
              <a:t>века</a:t>
            </a:r>
            <a:r>
              <a:rPr lang="en-US" sz="2000" b="1" dirty="0"/>
              <a:t>: </a:t>
            </a:r>
            <a:r>
              <a:rPr lang="ru-RU" sz="2000" b="1" dirty="0"/>
              <a:t>почему так много отстающих (проигравших)</a:t>
            </a:r>
          </a:p>
          <a:p>
            <a:endParaRPr lang="ru-RU" sz="2000" b="1" dirty="0"/>
          </a:p>
          <a:p>
            <a:endParaRPr lang="ru-RU" sz="20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DCF5822-2762-4AAC-8FB0-206E6CC1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7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D9D5D-657C-48C6-8406-52C42B3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Современное общество</a:t>
            </a:r>
            <a:r>
              <a:rPr lang="en-US" dirty="0"/>
              <a:t>: </a:t>
            </a:r>
            <a:br>
              <a:rPr lang="ru-RU" dirty="0"/>
            </a:br>
            <a:r>
              <a:rPr lang="ru-RU" dirty="0"/>
              <a:t>общее и особенное в странах и национальных экономиках </a:t>
            </a:r>
            <a:r>
              <a:rPr lang="en-US" dirty="0"/>
              <a:t>XXI </a:t>
            </a:r>
            <a:r>
              <a:rPr lang="ru-RU" dirty="0"/>
              <a:t>века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717C9F-2A00-4B9C-B36C-4293DA01D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833006"/>
            <a:ext cx="4396339" cy="3423331"/>
          </a:xfrm>
        </p:spPr>
        <p:txBody>
          <a:bodyPr>
            <a:normAutofit/>
          </a:bodyPr>
          <a:lstStyle/>
          <a:p>
            <a:r>
              <a:rPr lang="ru-RU" sz="2000" b="1" dirty="0"/>
              <a:t>Технология как критерий уровня развития стран и регионов</a:t>
            </a:r>
          </a:p>
          <a:p>
            <a:r>
              <a:rPr lang="ru-RU" sz="2000" b="1" dirty="0"/>
              <a:t>Роль капитала и национальных интересов в обеспечении экономического и политического суверенитета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DD89D0-DCBC-41E1-AE45-A9BBF6AA8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833006"/>
            <a:ext cx="4396339" cy="3423332"/>
          </a:xfrm>
        </p:spPr>
        <p:txBody>
          <a:bodyPr>
            <a:normAutofit/>
          </a:bodyPr>
          <a:lstStyle/>
          <a:p>
            <a:r>
              <a:rPr lang="ru-RU" sz="2000" b="1" dirty="0"/>
              <a:t>Современные ценностные ориентации западного общества</a:t>
            </a:r>
          </a:p>
          <a:p>
            <a:r>
              <a:rPr lang="ru-RU" sz="2000" b="1" dirty="0"/>
              <a:t>Уроки китайского опыта сбалансированного развития в условиях всеобщей цифровизации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489192-1CFD-403F-A44B-DDCBBB3A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4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7491253-15AC-4A80-9BE1-D24D6B9C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Давайте думать, предлагать </a:t>
            </a:r>
            <a:r>
              <a:rPr lang="ru-RU"/>
              <a:t>и решать!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37CF5D-6E9B-4BFE-9071-32DEA13E52C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181" r="21181"/>
          <a:stretch>
            <a:fillRect/>
          </a:stretch>
        </p:blipFill>
        <p:spPr>
          <a:xfrm>
            <a:off x="6358143" y="1298448"/>
            <a:ext cx="4679950" cy="4572000"/>
          </a:xfr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820DB95-749A-4A4B-969D-72EB35F3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0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236</TotalTime>
  <Words>226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Ион</vt:lpstr>
      <vt:lpstr>Политическая экономия глобальных процессов.              Тема 2.</vt:lpstr>
      <vt:lpstr>Актуальные проблемы для обсуждения и решения в XXI веке</vt:lpstr>
      <vt:lpstr>Неэкономические факторы – содержание и формы в историческом контексте    </vt:lpstr>
      <vt:lpstr>Глобальная рыночная цивилизация – условность общих “правил игры”</vt:lpstr>
      <vt:lpstr>Современное общество:  общее и особенное в странах и национальных экономиках XXI века     </vt:lpstr>
      <vt:lpstr>Давайте думать, предлагать и решать!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CанктПетербургский экономический конгресс (СПЭК-2022) 31.03 – 1.04.</dc:title>
  <dc:creator>User</dc:creator>
  <cp:lastModifiedBy>User</cp:lastModifiedBy>
  <cp:revision>15</cp:revision>
  <cp:lastPrinted>2022-03-08T09:04:20Z</cp:lastPrinted>
  <dcterms:created xsi:type="dcterms:W3CDTF">2022-03-08T08:35:32Z</dcterms:created>
  <dcterms:modified xsi:type="dcterms:W3CDTF">2023-01-05T09:28:14Z</dcterms:modified>
</cp:coreProperties>
</file>