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53.jpg" ContentType="image/jpeg"/>
  <Override PartName="/ppt/media/image54.jpg" ContentType="image/jpeg"/>
  <Override PartName="/ppt/notesSlides/notesSlide1.xml" ContentType="application/vnd.openxmlformats-officedocument.presentationml.notesSlide+xml"/>
  <Override PartName="/ppt/media/image138.jpg" ContentType="image/jpeg"/>
  <Override PartName="/ppt/media/image13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58" r:id="rId10"/>
    <p:sldId id="266" r:id="rId11"/>
    <p:sldId id="267" r:id="rId12"/>
    <p:sldId id="268" r:id="rId13"/>
    <p:sldId id="269" r:id="rId14"/>
    <p:sldId id="270" r:id="rId15"/>
    <p:sldId id="272" r:id="rId16"/>
    <p:sldId id="539" r:id="rId17"/>
    <p:sldId id="540" r:id="rId18"/>
    <p:sldId id="327" r:id="rId19"/>
    <p:sldId id="326" r:id="rId20"/>
    <p:sldId id="331" r:id="rId21"/>
    <p:sldId id="328" r:id="rId22"/>
    <p:sldId id="329" r:id="rId23"/>
    <p:sldId id="330" r:id="rId24"/>
    <p:sldId id="530" r:id="rId25"/>
    <p:sldId id="342" r:id="rId26"/>
    <p:sldId id="332" r:id="rId27"/>
    <p:sldId id="265" r:id="rId28"/>
    <p:sldId id="333" r:id="rId29"/>
    <p:sldId id="334" r:id="rId30"/>
    <p:sldId id="271" r:id="rId31"/>
    <p:sldId id="535" r:id="rId32"/>
    <p:sldId id="534" r:id="rId33"/>
    <p:sldId id="305" r:id="rId34"/>
    <p:sldId id="343" r:id="rId35"/>
    <p:sldId id="344" r:id="rId36"/>
    <p:sldId id="345" r:id="rId37"/>
    <p:sldId id="346" r:id="rId38"/>
    <p:sldId id="347" r:id="rId39"/>
    <p:sldId id="348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4" r:id="rId51"/>
    <p:sldId id="285" r:id="rId52"/>
    <p:sldId id="286" r:id="rId53"/>
    <p:sldId id="287" r:id="rId54"/>
    <p:sldId id="288" r:id="rId55"/>
    <p:sldId id="289" r:id="rId56"/>
    <p:sldId id="349" r:id="rId57"/>
    <p:sldId id="335" r:id="rId58"/>
    <p:sldId id="290" r:id="rId59"/>
    <p:sldId id="337" r:id="rId60"/>
    <p:sldId id="316" r:id="rId61"/>
    <p:sldId id="536" r:id="rId62"/>
    <p:sldId id="291" r:id="rId63"/>
    <p:sldId id="350" r:id="rId64"/>
    <p:sldId id="351" r:id="rId65"/>
    <p:sldId id="352" r:id="rId66"/>
    <p:sldId id="307" r:id="rId67"/>
    <p:sldId id="308" r:id="rId68"/>
    <p:sldId id="521" r:id="rId69"/>
    <p:sldId id="522" r:id="rId70"/>
    <p:sldId id="523" r:id="rId71"/>
    <p:sldId id="458" r:id="rId72"/>
    <p:sldId id="533" r:id="rId73"/>
    <p:sldId id="358" r:id="rId74"/>
    <p:sldId id="357" r:id="rId75"/>
    <p:sldId id="524" r:id="rId76"/>
    <p:sldId id="525" r:id="rId77"/>
    <p:sldId id="526" r:id="rId78"/>
    <p:sldId id="293" r:id="rId79"/>
    <p:sldId id="390" r:id="rId80"/>
    <p:sldId id="527" r:id="rId81"/>
    <p:sldId id="528" r:id="rId82"/>
    <p:sldId id="529" r:id="rId83"/>
    <p:sldId id="532" r:id="rId84"/>
    <p:sldId id="538" r:id="rId85"/>
    <p:sldId id="339" r:id="rId86"/>
    <p:sldId id="340" r:id="rId87"/>
    <p:sldId id="341" r:id="rId88"/>
    <p:sldId id="537" r:id="rId8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5B378-F3FE-4DE0-A037-12C629CB39D7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D677D-CAA5-43DE-A1A6-487E31E58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8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150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A3FA8-4524-3C16-BEAA-9176A2AB1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E8DB3F-9024-8A92-FADD-C8EB0233A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738C4-2C7B-87F5-5205-3F92B0A0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4A40E-7296-4AED-087B-2036CC03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E46ED-D40F-622F-40A5-23F0885A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96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A3755-934A-1C79-ACC4-AC635F22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0A70D1-7CDC-AED6-1AC5-428913238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794BB0-3C13-1DAB-FFCB-AEE40206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EC5AD-EF21-88A9-FFDF-D8A4D136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35AEE2-6415-340E-EA9D-BB33A96D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1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150D5B-C7B4-8B67-2370-E07AD00D9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86486D-C1C5-28B7-5F5B-8208EBA4F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2E2311-68D6-9F3C-B07E-05EDEEC3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6BEAD-C411-B4FD-B41D-3B292720B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0FAF60-15A5-D988-C529-1D01AA74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4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A4E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Летняя научная школа по физике высоких энергий и ускорительной технике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76200">
              <a:lnSpc>
                <a:spcPts val="1010"/>
              </a:lnSpc>
            </a:pPr>
            <a:r>
              <a:rPr lang="en-US" b="1" spc="-5"/>
              <a:t>Doris </a:t>
            </a:r>
            <a:r>
              <a:rPr lang="en-US" b="1"/>
              <a:t>Eckstein </a:t>
            </a:r>
            <a:r>
              <a:rPr lang="en-US"/>
              <a:t>|  Solid State </a:t>
            </a:r>
            <a:r>
              <a:rPr lang="en-US" spc="-5"/>
              <a:t>Detectors  </a:t>
            </a:r>
            <a:r>
              <a:rPr lang="en-US"/>
              <a:t>|  9.5.2012 |  </a:t>
            </a:r>
            <a:r>
              <a:rPr lang="en-US" b="1"/>
              <a:t>Page</a:t>
            </a:r>
            <a:r>
              <a:rPr lang="en-US" b="1" spc="-125"/>
              <a:t> </a:t>
            </a:r>
            <a:fld id="{81D60167-4931-47E6-BA6A-407CBD079E47}" type="slidenum">
              <a:rPr b="1" smtClean="0"/>
              <a:pPr marL="76200">
                <a:lnSpc>
                  <a:spcPts val="1010"/>
                </a:lnSpc>
              </a:pPr>
              <a:t>‹#›</a:t>
            </a:fld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11224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4725" y="206799"/>
            <a:ext cx="11202551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A4E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Летняя научная школа по физике высоких энергий и ускорительной технике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76200">
              <a:lnSpc>
                <a:spcPts val="1010"/>
              </a:lnSpc>
            </a:pPr>
            <a:r>
              <a:rPr lang="en-US" b="1" spc="-5"/>
              <a:t>Doris </a:t>
            </a:r>
            <a:r>
              <a:rPr lang="en-US" b="1"/>
              <a:t>Eckstein </a:t>
            </a:r>
            <a:r>
              <a:rPr lang="en-US"/>
              <a:t>|  Solid State </a:t>
            </a:r>
            <a:r>
              <a:rPr lang="en-US" spc="-5"/>
              <a:t>Detectors  </a:t>
            </a:r>
            <a:r>
              <a:rPr lang="en-US"/>
              <a:t>|  9.5.2012 |  </a:t>
            </a:r>
            <a:r>
              <a:rPr lang="en-US" b="1"/>
              <a:t>Page</a:t>
            </a:r>
            <a:r>
              <a:rPr lang="en-US" b="1" spc="-125"/>
              <a:t> </a:t>
            </a:r>
            <a:fld id="{81D60167-4931-47E6-BA6A-407CBD079E47}" type="slidenum">
              <a:rPr b="1" smtClean="0"/>
              <a:pPr marL="76200">
                <a:lnSpc>
                  <a:spcPts val="1010"/>
                </a:lnSpc>
              </a:pPr>
              <a:t>‹#›</a:t>
            </a:fld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785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96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4"/>
          </p:nvPr>
        </p:nvSpPr>
        <p:spPr>
          <a:xfrm>
            <a:off x="0" y="6248400"/>
            <a:ext cx="12192000" cy="6096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996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1_Заголовок и объект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 b="0" i="0" u="none" strike="noStrike" cap="none"/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 b="0" i="0" u="none" strike="noStrike" cap="none"/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 b="0" i="0" u="none" strike="noStrike" cap="none"/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r>
              <a:rPr lang="ru-RU"/>
              <a:t>Саров, 27.07.2023</a:t>
            </a: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r>
              <a:rPr lang="ru-RU"/>
              <a:t>Летняя научная школа по физике высоких энергий и ускорительной технике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59030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A2828-65D0-50C2-E9B2-7ED7662A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9F8421-CEFD-B78B-475A-CBF528564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E591E7-5ECB-3BB6-50AA-4719AAF6E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617C89-240F-DED3-A3D8-63E04153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E0E642-7001-F14D-11CB-89067F88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7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148AC-BF8F-3C12-05B4-0BBDA5ED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17C988-7471-D451-AA44-2DF8B6517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1CCF1-3D4B-6BCD-431A-E3C4C5738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345B3-2B97-C307-6FA4-84DF0B46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25216-D2E7-111C-EB68-ADC4620F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8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E5DEA-0093-FAAC-5799-E51C1186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0627D8-61A4-E71F-0E05-8907B5A1A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0E4497-A8F2-6470-A52A-531A17F14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9921BD-C6F0-AF8B-9887-463A89F3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C42100-41C1-1C15-4D72-4363673B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01F07E-475F-FABD-02BA-A521F05E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9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4E235-48A5-CEF2-FBD8-0DBB1D5F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BC1BED-022F-20DD-0B63-9B4A66BD5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9A19E7-1129-6720-4EBC-89C42D462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BC112-B64E-E9B1-E8D2-F1104E914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132C5-FCF4-A2E5-65B2-1FB5FAB74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E8FE78-2D1A-A275-8D5D-B4917DC6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5ADD36-EE4A-9D38-64D5-1A4B0C7D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4AF832-7983-25B0-8E6B-0CCD2A2F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0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229D5-2CF8-496E-2A48-7BAFE5C7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AA5C34-314B-2C4F-6066-2C64E4B9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2AEF2E-F2CD-5DD5-61B6-709238CE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431C9E-7161-FE03-7456-38FC6833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3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2A0292-E6CA-0D2C-C6B8-5ABE76A2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87F986-727D-AF9A-A738-DF761A34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4DB60E-9E06-3D59-95A4-7BCBC999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4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6B10D-B25B-B21E-3C4C-08C9567A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0A9346-49A0-579C-F60E-5583A916F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92A8B9-13FD-6982-2630-0F6CC4A5F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20698-774A-88DA-3BD4-2240E1E5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37FA44-7971-3F37-D978-027E5635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FFC54-1D83-D11C-F4F1-A09EBFAA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7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A7F75-A93F-1F10-77D1-A2C845AC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7C929A-9AE9-21EF-8D4B-100FF30011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F63938-1EE4-919C-2AA2-546D8184E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4B32FE-0521-7E47-1C75-33241285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E2AFB-7A1A-4A18-A17E-269A6503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2DF2F9-0A9F-5CED-A630-FE89A5C1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0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35DA2-FE9C-764C-CFB6-23AD0110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96FEF-76DA-BA68-B173-0CF84BA9E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AEE792-8396-0E54-8E30-17F4D3672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C7938-4481-6D79-A2EF-DB765704C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1D300-5FBB-E339-0F79-C53A9942F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9486F-52E4-43EF-931B-3E18F8CED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erkinm@silab.sinp.msu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96.wmf"/><Relationship Id="rId7" Type="http://schemas.openxmlformats.org/officeDocument/2006/relationships/image" Target="../media/image9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0.wmf"/><Relationship Id="rId5" Type="http://schemas.openxmlformats.org/officeDocument/2006/relationships/image" Target="../media/image9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becquerel.jinr.ru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401FE-DF3D-2E9B-F017-72D235127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42" y="1663901"/>
            <a:ext cx="11549848" cy="795214"/>
          </a:xfrm>
        </p:spPr>
        <p:txBody>
          <a:bodyPr>
            <a:normAutofit/>
          </a:bodyPr>
          <a:lstStyle/>
          <a:p>
            <a:r>
              <a:rPr lang="ru-RU" sz="4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Трековые полупроводниковые детекторы</a:t>
            </a:r>
            <a:endParaRPr lang="ru-RU" sz="138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F892FA-0F01-D564-93E5-CF15E299C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0529" y="2775752"/>
            <a:ext cx="9144000" cy="111200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ru-RU" sz="11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Меркин</a:t>
            </a:r>
            <a:r>
              <a:rPr lang="ru-RU" sz="11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Михаил Моисеевич</a:t>
            </a:r>
            <a:endParaRPr lang="ru-RU" sz="1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ru-RU" sz="11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merkinm@silab.sinp.msu.ru</a:t>
            </a:r>
            <a:endParaRPr lang="ru-RU" sz="112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ru-RU" sz="1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Научно-исследовательский институт ядерной физики имени Д. В. Скобельцына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41168-5BCE-4289-F2F3-2C3AC3FA3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27374"/>
            <a:ext cx="1340528" cy="13405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A6BA3A-11D3-9640-8746-B03E19D1C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8" b="6363"/>
          <a:stretch/>
        </p:blipFill>
        <p:spPr bwMode="auto">
          <a:xfrm>
            <a:off x="5868670" y="6736"/>
            <a:ext cx="6323330" cy="154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39CA98-957C-5BEE-9918-4047112D5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480" y="0"/>
            <a:ext cx="2878838" cy="16244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1A6C87-A1DA-247C-2419-6078B4B12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18" y="2737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6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F5A3EEAF-FA13-2D05-32B2-AC3498BA7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700D3-3A7E-7597-8288-48C7BA96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B2480-FCE8-A55C-F772-A1A5D3E2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10</a:t>
            </a:fld>
            <a:endParaRPr lang="ru-RU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5966AEA-E428-3544-E5D9-189E9670D005}"/>
              </a:ext>
            </a:extLst>
          </p:cNvPr>
          <p:cNvSpPr txBox="1"/>
          <p:nvPr/>
        </p:nvSpPr>
        <p:spPr>
          <a:xfrm>
            <a:off x="1789785" y="1201652"/>
            <a:ext cx="10197531" cy="5378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3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FFBAC5A-84CF-42C8-85A0-99C97B687035}"/>
              </a:ext>
            </a:extLst>
          </p:cNvPr>
          <p:cNvSpPr txBox="1">
            <a:spLocks/>
          </p:cNvSpPr>
          <p:nvPr/>
        </p:nvSpPr>
        <p:spPr>
          <a:xfrm>
            <a:off x="497150" y="219798"/>
            <a:ext cx="9901561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4755"/>
            <a:r>
              <a:rPr lang="ru-RU" sz="3600" spc="-5" dirty="0"/>
              <a:t>Координатно-чувствительные детекторы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848AEE30-6F81-FBCB-3BA7-08E8D0219FB4}"/>
              </a:ext>
            </a:extLst>
          </p:cNvPr>
          <p:cNvSpPr txBox="1"/>
          <p:nvPr/>
        </p:nvSpPr>
        <p:spPr>
          <a:xfrm>
            <a:off x="4235497" y="911675"/>
            <a:ext cx="24400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dirty="0">
                <a:solidFill>
                  <a:srgbClr val="0000FF"/>
                </a:solidFill>
                <a:latin typeface="Arial"/>
                <a:cs typeface="Arial"/>
              </a:rPr>
              <a:t>Открытие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t-</a:t>
            </a:r>
            <a:r>
              <a:rPr lang="ru-RU" sz="2000" dirty="0">
                <a:solidFill>
                  <a:srgbClr val="0000FF"/>
                </a:solidFill>
                <a:latin typeface="Arial"/>
                <a:cs typeface="Arial"/>
              </a:rPr>
              <a:t>кварка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EFA8486-16DC-6CFA-E6B1-149A40D62A04}"/>
              </a:ext>
            </a:extLst>
          </p:cNvPr>
          <p:cNvSpPr/>
          <p:nvPr/>
        </p:nvSpPr>
        <p:spPr>
          <a:xfrm>
            <a:off x="8393109" y="5123997"/>
            <a:ext cx="2563495" cy="1538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C224097-E286-CBB3-426C-B07337E82A34}"/>
              </a:ext>
            </a:extLst>
          </p:cNvPr>
          <p:cNvSpPr txBox="1"/>
          <p:nvPr/>
        </p:nvSpPr>
        <p:spPr>
          <a:xfrm>
            <a:off x="1568864" y="4396252"/>
            <a:ext cx="286907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4495"/>
            <a:r>
              <a:rPr dirty="0">
                <a:solidFill>
                  <a:prstClr val="black"/>
                </a:solidFill>
                <a:latin typeface="Symbol"/>
                <a:cs typeface="Symbol"/>
              </a:rPr>
              <a:t></a:t>
            </a:r>
            <a:r>
              <a:rPr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~</a:t>
            </a:r>
            <a:r>
              <a:rPr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100]</a:t>
            </a:r>
            <a:r>
              <a:rPr lang="ru-RU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1674495"/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023B1-3ABF-FB60-C80D-8FA5DBB38BC7}"/>
              </a:ext>
            </a:extLst>
          </p:cNvPr>
          <p:cNvSpPr txBox="1"/>
          <p:nvPr/>
        </p:nvSpPr>
        <p:spPr>
          <a:xfrm>
            <a:off x="1740585" y="2623592"/>
            <a:ext cx="9909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"/>
              </a:rPr>
              <a:t>Пример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83061-09CC-24B7-2622-2539F0539911}"/>
              </a:ext>
            </a:extLst>
          </p:cNvPr>
          <p:cNvSpPr txBox="1"/>
          <p:nvPr/>
        </p:nvSpPr>
        <p:spPr>
          <a:xfrm>
            <a:off x="1734032" y="3388753"/>
            <a:ext cx="15397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"/>
              </a:rPr>
              <a:t>Время жизни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F100D5-D2BB-26F7-F3FA-CF585A04ECC1}"/>
              </a:ext>
            </a:extLst>
          </p:cNvPr>
          <p:cNvSpPr txBox="1"/>
          <p:nvPr/>
        </p:nvSpPr>
        <p:spPr>
          <a:xfrm>
            <a:off x="497150" y="4971615"/>
            <a:ext cx="68652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Calibri"/>
              </a:rPr>
              <a:t>Поэтому, для измерения времени жизни в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пикосекудном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диапазоне, нам необходимо пространственное разрешение порядка 5 – 30 мкм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30247-5C6D-5BEE-B5CD-9CC3FF21E40E}"/>
              </a:ext>
            </a:extLst>
          </p:cNvPr>
          <p:cNvSpPr txBox="1"/>
          <p:nvPr/>
        </p:nvSpPr>
        <p:spPr>
          <a:xfrm>
            <a:off x="1800353" y="1270589"/>
            <a:ext cx="416831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Calibri"/>
              </a:rPr>
              <a:t>Мотивация: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B-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кварк </a:t>
            </a:r>
            <a:r>
              <a:rPr lang="ru-RU" sz="2000" dirty="0" err="1">
                <a:solidFill>
                  <a:prstClr val="black"/>
                </a:solidFill>
                <a:latin typeface="Calibri"/>
              </a:rPr>
              <a:t>тэггинг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 и измерение времени жизни по нахождению вторичной вершины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491354-82D9-FFAF-510A-083C1EA6D1E9}"/>
              </a:ext>
            </a:extLst>
          </p:cNvPr>
          <p:cNvSpPr txBox="1"/>
          <p:nvPr/>
        </p:nvSpPr>
        <p:spPr>
          <a:xfrm>
            <a:off x="6989445" y="6056750"/>
            <a:ext cx="9909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8E2FF9-9D7D-6ED9-C8D5-ADBDCCFE9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16" y="2581701"/>
            <a:ext cx="3314700" cy="7715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CBA621-5743-645E-F124-5605B999B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422" y="3130459"/>
            <a:ext cx="1417" cy="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192355-6C97-5C5F-3BE4-DA022816F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200" y="3442559"/>
            <a:ext cx="2166730" cy="3677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F5731B-B708-9350-9CDB-3F0A0D033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691" y="3762142"/>
            <a:ext cx="3289852" cy="6559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9DDFBD-DE45-541D-3B9E-4024A0B54F09}"/>
              </a:ext>
            </a:extLst>
          </p:cNvPr>
          <p:cNvSpPr txBox="1"/>
          <p:nvPr/>
        </p:nvSpPr>
        <p:spPr>
          <a:xfrm>
            <a:off x="1988342" y="4379192"/>
            <a:ext cx="257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Считая что</a:t>
            </a:r>
          </a:p>
          <a:p>
            <a:r>
              <a:rPr lang="ru-RU" dirty="0"/>
              <a:t>Получаем пробег </a:t>
            </a:r>
            <a:r>
              <a:rPr lang="en-US" dirty="0"/>
              <a:t>~3 </a:t>
            </a:r>
            <a:r>
              <a:rPr lang="ru-RU" dirty="0"/>
              <a:t>мм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5ACC66-43C1-3EAC-6E1A-3E1AF71D3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567" y="876896"/>
            <a:ext cx="5425490" cy="44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6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A4F0B-62C2-6DE9-831E-3426E310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926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/>
              </a:rPr>
              <a:t>Где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/>
              </a:rPr>
              <a:t>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/>
              </a:rPr>
              <a:t>используются твердотельные детекторы?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CB846-2873-5B72-57BB-1B19755D4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596" y="125333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12700">
              <a:lnSpc>
                <a:spcPct val="100000"/>
              </a:lnSpc>
            </a:pPr>
            <a:r>
              <a:rPr lang="ru-RU" sz="3600" dirty="0">
                <a:latin typeface="Arial"/>
                <a:cs typeface="Arial"/>
              </a:rPr>
              <a:t>Ядерная физика:</a:t>
            </a:r>
          </a:p>
          <a:p>
            <a:pPr marL="641985" indent="-184785">
              <a:lnSpc>
                <a:spcPct val="100000"/>
              </a:lnSpc>
              <a:spcBef>
                <a:spcPts val="122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800" spc="-5" dirty="0">
                <a:latin typeface="Arial"/>
                <a:cs typeface="Arial"/>
              </a:rPr>
              <a:t>Измерение энергии заряженных частиц до нескольких МэВ</a:t>
            </a:r>
            <a:endParaRPr lang="ru-RU" sz="2800" dirty="0">
              <a:latin typeface="Arial"/>
              <a:cs typeface="Arial"/>
            </a:endParaRPr>
          </a:p>
          <a:p>
            <a:pPr marL="641985" indent="-184785">
              <a:lnSpc>
                <a:spcPct val="100000"/>
              </a:lnSpc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800" spc="-10" dirty="0">
                <a:latin typeface="Arial"/>
                <a:cs typeface="Arial"/>
              </a:rPr>
              <a:t>Гамма-спектроскопия (точное измерение энергии фотонов)</a:t>
            </a:r>
            <a:endParaRPr lang="ru-RU"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lang="ru-RU" sz="3600" b="1" dirty="0">
                <a:latin typeface="Arial Black"/>
                <a:cs typeface="Arial Black"/>
              </a:rPr>
              <a:t> </a:t>
            </a:r>
            <a:r>
              <a:rPr lang="ru-RU" sz="3600" dirty="0">
                <a:latin typeface="Arial"/>
                <a:cs typeface="Arial"/>
              </a:rPr>
              <a:t>Физика элементарных частиц</a:t>
            </a:r>
          </a:p>
          <a:p>
            <a:pPr marL="641985" indent="-184785">
              <a:lnSpc>
                <a:spcPct val="100000"/>
              </a:lnSpc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800" spc="-5" dirty="0">
                <a:latin typeface="Arial"/>
                <a:cs typeface="Arial"/>
              </a:rPr>
              <a:t>Нахождение треков частиц и вершин событий</a:t>
            </a:r>
            <a:endParaRPr lang="ru-RU" sz="2800" dirty="0">
              <a:latin typeface="Arial"/>
              <a:cs typeface="Arial"/>
            </a:endParaRPr>
          </a:p>
          <a:p>
            <a:pPr marL="641985" indent="-184785">
              <a:lnSpc>
                <a:spcPct val="100000"/>
              </a:lnSpc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800" spc="-5" dirty="0">
                <a:latin typeface="Arial"/>
                <a:cs typeface="Arial"/>
              </a:rPr>
              <a:t>Мониторинг состояния пучка</a:t>
            </a:r>
            <a:endParaRPr lang="ru-RU"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lang="ru-RU" sz="3600" spc="-5" dirty="0">
                <a:latin typeface="Arial"/>
                <a:cs typeface="Arial"/>
              </a:rPr>
              <a:t>Спутниковые эксперименты</a:t>
            </a:r>
            <a:endParaRPr lang="ru-RU" sz="3600" dirty="0">
              <a:latin typeface="Arial"/>
              <a:cs typeface="Arial"/>
            </a:endParaRPr>
          </a:p>
          <a:p>
            <a:pPr marL="641985" indent="-184785">
              <a:lnSpc>
                <a:spcPct val="100000"/>
              </a:lnSpc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800" spc="-5" dirty="0">
                <a:latin typeface="Arial"/>
                <a:cs typeface="Arial"/>
              </a:rPr>
              <a:t>Треки и идентификация частиц</a:t>
            </a:r>
            <a:endParaRPr lang="ru-RU"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lang="ru-RU" sz="3600" b="1" dirty="0">
                <a:latin typeface="Arial Black"/>
                <a:cs typeface="Arial Black"/>
              </a:rPr>
              <a:t> </a:t>
            </a:r>
            <a:r>
              <a:rPr lang="ru-RU" sz="3600" dirty="0">
                <a:latin typeface="Arial"/>
                <a:cs typeface="Arial"/>
              </a:rPr>
              <a:t>Безопасность, медицина, биология, …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0C4883-BB98-DF93-EFBB-B90DD571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33947-C224-D483-BA56-2C428C7E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DC667E-F230-AF34-A32A-88241FA8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40B83-377C-9D14-08EF-EDC675ED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251178"/>
            <a:ext cx="11392677" cy="759117"/>
          </a:xfrm>
        </p:spPr>
        <p:txBody>
          <a:bodyPr>
            <a:noAutofit/>
          </a:bodyPr>
          <a:lstStyle/>
          <a:p>
            <a:pPr algn="ctr"/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/>
              </a:rPr>
              <a:t>Что мы хотим получить от трекового детектора в физике частиц?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2307D4-D390-F566-A89A-98D40646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41" y="1253330"/>
            <a:ext cx="11485983" cy="4973933"/>
          </a:xfrm>
        </p:spPr>
        <p:txBody>
          <a:bodyPr>
            <a:normAutofit fontScale="92500" lnSpcReduction="20000"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Трек частицы с минимальным влиянием на ее параметры:</a:t>
            </a:r>
          </a:p>
          <a:p>
            <a:pPr marL="12700" marR="0" lvl="0" indent="0" algn="l" defTabSz="914400" rtl="0" eaLnBrk="1" fontAlgn="auto" latinLnBrk="0" hangingPunct="1">
              <a:lnSpc>
                <a:spcPts val="2590"/>
              </a:lnSpc>
              <a:spcBef>
                <a:spcPts val="8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Определение точки первичного взаимодействия и мест вторичных распадов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Должно быть высокое координатное разрешение,</a:t>
            </a:r>
          </a:p>
          <a:p>
            <a:pPr marL="1021715" marR="0" lvl="0" indent="0" algn="l" defTabSz="914400" rtl="0" eaLnBrk="1" fontAlgn="auto" latinLnBrk="0" hangingPunct="1">
              <a:lnSpc>
                <a:spcPts val="1914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2940" algn="l"/>
              </a:tabLst>
              <a:defRPr/>
            </a:pPr>
            <a:r>
              <a:rPr kumimoji="0" lang="ru-RU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или другими словами высокая степень грануляции 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ts val="2155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Большой сигнал</a:t>
            </a:r>
          </a:p>
          <a:p>
            <a:pPr marL="1021715" marR="0" lvl="0" indent="0" algn="l" defTabSz="914400" rtl="0" eaLnBrk="1" fontAlgn="auto" latinLnBrk="0" hangingPunct="1">
              <a:lnSpc>
                <a:spcPts val="1914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Малая энергия для создания одной пары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ts val="2155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Тонкий</a:t>
            </a:r>
          </a:p>
          <a:p>
            <a:pPr marL="1021715" marR="0" lvl="0" indent="0" algn="l" defTabSz="914400" rtl="0" eaLnBrk="1" fontAlgn="auto" latinLnBrk="0" hangingPunct="1">
              <a:lnSpc>
                <a:spcPts val="192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Близко к точке взаимодействия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ts val="2155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Малая масса</a:t>
            </a:r>
          </a:p>
          <a:p>
            <a:pPr marL="1021715" marR="0" lvl="0" indent="0" algn="l" defTabSz="914400" rtl="0" eaLnBrk="1" fontAlgn="auto" latinLnBrk="0" hangingPunct="1">
              <a:lnSpc>
                <a:spcPts val="197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Минимизация вторичного рассеяния: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57350" marR="0" lvl="1" indent="-228600" algn="l" defTabSz="914400" rtl="0" eaLnBrk="1" fontAlgn="auto" latinLnBrk="0" hangingPunct="1">
              <a:lnSpc>
                <a:spcPts val="15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1656714" algn="l"/>
                <a:tab pos="1657985" algn="l"/>
              </a:tabLst>
              <a:defRPr/>
            </a:pPr>
            <a:r>
              <a:rPr kumimoji="0" lang="ru-RU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Детектор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57350" marR="0" lvl="1" indent="-228600" algn="l" defTabSz="914400" rtl="0" eaLnBrk="1" fontAlgn="auto" latinLnBrk="0" hangingPunct="1">
              <a:lnSpc>
                <a:spcPts val="1535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1656714" algn="l"/>
                <a:tab pos="1657985" algn="l"/>
              </a:tabLst>
              <a:defRPr/>
            </a:pPr>
            <a:r>
              <a:rPr kumimoji="0" lang="ru-RU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Считывание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57350" marR="0" lvl="1" indent="-228600" algn="l" defTabSz="914400" rtl="0" eaLnBrk="1" fontAlgn="auto" latinLnBrk="0" hangingPunct="1">
              <a:lnSpc>
                <a:spcPts val="173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1656714" algn="l"/>
                <a:tab pos="1657985" algn="l"/>
              </a:tabLst>
              <a:defRPr/>
            </a:pPr>
            <a:r>
              <a:rPr kumimoji="0" lang="ru-RU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Охлаждение/ конструкция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F586AB-7FBA-4C93-68BF-1F55D5EB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EADF1-40B6-0C29-D0D3-4FF9F60C3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C720D2-BD6A-73D1-C2FA-1780E88B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99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58942-2244-D8D2-FC33-EA475BD3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91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Первые кремниевые координатные (трековые) детекторы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AE5409-7A9A-2F85-45D6-31DDF7A7D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0384"/>
            <a:ext cx="10515600" cy="2071396"/>
          </a:xfrm>
        </p:spPr>
        <p:txBody>
          <a:bodyPr>
            <a:normAutofit lnSpcReduction="10000"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Дж. </a:t>
            </a:r>
            <a:r>
              <a:rPr kumimoji="0" lang="ru-RU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Кеммер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J. </a:t>
            </a:r>
            <a:r>
              <a:rPr kumimoji="0" lang="ru-RU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Kemmer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Эксперимент на фиксированной мишени</a:t>
            </a:r>
            <a:endParaRPr kumimoji="0" lang="ru-RU" sz="1900" b="0" i="0" u="none" strike="noStrike" kern="1200" cap="none" spc="0" normalizeH="0" baseline="2645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1980 – </a:t>
            </a:r>
            <a:r>
              <a:rPr kumimoji="0" lang="ru-RU" sz="22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стриповый</a:t>
            </a:r>
            <a:r>
              <a:rPr kumimoji="0" lang="ru-RU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(полосковый)  детектор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Большое устройство с большим количеством вспомогательных компонентов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6C705A-F230-8A98-8880-1BBA72F5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D7F801-E11E-C55F-B215-9D27B903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8E6D-F778-561E-3FB4-A3681A44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13</a:t>
            </a:fld>
            <a:endParaRPr lang="ru-RU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D6C3A1C-2CDC-1693-EBA6-62F2CE716F09}"/>
              </a:ext>
            </a:extLst>
          </p:cNvPr>
          <p:cNvSpPr/>
          <p:nvPr/>
        </p:nvSpPr>
        <p:spPr>
          <a:xfrm>
            <a:off x="1669170" y="2981986"/>
            <a:ext cx="8124825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473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64F49-0E93-6C9C-34AF-59A0047D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986"/>
            <a:ext cx="10515600" cy="5759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Первый эксперимент в физике частиц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5BF40-83EF-7D0E-1CD7-A572AAFA8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62" y="727891"/>
            <a:ext cx="7001172" cy="2426028"/>
          </a:xfrm>
        </p:spPr>
        <p:txBody>
          <a:bodyPr>
            <a:normAutofit fontScale="92500" lnSpcReduction="10000"/>
          </a:bodyPr>
          <a:lstStyle/>
          <a:p>
            <a:pPr marL="1270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800" b="1" spc="-5" dirty="0">
                <a:solidFill>
                  <a:prstClr val="black"/>
                </a:solidFill>
                <a:latin typeface="Arial"/>
                <a:cs typeface="Arial"/>
              </a:rPr>
              <a:t>Первое применение координатно-чувствительных кремниевых детекторов нового типа детекторов в физике высоких энергий было в эксперименте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NA11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 ускорителе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SPS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lang="ru-RU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CERN. Задача - измерение времени жизни с-кварка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8E00"/>
              </a:buClr>
              <a:buSz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1200 </a:t>
            </a:r>
            <a:r>
              <a:rPr kumimoji="0" lang="ru-RU" sz="1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микрополосковых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диодов на активной площади 24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36mm</a:t>
            </a:r>
            <a:r>
              <a:rPr kumimoji="0" lang="ru-RU" sz="1800" b="0" i="0" u="none" strike="noStrike" kern="1200" cap="none" spc="0" normalizeH="0" baseline="2564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8E00"/>
              </a:buClr>
              <a:buSz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250-500 мкм толщина детектора</a:t>
            </a:r>
          </a:p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8E00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мкм разрешение</a:t>
            </a:r>
          </a:p>
          <a:p>
            <a:endParaRPr lang="ru-RU" sz="2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6C5F0A-F4F2-B7E5-D267-18E384DA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3B9071-5BE9-78A2-DAEA-140415B5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6FF7D-FF6F-DFD7-0814-5B63BABA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FA0E7B-DEB4-D9A0-367C-A8F31755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8" y="3060852"/>
            <a:ext cx="7001172" cy="3332821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3D88A928-2679-EE31-92EE-F198BC435668}"/>
              </a:ext>
            </a:extLst>
          </p:cNvPr>
          <p:cNvSpPr/>
          <p:nvPr/>
        </p:nvSpPr>
        <p:spPr>
          <a:xfrm>
            <a:off x="6894709" y="867677"/>
            <a:ext cx="4656474" cy="3189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B4201F-A8C4-800B-6DF0-CAD915402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71" y="4057000"/>
            <a:ext cx="4572000" cy="229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89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8F7B1-633E-BF5F-27F8-6157F23A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2"/>
            <a:ext cx="10515600" cy="796016"/>
          </a:xfrm>
        </p:spPr>
        <p:txBody>
          <a:bodyPr>
            <a:normAutofit/>
          </a:bodyPr>
          <a:lstStyle/>
          <a:p>
            <a:pPr algn="ctr"/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/>
              </a:rPr>
              <a:t>ALEPH, DELPHI, MARK II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BCA9A8-6242-32FD-5EF0-D20DC5FDB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0384"/>
            <a:ext cx="10515600" cy="5206579"/>
          </a:xfrm>
        </p:spPr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LEP 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Electron-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Positron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collider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lang="ru-RU" sz="1800" b="1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SLAC (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Stanford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Accelerator Center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ASIC (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интегральная схема специального назначения)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 концах </a:t>
            </a:r>
            <a:r>
              <a:rPr kumimoji="0" lang="ru-RU" sz="1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леддера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Минимизирована масса материала внутри трекового объема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Минимизирована масса материала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между точкой взаимодействия и детекторами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41985" marR="0" lvl="0" indent="-184785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42620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Минимизировано расстояние между детекторами и точкой взаимодействия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Впервые были исследованы процессы с тяжелыми кварками, т.е. короткоживущими частицами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165850" marR="5080" lvl="1" indent="-184785" algn="l" defTabSz="914400" rtl="0" eaLnBrk="1" fontAlgn="auto" latinLnBrk="0" hangingPunct="1">
              <a:lnSpc>
                <a:spcPct val="100000"/>
              </a:lnSpc>
              <a:spcBef>
                <a:spcPts val="1590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166485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слоя кремния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 </a:t>
            </a:r>
            <a:r>
              <a:rPr kumimoji="0" lang="ru-RU" sz="1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cм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длина, внутренний R -6.3cm, 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внешний R - </a:t>
            </a:r>
            <a:r>
              <a:rPr kumimoji="0" lang="ru-RU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11cm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165850" marR="140335" lvl="1" indent="-184785" algn="l" defTabSz="914400" rtl="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166485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300  мкм  </a:t>
            </a:r>
            <a:r>
              <a:rPr kumimoji="0" lang="ru-RU" sz="1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-пластины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дают толщину - 0.015X</a:t>
            </a:r>
            <a:r>
              <a:rPr kumimoji="0" lang="ru-RU" sz="1600" b="0" i="0" u="none" strike="noStrike" kern="1200" cap="none" spc="-7" normalizeH="0" baseline="-2116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lang="ru-RU" sz="1600" b="0" i="0" u="none" strike="noStrike" kern="1200" cap="none" spc="0" normalizeH="0" baseline="-21164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165850" marR="140335" lvl="1" indent="-184785" algn="l" defTabSz="914400" rtl="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166485" algn="l"/>
              </a:tabLst>
              <a:defRPr/>
            </a:pP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0" i="0" u="none" strike="noStrike" kern="1200" cap="none" spc="-5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rФ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= 28:1; z =</a:t>
            </a:r>
            <a:r>
              <a:rPr kumimoji="0" lang="ru-RU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17:1</a:t>
            </a:r>
            <a:endParaRPr kumimoji="0" lang="en-US" sz="18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165850" marR="140335" lvl="1" indent="-184785" algn="l" defTabSz="914400" rtl="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"/>
              <a:tabLst>
                <a:tab pos="6166485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C6C54-F61E-71BA-C73F-9D0AA4E1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8F0845-92A1-88A5-B988-929ACAC6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DD6F6-4C9B-973B-1768-D0BCD0D2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15</a:t>
            </a:fld>
            <a:endParaRPr lang="ru-RU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1885993-2F81-C0EA-BFE2-1063FD65D581}"/>
              </a:ext>
            </a:extLst>
          </p:cNvPr>
          <p:cNvSpPr/>
          <p:nvPr/>
        </p:nvSpPr>
        <p:spPr>
          <a:xfrm>
            <a:off x="810059" y="3630990"/>
            <a:ext cx="5446776" cy="2457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69A50D1-9C7F-5199-99AB-70564705C5EF}"/>
              </a:ext>
            </a:extLst>
          </p:cNvPr>
          <p:cNvSpPr/>
          <p:nvPr/>
        </p:nvSpPr>
        <p:spPr>
          <a:xfrm>
            <a:off x="7062416" y="5683259"/>
            <a:ext cx="243839" cy="248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4778928-6382-55AB-F85F-546D2287B737}"/>
              </a:ext>
            </a:extLst>
          </p:cNvPr>
          <p:cNvSpPr txBox="1"/>
          <p:nvPr/>
        </p:nvSpPr>
        <p:spPr>
          <a:xfrm>
            <a:off x="7169048" y="5801478"/>
            <a:ext cx="71120" cy="17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5" dirty="0">
                <a:latin typeface="Arial"/>
                <a:cs typeface="Arial"/>
              </a:rPr>
              <a:t>r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AD514F7B-CFFC-01B1-0AA5-7AA853B7647C}"/>
              </a:ext>
            </a:extLst>
          </p:cNvPr>
          <p:cNvSpPr/>
          <p:nvPr/>
        </p:nvSpPr>
        <p:spPr>
          <a:xfrm>
            <a:off x="7237675" y="5351356"/>
            <a:ext cx="137159" cy="1661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45470767-36D0-3F41-15E0-76D9A1F16F56}"/>
              </a:ext>
            </a:extLst>
          </p:cNvPr>
          <p:cNvSpPr txBox="1"/>
          <p:nvPr/>
        </p:nvSpPr>
        <p:spPr>
          <a:xfrm>
            <a:off x="6924712" y="5721749"/>
            <a:ext cx="158480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0855" algn="l"/>
              </a:tabLst>
            </a:pPr>
            <a:r>
              <a:rPr spc="-5" dirty="0">
                <a:solidFill>
                  <a:srgbClr val="808080"/>
                </a:solidFill>
                <a:latin typeface="Wingdings"/>
                <a:cs typeface="Wingdings"/>
              </a:rPr>
              <a:t></a:t>
            </a:r>
            <a:r>
              <a:rPr lang="ru-RU" spc="-5" dirty="0">
                <a:solidFill>
                  <a:srgbClr val="808080"/>
                </a:solidFill>
                <a:latin typeface="Times New Roman"/>
                <a:cs typeface="Times New Roman"/>
              </a:rPr>
              <a:t>      </a:t>
            </a:r>
            <a:r>
              <a:rPr spc="-5" dirty="0">
                <a:latin typeface="Arial"/>
                <a:cs typeface="Arial"/>
              </a:rPr>
              <a:t>= 12</a:t>
            </a:r>
            <a:r>
              <a:rPr spc="380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мкм</a:t>
            </a:r>
            <a:r>
              <a:rPr spc="-5" dirty="0">
                <a:latin typeface="Arial"/>
                <a:cs typeface="Arial"/>
              </a:rPr>
              <a:t>;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9B618EE7-2ABF-6E39-9FE4-0AC9D6FC011D}"/>
              </a:ext>
            </a:extLst>
          </p:cNvPr>
          <p:cNvSpPr/>
          <p:nvPr/>
        </p:nvSpPr>
        <p:spPr>
          <a:xfrm>
            <a:off x="8902670" y="5701017"/>
            <a:ext cx="243840" cy="248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2CAAB31-F002-7CFF-6732-34BF146BE1C8}"/>
              </a:ext>
            </a:extLst>
          </p:cNvPr>
          <p:cNvSpPr txBox="1"/>
          <p:nvPr/>
        </p:nvSpPr>
        <p:spPr>
          <a:xfrm>
            <a:off x="9022911" y="5721266"/>
            <a:ext cx="122224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7" baseline="-21164" dirty="0">
                <a:latin typeface="Arial"/>
                <a:cs typeface="Arial"/>
              </a:rPr>
              <a:t>z </a:t>
            </a:r>
            <a:r>
              <a:rPr spc="-5" dirty="0">
                <a:latin typeface="Arial"/>
                <a:cs typeface="Arial"/>
              </a:rPr>
              <a:t>= 14 </a:t>
            </a:r>
            <a:r>
              <a:rPr lang="ru-RU" spc="105" dirty="0">
                <a:latin typeface="Arial"/>
                <a:cs typeface="Arial"/>
              </a:rPr>
              <a:t>мкм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20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7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</a:t>
            </a:r>
            <a:r>
              <a:rPr lang="ru-RU" sz="3200" b="1" dirty="0"/>
              <a:t>0 детектор </a:t>
            </a:r>
            <a:endParaRPr lang="en-US" sz="32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01BB-25B7-4651-AC72-B943EBDC5FDA}" type="slidenum">
              <a:rPr lang="en-US" smtClean="0"/>
              <a:t>16</a:t>
            </a:fld>
            <a:endParaRPr lang="en-US"/>
          </a:p>
        </p:txBody>
      </p:sp>
      <p:pic>
        <p:nvPicPr>
          <p:cNvPr id="6146" name="Picture 2" descr="Dzero.jpgv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976312"/>
            <a:ext cx="8705462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66B3E1F-232D-F89A-76F7-1988365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CDCFD9-703E-D629-CDE2-C380B03E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245409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01BB-25B7-4651-AC72-B943EBDC5FDA}" type="slidenum">
              <a:rPr lang="en-US" smtClean="0"/>
              <a:t>17</a:t>
            </a:fld>
            <a:endParaRPr lang="en-US"/>
          </a:p>
        </p:txBody>
      </p:sp>
      <p:pic>
        <p:nvPicPr>
          <p:cNvPr id="9218" name="Picture 2" descr="c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22" y="559660"/>
            <a:ext cx="9686731" cy="59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232649"/>
            <a:ext cx="10515600" cy="4652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D</a:t>
            </a:r>
            <a:r>
              <a:rPr lang="ru-RU" sz="3200" b="1" dirty="0"/>
              <a:t>0 детектор – трековая  система</a:t>
            </a:r>
            <a:endParaRPr lang="en-US" sz="3200" b="1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F5B5B09-C741-070A-D341-819B2E12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B677E9-1D7F-75CF-4E37-402F6B064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1428360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199" y="216016"/>
            <a:ext cx="10515600" cy="64640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</a:t>
            </a:r>
            <a:r>
              <a:rPr lang="ru-RU" sz="3200" dirty="0">
                <a:solidFill>
                  <a:schemeClr val="tx1"/>
                </a:solidFill>
              </a:rPr>
              <a:t>0</a:t>
            </a:r>
            <a:r>
              <a:rPr lang="en-US" sz="3200" dirty="0">
                <a:solidFill>
                  <a:schemeClr val="tx1"/>
                </a:solidFill>
              </a:rPr>
              <a:t> SMT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11" y="2294435"/>
            <a:ext cx="893064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061" y="4077940"/>
            <a:ext cx="3931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</a:t>
            </a:r>
            <a:r>
              <a:rPr lang="ru-RU" sz="2800" dirty="0"/>
              <a:t>баррелей</a:t>
            </a:r>
            <a:r>
              <a:rPr lang="en-US" sz="2800" dirty="0"/>
              <a:t> </a:t>
            </a:r>
            <a:endParaRPr lang="ru-RU" sz="2800" dirty="0"/>
          </a:p>
          <a:p>
            <a:r>
              <a:rPr lang="ru-RU" sz="2800" dirty="0"/>
              <a:t>12 внутренних </a:t>
            </a:r>
            <a:r>
              <a:rPr lang="en-US" sz="2800" dirty="0"/>
              <a:t>F-</a:t>
            </a:r>
            <a:r>
              <a:rPr lang="ru-RU" sz="2800" dirty="0"/>
              <a:t>дисков </a:t>
            </a:r>
          </a:p>
          <a:p>
            <a:r>
              <a:rPr lang="ru-RU" sz="2800" dirty="0"/>
              <a:t>4 внешних Н-диска</a:t>
            </a:r>
            <a:endParaRPr lang="en-US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6017" y="862417"/>
            <a:ext cx="11399965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Кремниевый </a:t>
            </a:r>
            <a:r>
              <a:rPr lang="ru-RU" b="1" dirty="0" err="1"/>
              <a:t>микрополосковый</a:t>
            </a:r>
            <a:r>
              <a:rPr lang="ru-RU" b="1" dirty="0"/>
              <a:t> </a:t>
            </a:r>
            <a:r>
              <a:rPr lang="ru-RU" b="1" dirty="0" err="1"/>
              <a:t>трекер</a:t>
            </a:r>
            <a:r>
              <a:rPr lang="ru-RU" b="1" dirty="0"/>
              <a:t> (SMT) D0 </a:t>
            </a:r>
            <a:r>
              <a:rPr lang="ru-RU" b="1" dirty="0" err="1"/>
              <a:t>Run</a:t>
            </a:r>
            <a:r>
              <a:rPr lang="ru-RU" b="1" dirty="0"/>
              <a:t> II площадью около 3 кв. м. 792 576 каналов считывания, выполненных  на 6192 микросхемах </a:t>
            </a:r>
            <a:r>
              <a:rPr lang="ru-RU" b="1" dirty="0" err="1"/>
              <a:t>SVXIIe</a:t>
            </a:r>
            <a:r>
              <a:rPr lang="ru-RU" b="1" dirty="0"/>
              <a:t> расположенных на 912 модулях считывания. SMT обеспечивал возможность реконструкции треков и вершин по всему </a:t>
            </a:r>
            <a:r>
              <a:rPr lang="ru-RU" b="1" dirty="0" err="1"/>
              <a:t>псевдобыстротному</a:t>
            </a:r>
            <a:r>
              <a:rPr lang="ru-RU" b="1" dirty="0"/>
              <a:t> покрытию детектора D0.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                    Полная версия детектора успешно работала с апреля 2002 по 2011 год.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63" y="4282704"/>
            <a:ext cx="2478181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2E7998B2-CC55-D002-5524-2B564EB9AD6F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F88C4A-3299-995F-1C0B-77B82F3BF00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D1D5F07-C21A-0442-6796-9B53231D65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6200">
              <a:lnSpc>
                <a:spcPts val="1010"/>
              </a:lnSpc>
            </a:pPr>
            <a:r>
              <a:rPr lang="en-US" sz="1050" spc="-125" dirty="0"/>
              <a:t> </a:t>
            </a:r>
            <a:fld id="{81D60167-4931-47E6-BA6A-407CBD079E47}" type="slidenum">
              <a:rPr sz="1050" smtClean="0"/>
              <a:pPr marL="76200">
                <a:lnSpc>
                  <a:spcPts val="1010"/>
                </a:lnSpc>
              </a:pPr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99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21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D0 SMT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3" y="900904"/>
            <a:ext cx="6826126" cy="5455445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2CFA9CBD-3376-6901-42E5-7DC96AA0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34DCB0-7D1C-286D-3B61-9D4CA975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90856-8FDC-0F2E-BF83-B2353ADE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19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62FAE-0D13-3E29-B446-ABF1581DB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31" y="900904"/>
            <a:ext cx="4669104" cy="45525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7F33A8-CC24-DD39-4731-BF6851CF0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29" y="5692981"/>
            <a:ext cx="4960014" cy="1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6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C40CF-A41B-E365-3D53-DE7694BA7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85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 чем будем говорить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AAFCC7-293C-7963-F02F-9B96600F2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976"/>
            <a:ext cx="10515600" cy="510465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трековые детекторы, задачи и мотивация построения трековых и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вётекс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 в физике частиц и физике космических лучей.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Краткая история трековых детекторов от первых экспериментов до сегодняшнего дня, параметры и возможности трековых систем.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Эра полупроводниковых трековых детекторов: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принципы работы планарных детекторов: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DC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АС детекторы.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развитие микроэлектроники, многоканальные системы считывания, 			  специализированные интегральные микросхемы – СИМС (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ASIC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трековых систем: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D0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12,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ATLAS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CMS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СВД-2 и др.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Трековые детекторы в космических экспериментах.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Пиксельные детекторы: гибридные и монолитные активные пиксели, тенденции развития.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радиационной стойкости.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и производство кремниевых детекторов в России.</a:t>
            </a:r>
            <a:endParaRPr lang="ru-RU" sz="1800" b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40AF5-90CB-ED08-9E16-3A9ECA67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42FC3-CC10-DC2F-CBF1-1F7DE1A49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AE63A6-AB5B-0E15-AE22-C034028F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95044" y="185039"/>
            <a:ext cx="8401913" cy="3759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Dzero</a:t>
            </a:r>
            <a:r>
              <a:rPr lang="en-US" dirty="0"/>
              <a:t> SMT </a:t>
            </a:r>
            <a:r>
              <a:rPr lang="ru-RU" dirty="0"/>
              <a:t>половина </a:t>
            </a:r>
            <a:r>
              <a:rPr lang="ru-RU" dirty="0" err="1"/>
              <a:t>треккера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2" y="774297"/>
            <a:ext cx="5020340" cy="4987311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676BD6C7-B70D-838F-5B0D-1CEA5103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5BF166-AC1F-96D7-31F3-6D35C532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AE243-1AB3-9181-EB53-07C6C979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BC4F8C-BB3C-49F3-A4A8-3EF40B6B5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72" y="774297"/>
            <a:ext cx="5994486" cy="49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27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4438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</a:t>
            </a:r>
            <a:r>
              <a:rPr lang="ru-RU" sz="3600" b="1" dirty="0"/>
              <a:t>0</a:t>
            </a:r>
            <a:r>
              <a:rPr lang="en-US" sz="3600" b="1" dirty="0"/>
              <a:t> SMT F-</a:t>
            </a:r>
            <a:r>
              <a:rPr lang="ru-RU" sz="3600" b="1" dirty="0"/>
              <a:t>диск </a:t>
            </a:r>
            <a:endParaRPr lang="en-US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79" y="915670"/>
            <a:ext cx="6800850" cy="544068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E055DE85-6BE5-6780-699C-16C240B3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3D96B9-6C1B-3113-FC44-C3BB8E4D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9FAB54-EA55-E2F2-050B-2D8DFE75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3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95044" y="185039"/>
            <a:ext cx="8401913" cy="3759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</a:t>
            </a:r>
            <a:r>
              <a:rPr lang="ru-RU" dirty="0"/>
              <a:t>0</a:t>
            </a:r>
            <a:r>
              <a:rPr lang="en-US" dirty="0"/>
              <a:t> SMT H-</a:t>
            </a:r>
            <a:r>
              <a:rPr lang="ru-RU" dirty="0"/>
              <a:t>диск 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78166"/>
            <a:ext cx="6781800" cy="5433571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3B48CF91-B5B7-431A-5158-61EF79FE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3FDD6A-7203-56AE-3A1C-821AE02C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8B8EF-2781-A964-855A-AB188707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98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95044" y="185039"/>
            <a:ext cx="8401913" cy="37592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D</a:t>
            </a:r>
            <a:r>
              <a:rPr lang="ru-RU" sz="3600" b="1" dirty="0"/>
              <a:t>0</a:t>
            </a:r>
            <a:r>
              <a:rPr lang="en-US" sz="3600" b="1" dirty="0"/>
              <a:t> SMT H-</a:t>
            </a:r>
            <a:r>
              <a:rPr lang="ru-RU" sz="3600" b="1" dirty="0"/>
              <a:t>диск </a:t>
            </a:r>
            <a:endParaRPr lang="en-US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F95D697A-3A8E-FC81-948F-383FE486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C32074-695C-7AB4-3F92-FEF0C1D4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7EA9C-CEAF-08FE-B6B7-B58770F5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62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12857" y="6290945"/>
            <a:ext cx="1244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266" y="239087"/>
            <a:ext cx="1051560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481330" algn="ctr">
              <a:lnSpc>
                <a:spcPct val="100000"/>
              </a:lnSpc>
            </a:pPr>
            <a:r>
              <a:rPr sz="3200" b="1" spc="-5" dirty="0"/>
              <a:t>ZEUS </a:t>
            </a:r>
            <a:r>
              <a:rPr sz="3200" b="1" dirty="0"/>
              <a:t>Silicon </a:t>
            </a:r>
            <a:r>
              <a:rPr sz="3200" b="1" spc="-5" dirty="0"/>
              <a:t>Micro-vertex</a:t>
            </a:r>
            <a:r>
              <a:rPr sz="3200" b="1" dirty="0"/>
              <a:t> </a:t>
            </a:r>
            <a:r>
              <a:rPr sz="3200" b="1" spc="-5" dirty="0"/>
              <a:t>Detector</a:t>
            </a:r>
          </a:p>
        </p:txBody>
      </p:sp>
      <p:sp>
        <p:nvSpPr>
          <p:cNvPr id="4" name="object 4"/>
          <p:cNvSpPr/>
          <p:nvPr/>
        </p:nvSpPr>
        <p:spPr>
          <a:xfrm>
            <a:off x="625151" y="731531"/>
            <a:ext cx="10590245" cy="2030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82677" y="3164633"/>
            <a:ext cx="4038600" cy="3028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0723" y="2950650"/>
            <a:ext cx="6632510" cy="170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30"/>
              </a:lnSpc>
              <a:buChar char="•"/>
              <a:tabLst>
                <a:tab pos="156845" algn="l"/>
              </a:tabLst>
            </a:pPr>
            <a:r>
              <a:rPr sz="2000" dirty="0">
                <a:latin typeface="Arial"/>
                <a:cs typeface="Arial"/>
              </a:rPr>
              <a:t>3 </a:t>
            </a:r>
            <a:r>
              <a:rPr lang="ru-RU" sz="2000" dirty="0">
                <a:latin typeface="Arial"/>
                <a:cs typeface="Arial"/>
              </a:rPr>
              <a:t>слоя</a:t>
            </a:r>
            <a:r>
              <a:rPr sz="2000" dirty="0">
                <a:latin typeface="Arial"/>
                <a:cs typeface="Arial"/>
              </a:rPr>
              <a:t> (barrel) + 4 </a:t>
            </a:r>
            <a:r>
              <a:rPr lang="ru-RU" sz="2000" dirty="0">
                <a:latin typeface="Arial"/>
                <a:cs typeface="Arial"/>
              </a:rPr>
              <a:t>диска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(forward)</a:t>
            </a:r>
          </a:p>
          <a:p>
            <a:pPr marL="156210" indent="-143510">
              <a:lnSpc>
                <a:spcPts val="2130"/>
              </a:lnSpc>
              <a:buChar char="•"/>
              <a:tabLst>
                <a:tab pos="156845" algn="l"/>
              </a:tabLst>
            </a:pPr>
            <a:r>
              <a:rPr lang="ru-RU" sz="2000" dirty="0">
                <a:latin typeface="Arial"/>
                <a:cs typeface="Arial"/>
              </a:rPr>
              <a:t>Толщина кремния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330</a:t>
            </a:r>
            <a:r>
              <a:rPr lang="ru-RU" sz="2000" spc="-5" dirty="0">
                <a:latin typeface="Arial"/>
                <a:cs typeface="Arial"/>
              </a:rPr>
              <a:t> мкм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99500"/>
              </a:lnSpc>
              <a:spcBef>
                <a:spcPts val="50"/>
              </a:spcBef>
              <a:buChar char="•"/>
              <a:tabLst>
                <a:tab pos="156845" algn="l"/>
              </a:tabLst>
            </a:pPr>
            <a:r>
              <a:rPr lang="ru-RU" sz="2000" dirty="0" err="1">
                <a:latin typeface="Arial"/>
                <a:cs typeface="Arial"/>
              </a:rPr>
              <a:t>Высокоомный</a:t>
            </a:r>
            <a:r>
              <a:rPr lang="ru-RU" sz="2000" dirty="0">
                <a:latin typeface="Arial"/>
                <a:cs typeface="Arial"/>
              </a:rPr>
              <a:t> кремний </a:t>
            </a:r>
            <a:r>
              <a:rPr sz="2000" dirty="0">
                <a:latin typeface="Arial"/>
                <a:cs typeface="Arial"/>
              </a:rPr>
              <a:t>n-</a:t>
            </a:r>
            <a:r>
              <a:rPr lang="ru-RU" sz="2000" dirty="0">
                <a:latin typeface="Arial"/>
                <a:cs typeface="Arial"/>
              </a:rPr>
              <a:t>типа</a:t>
            </a:r>
            <a:r>
              <a:rPr sz="2000" dirty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чтение с</a:t>
            </a:r>
            <a:r>
              <a:rPr sz="2000" dirty="0">
                <a:latin typeface="Arial"/>
                <a:cs typeface="Arial"/>
              </a:rPr>
              <a:t>  p+ </a:t>
            </a:r>
            <a:r>
              <a:rPr lang="ru-RU" sz="2000" dirty="0">
                <a:latin typeface="Arial"/>
                <a:cs typeface="Arial"/>
              </a:rPr>
              <a:t>стрипов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lang="ru-RU" sz="2000" dirty="0">
                <a:latin typeface="Arial"/>
                <a:cs typeface="Arial"/>
              </a:rPr>
              <a:t>емкостный съем (АС) сигнала</a:t>
            </a:r>
            <a:endParaRPr sz="2000" dirty="0">
              <a:latin typeface="Arial"/>
              <a:cs typeface="Arial"/>
            </a:endParaRPr>
          </a:p>
          <a:p>
            <a:pPr marL="156210" indent="-143510">
              <a:lnSpc>
                <a:spcPts val="2100"/>
              </a:lnSpc>
              <a:buChar char="•"/>
              <a:tabLst>
                <a:tab pos="156845" algn="l"/>
              </a:tabLst>
            </a:pPr>
            <a:r>
              <a:rPr lang="ru-RU" sz="2000" dirty="0">
                <a:latin typeface="Arial"/>
                <a:cs typeface="Arial"/>
              </a:rPr>
              <a:t>Шаг чтения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120</a:t>
            </a:r>
            <a:r>
              <a:rPr lang="ru-RU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µm</a:t>
            </a:r>
            <a:r>
              <a:rPr lang="en-US" sz="2000" spc="-5" dirty="0">
                <a:latin typeface="Arial"/>
                <a:cs typeface="Arial"/>
              </a:rPr>
              <a:t>, </a:t>
            </a:r>
            <a:r>
              <a:rPr lang="ru-RU" sz="2000" spc="-5" dirty="0">
                <a:latin typeface="Arial"/>
                <a:cs typeface="Arial"/>
              </a:rPr>
              <a:t>разрешение при бинарном съеме 120/√12 = 34, при аналоговом 120/1.5*(</a:t>
            </a:r>
            <a:r>
              <a:rPr lang="en-US" sz="2000" spc="-5" dirty="0">
                <a:latin typeface="Arial"/>
                <a:cs typeface="Arial"/>
              </a:rPr>
              <a:t>S/N)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4562" y="4859021"/>
            <a:ext cx="7109927" cy="1359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30"/>
              </a:lnSpc>
              <a:tabLst>
                <a:tab pos="156845" algn="l"/>
              </a:tabLst>
            </a:pPr>
            <a:r>
              <a:rPr lang="ru-RU" sz="2000" dirty="0">
                <a:latin typeface="Arial"/>
                <a:cs typeface="Arial"/>
              </a:rPr>
              <a:t>Пространственное разрешение</a:t>
            </a:r>
            <a:r>
              <a:rPr sz="2000" dirty="0">
                <a:latin typeface="Arial"/>
                <a:cs typeface="Arial"/>
              </a:rPr>
              <a:t>:</a:t>
            </a:r>
            <a:r>
              <a:rPr lang="ru-RU" sz="2000" dirty="0">
                <a:latin typeface="Arial"/>
                <a:cs typeface="Arial"/>
              </a:rPr>
              <a:t> ожидаемое</a:t>
            </a:r>
            <a:r>
              <a:rPr sz="2000" dirty="0">
                <a:latin typeface="Arial"/>
                <a:cs typeface="Arial"/>
              </a:rPr>
              <a:t> = </a:t>
            </a:r>
            <a:r>
              <a:rPr sz="2000" spc="-5" dirty="0">
                <a:latin typeface="Arial"/>
                <a:cs typeface="Arial"/>
              </a:rPr>
              <a:t>8.3µm  </a:t>
            </a:r>
            <a:r>
              <a:rPr lang="ru-RU" sz="2000" dirty="0">
                <a:latin typeface="Arial"/>
                <a:cs typeface="Arial"/>
              </a:rPr>
              <a:t>измеренное</a:t>
            </a:r>
            <a:r>
              <a:rPr sz="2000" dirty="0">
                <a:latin typeface="Arial"/>
                <a:cs typeface="Arial"/>
              </a:rPr>
              <a:t> = 7.5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µm</a:t>
            </a:r>
          </a:p>
          <a:p>
            <a:pPr marL="12700" marR="5080">
              <a:lnSpc>
                <a:spcPts val="2100"/>
              </a:lnSpc>
              <a:spcBef>
                <a:spcPts val="80"/>
              </a:spcBef>
            </a:pPr>
            <a:r>
              <a:rPr lang="ru-RU" sz="2000" spc="40" dirty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Arial"/>
                <a:cs typeface="Arial"/>
              </a:rPr>
              <a:t>Улучшение получено за счет 5 промежуточных</a:t>
            </a:r>
            <a:r>
              <a:rPr sz="2000" dirty="0">
                <a:latin typeface="Arial"/>
                <a:cs typeface="Arial"/>
              </a:rPr>
              <a:t> p+ </a:t>
            </a:r>
            <a:r>
              <a:rPr lang="ru-RU" sz="2000" dirty="0">
                <a:latin typeface="Arial"/>
                <a:cs typeface="Arial"/>
              </a:rPr>
              <a:t>стрипов между двумя</a:t>
            </a:r>
            <a:r>
              <a:rPr sz="2000" dirty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считываемыми стрипами за счет деления заря</a:t>
            </a:r>
            <a:r>
              <a:rPr lang="ru-RU" dirty="0">
                <a:latin typeface="Arial"/>
                <a:cs typeface="Arial"/>
              </a:rPr>
              <a:t>да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DCFDD753-7621-F00A-A436-ACB8B755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747B4303-A77B-8624-C58F-86AA2824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E2CA12ED-15CD-A6B3-5815-EDEE8724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3389-C0E8-32D1-61B6-C26874AC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21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Модернизация </a:t>
            </a:r>
            <a:r>
              <a:rPr lang="en-US" dirty="0"/>
              <a:t>D0 - </a:t>
            </a:r>
            <a:r>
              <a:rPr lang="en-US" dirty="0" err="1"/>
              <a:t>RunIIb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BE3022-ABCF-919C-BC22-363C6CEC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49667A-CAD8-7E18-EC4C-297911285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5A6D77-36E4-B649-4E99-D20BE3A8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6CB8F6-D505-44C0-81C0-979C4403F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4" y="3232723"/>
            <a:ext cx="4688186" cy="3123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311222-DFAE-76C3-2536-3C6895569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16" y="206044"/>
            <a:ext cx="4688187" cy="31666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09B413-3E85-78B5-679B-C729EDD6E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46" y="811283"/>
            <a:ext cx="3395925" cy="23729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F74548-1A46-D878-D6A4-9E14BC200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3429000"/>
            <a:ext cx="5882648" cy="278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4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7352" y="4581526"/>
            <a:ext cx="3175000" cy="2111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0752" y="16150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dirty="0"/>
              <a:t>LHC</a:t>
            </a:r>
            <a:r>
              <a:rPr spc="-100" dirty="0"/>
              <a:t> </a:t>
            </a:r>
            <a:r>
              <a:rPr lang="ru-RU" dirty="0"/>
              <a:t>детекторы </a:t>
            </a:r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46674" y="545191"/>
            <a:ext cx="3635374" cy="1974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7399" y="954278"/>
            <a:ext cx="5897987" cy="954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40" dirty="0">
                <a:latin typeface="Arial"/>
                <a:cs typeface="Arial"/>
              </a:rPr>
              <a:t>ATLAS</a:t>
            </a:r>
            <a:endParaRPr dirty="0">
              <a:latin typeface="Arial"/>
              <a:cs typeface="Arial"/>
            </a:endParaRPr>
          </a:p>
          <a:p>
            <a:pPr marL="12700" marR="5080"/>
            <a:r>
              <a:rPr lang="ru-RU" sz="1400" dirty="0" err="1">
                <a:latin typeface="Arial"/>
                <a:cs typeface="Arial"/>
              </a:rPr>
              <a:t>Стрипы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sz="1400" spc="-5" dirty="0">
                <a:latin typeface="Arial"/>
                <a:cs typeface="Arial"/>
              </a:rPr>
              <a:t>61 </a:t>
            </a:r>
            <a:r>
              <a:rPr lang="ru-RU" sz="1400" spc="10" dirty="0">
                <a:latin typeface="Arial"/>
                <a:cs typeface="Arial"/>
              </a:rPr>
              <a:t>м</a:t>
            </a:r>
            <a:r>
              <a:rPr sz="1350" spc="15" baseline="24691" dirty="0">
                <a:latin typeface="Arial"/>
                <a:cs typeface="Arial"/>
              </a:rPr>
              <a:t>2 </a:t>
            </a:r>
            <a:r>
              <a:rPr lang="ru-RU" sz="1400" spc="-5" dirty="0">
                <a:latin typeface="Arial"/>
                <a:cs typeface="Arial"/>
              </a:rPr>
              <a:t>кремния</a:t>
            </a:r>
            <a:r>
              <a:rPr sz="1400" spc="-5" dirty="0">
                <a:latin typeface="Arial"/>
                <a:cs typeface="Arial"/>
              </a:rPr>
              <a:t>, 4088 </a:t>
            </a:r>
            <a:r>
              <a:rPr lang="ru-RU" sz="1400" spc="-5" dirty="0">
                <a:latin typeface="Arial"/>
                <a:cs typeface="Arial"/>
              </a:rPr>
              <a:t>модулей</a:t>
            </a:r>
            <a:r>
              <a:rPr sz="1400" spc="-5" dirty="0">
                <a:latin typeface="Arial"/>
                <a:cs typeface="Arial"/>
              </a:rPr>
              <a:t>, </a:t>
            </a:r>
            <a:r>
              <a:rPr sz="1400" dirty="0">
                <a:latin typeface="Arial"/>
                <a:cs typeface="Arial"/>
              </a:rPr>
              <a:t>6x10</a:t>
            </a:r>
            <a:r>
              <a:rPr sz="1350" baseline="24691" dirty="0">
                <a:latin typeface="Arial"/>
                <a:cs typeface="Arial"/>
              </a:rPr>
              <a:t>6  </a:t>
            </a:r>
            <a:r>
              <a:rPr lang="ru-RU" sz="1400" spc="-5" dirty="0">
                <a:latin typeface="Arial"/>
                <a:cs typeface="Arial"/>
              </a:rPr>
              <a:t>каналов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/>
            <a:r>
              <a:rPr lang="ru-RU" sz="1400" spc="-5" dirty="0">
                <a:latin typeface="Arial"/>
                <a:cs typeface="Arial"/>
              </a:rPr>
              <a:t>Пиксели</a:t>
            </a:r>
            <a:r>
              <a:rPr sz="1400" spc="-5" dirty="0">
                <a:latin typeface="Arial"/>
                <a:cs typeface="Arial"/>
              </a:rPr>
              <a:t>: 1744 </a:t>
            </a:r>
            <a:r>
              <a:rPr lang="ru-RU" sz="1400" spc="-5" dirty="0">
                <a:latin typeface="Arial"/>
                <a:cs typeface="Arial"/>
              </a:rPr>
              <a:t>модулей</a:t>
            </a:r>
            <a:r>
              <a:rPr sz="1400" spc="-5" dirty="0">
                <a:latin typeface="Arial"/>
                <a:cs typeface="Arial"/>
              </a:rPr>
              <a:t>, </a:t>
            </a:r>
            <a:r>
              <a:rPr sz="1400" dirty="0">
                <a:latin typeface="Arial"/>
                <a:cs typeface="Arial"/>
              </a:rPr>
              <a:t>80 x </a:t>
            </a:r>
            <a:r>
              <a:rPr sz="1400" spc="5" dirty="0">
                <a:latin typeface="Arial"/>
                <a:cs typeface="Arial"/>
              </a:rPr>
              <a:t>10</a:t>
            </a:r>
            <a:r>
              <a:rPr sz="1350" spc="7" baseline="24691" dirty="0">
                <a:latin typeface="Arial"/>
                <a:cs typeface="Arial"/>
              </a:rPr>
              <a:t>6</a:t>
            </a:r>
            <a:r>
              <a:rPr sz="1350" spc="150" baseline="24691" dirty="0">
                <a:latin typeface="Arial"/>
                <a:cs typeface="Arial"/>
              </a:rPr>
              <a:t> </a:t>
            </a:r>
            <a:r>
              <a:rPr lang="ru-RU" sz="1400" spc="-5" dirty="0">
                <a:latin typeface="Arial"/>
                <a:cs typeface="Arial"/>
              </a:rPr>
              <a:t>каналов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399" y="2752978"/>
            <a:ext cx="6167194" cy="11464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latin typeface="Arial"/>
                <a:cs typeface="Arial"/>
              </a:rPr>
              <a:t>CMS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lang="ru-RU" sz="1400" dirty="0">
                <a:latin typeface="Arial"/>
                <a:cs typeface="Arial"/>
              </a:rPr>
              <a:t>Самый большой кремниевый трековый детектор в мире</a:t>
            </a:r>
            <a:endParaRPr sz="1400" dirty="0">
              <a:latin typeface="Arial"/>
              <a:cs typeface="Arial"/>
            </a:endParaRPr>
          </a:p>
          <a:p>
            <a:pPr marL="12700"/>
            <a:r>
              <a:rPr sz="1400" dirty="0">
                <a:latin typeface="Arial"/>
                <a:cs typeface="Arial"/>
              </a:rPr>
              <a:t>200 </a:t>
            </a:r>
            <a:r>
              <a:rPr lang="ru-RU" sz="1400" spc="-5" dirty="0">
                <a:latin typeface="Arial"/>
                <a:cs typeface="Arial"/>
              </a:rPr>
              <a:t>м</a:t>
            </a:r>
            <a:r>
              <a:rPr sz="1400" spc="-5" dirty="0">
                <a:latin typeface="Arial"/>
                <a:cs typeface="Arial"/>
              </a:rPr>
              <a:t>² </a:t>
            </a:r>
            <a:r>
              <a:rPr lang="ru-RU" sz="1400" dirty="0">
                <a:latin typeface="Arial"/>
                <a:cs typeface="Arial"/>
              </a:rPr>
              <a:t>односторонних кремниевых детекторов </a:t>
            </a:r>
            <a:r>
              <a:rPr sz="1400" spc="-55" dirty="0">
                <a:latin typeface="Arial"/>
                <a:cs typeface="Arial"/>
              </a:rPr>
              <a:t>11 </a:t>
            </a:r>
            <a:r>
              <a:rPr sz="1400" dirty="0">
                <a:latin typeface="Arial"/>
                <a:cs typeface="Arial"/>
              </a:rPr>
              <a:t>x </a:t>
            </a:r>
            <a:r>
              <a:rPr sz="1400" spc="5" dirty="0">
                <a:latin typeface="Arial"/>
                <a:cs typeface="Arial"/>
              </a:rPr>
              <a:t>10</a:t>
            </a:r>
            <a:r>
              <a:rPr sz="1350" spc="7" baseline="24691" dirty="0">
                <a:latin typeface="Arial"/>
                <a:cs typeface="Arial"/>
              </a:rPr>
              <a:t>6 </a:t>
            </a:r>
            <a:r>
              <a:rPr lang="ru-RU" sz="1400" dirty="0">
                <a:latin typeface="Arial"/>
                <a:cs typeface="Arial"/>
              </a:rPr>
              <a:t>каналов чтения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700"/>
            <a:r>
              <a:rPr sz="1400" spc="-5" dirty="0">
                <a:latin typeface="Arial"/>
                <a:cs typeface="Arial"/>
              </a:rPr>
              <a:t>~1</a:t>
            </a:r>
            <a:r>
              <a:rPr lang="ru-RU" sz="1400" spc="-5" dirty="0">
                <a:latin typeface="Arial"/>
                <a:cs typeface="Arial"/>
              </a:rPr>
              <a:t>м</a:t>
            </a:r>
            <a:r>
              <a:rPr sz="1400" spc="-5" dirty="0">
                <a:latin typeface="Arial"/>
                <a:cs typeface="Arial"/>
              </a:rPr>
              <a:t>² </a:t>
            </a:r>
            <a:r>
              <a:rPr lang="ru-RU" sz="1400" spc="-5" dirty="0">
                <a:latin typeface="Arial"/>
                <a:cs typeface="Arial"/>
              </a:rPr>
              <a:t>пиксельных детекторов</a:t>
            </a:r>
            <a:r>
              <a:rPr sz="1400" spc="-5" dirty="0">
                <a:latin typeface="Arial"/>
                <a:cs typeface="Arial"/>
              </a:rPr>
              <a:t>, </a:t>
            </a:r>
            <a:r>
              <a:rPr lang="ru-RU" sz="1400" spc="-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6</a:t>
            </a:r>
            <a:r>
              <a:rPr lang="ru-RU" sz="1400" dirty="0">
                <a:latin typeface="Arial"/>
                <a:cs typeface="Arial"/>
              </a:rPr>
              <a:t>6</a:t>
            </a:r>
            <a:r>
              <a:rPr sz="1400" dirty="0">
                <a:latin typeface="Arial"/>
                <a:cs typeface="Arial"/>
              </a:rPr>
              <a:t>x10</a:t>
            </a:r>
            <a:r>
              <a:rPr sz="1350" baseline="24691" dirty="0">
                <a:latin typeface="Arial"/>
                <a:cs typeface="Arial"/>
              </a:rPr>
              <a:t>6</a:t>
            </a:r>
            <a:r>
              <a:rPr sz="1350" spc="-67" baseline="24691" dirty="0">
                <a:latin typeface="Arial"/>
                <a:cs typeface="Arial"/>
              </a:rPr>
              <a:t> </a:t>
            </a:r>
            <a:r>
              <a:rPr lang="ru-RU" sz="1400" spc="-5" dirty="0">
                <a:latin typeface="Arial"/>
                <a:cs typeface="Arial"/>
              </a:rPr>
              <a:t>каналов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7399" y="4734814"/>
            <a:ext cx="4586077" cy="142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latin typeface="Arial"/>
                <a:cs typeface="Arial"/>
              </a:rPr>
              <a:t>ALICE</a:t>
            </a:r>
            <a:endParaRPr dirty="0">
              <a:latin typeface="Arial"/>
              <a:cs typeface="Arial"/>
            </a:endParaRPr>
          </a:p>
          <a:p>
            <a:pPr marL="12700" marR="1097915"/>
            <a:r>
              <a:rPr lang="ru-RU" sz="1400" spc="-5" dirty="0">
                <a:latin typeface="Arial"/>
                <a:cs typeface="Arial"/>
              </a:rPr>
              <a:t>Пиксельные сенсоры, </a:t>
            </a:r>
          </a:p>
          <a:p>
            <a:pPr marL="12700" marR="1097915"/>
            <a:r>
              <a:rPr lang="ru-RU" sz="1400" spc="-5" dirty="0">
                <a:latin typeface="Arial"/>
                <a:cs typeface="Arial"/>
              </a:rPr>
              <a:t>дрейфовые детекторы,</a:t>
            </a:r>
          </a:p>
          <a:p>
            <a:pPr marL="12700" marR="1097915"/>
            <a:r>
              <a:rPr lang="ru-RU" sz="1400" spc="-5" dirty="0">
                <a:latin typeface="Arial"/>
                <a:cs typeface="Arial"/>
              </a:rPr>
              <a:t>двусторонние стрипы</a:t>
            </a:r>
          </a:p>
          <a:p>
            <a:pPr marL="12700" marR="1097915"/>
            <a:endParaRPr sz="1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42304" y="2485597"/>
            <a:ext cx="3440048" cy="1584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76105" y="4069355"/>
            <a:ext cx="3162300" cy="211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0BC4D5-4B3D-11B1-FC3A-C3FB81B6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C3E299-3A8C-069A-8839-CDE092E5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3E22D5E-6D71-6037-27FD-D3E000A7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101" y="367911"/>
            <a:ext cx="10515600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pc="-5" dirty="0"/>
              <a:t>DELPHI vs.</a:t>
            </a:r>
            <a:r>
              <a:rPr spc="-85" dirty="0"/>
              <a:t> </a:t>
            </a:r>
            <a:r>
              <a:rPr spc="-5" dirty="0"/>
              <a:t>CMS</a:t>
            </a:r>
          </a:p>
        </p:txBody>
      </p:sp>
      <p:sp>
        <p:nvSpPr>
          <p:cNvPr id="3" name="object 3"/>
          <p:cNvSpPr/>
          <p:nvPr/>
        </p:nvSpPr>
        <p:spPr>
          <a:xfrm>
            <a:off x="1515101" y="737243"/>
            <a:ext cx="8790254" cy="5523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F8F06A-EB1D-B24C-7E41-E84F2239FEC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0A393-8512-BF15-27B9-488572810E0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6B5094-3765-B8C6-4964-2D95768794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6200">
              <a:lnSpc>
                <a:spcPts val="1010"/>
              </a:lnSpc>
            </a:pPr>
            <a:r>
              <a:rPr lang="en-US" spc="-5" dirty="0"/>
              <a:t>23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892" y="225706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5" dirty="0"/>
              <a:t>Действующие детекторы </a:t>
            </a:r>
            <a:r>
              <a:rPr lang="en-US" spc="-5" dirty="0"/>
              <a:t>LHC 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451477" y="1143381"/>
            <a:ext cx="3005581" cy="1981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3985" y="1113840"/>
            <a:ext cx="2857500" cy="198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88758" y="4890897"/>
            <a:ext cx="47625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CMS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4816" y="3178682"/>
            <a:ext cx="2775839" cy="2039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78861" y="4831208"/>
            <a:ext cx="121539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ATLAS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Pixel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64171" y="1124712"/>
            <a:ext cx="3044698" cy="1982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12456" y="2694560"/>
            <a:ext cx="114744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ATLAS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SCT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34481" y="2801874"/>
            <a:ext cx="117538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LHCb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VELO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87195" y="2315084"/>
            <a:ext cx="85979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CMS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TIB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81500" y="3154298"/>
            <a:ext cx="6082538" cy="203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39204" y="4275202"/>
            <a:ext cx="499109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Pixel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ADA857AF-8965-47BE-124F-57C2D920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DBE316FD-B5B6-9CEB-907B-C65906FA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066DB981-1313-0E9B-E2FD-43E17AD96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28</a:t>
            </a:fld>
            <a:endParaRPr lang="ru-RU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8A773BC4-4F17-19ED-16DC-F2A25096FD1F}"/>
              </a:ext>
            </a:extLst>
          </p:cNvPr>
          <p:cNvSpPr txBox="1"/>
          <p:nvPr/>
        </p:nvSpPr>
        <p:spPr>
          <a:xfrm>
            <a:off x="8153400" y="4604258"/>
            <a:ext cx="128918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CMS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Pixel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895044" y="1143380"/>
            <a:ext cx="7934756" cy="4663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895044" y="34445"/>
            <a:ext cx="840191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5" dirty="0" err="1"/>
              <a:t>LHCb</a:t>
            </a:r>
            <a:r>
              <a:rPr lang="ru-RU" spc="-5" dirty="0"/>
              <a:t> </a:t>
            </a:r>
            <a:r>
              <a:rPr lang="en-US" spc="-5" dirty="0"/>
              <a:t>VELO </a:t>
            </a:r>
            <a:r>
              <a:rPr lang="ru-RU" spc="-5" dirty="0"/>
              <a:t>детектор </a:t>
            </a:r>
            <a:r>
              <a:rPr lang="en-US" spc="-5" dirty="0" err="1"/>
              <a:t>LHCb</a:t>
            </a:r>
            <a:r>
              <a:rPr lang="en-US" spc="-5" dirty="0"/>
              <a:t> </a:t>
            </a:r>
            <a:endParaRPr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D5D96862-EC32-DE6C-7614-7081BF55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9D0029-4006-0437-18CC-C5D0F0DE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D010D-4075-6EDD-FEF2-2315DE79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35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FDECC-724A-7CA2-210C-FED2CAD8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727"/>
          </a:xfrm>
        </p:spPr>
        <p:txBody>
          <a:bodyPr/>
          <a:lstStyle/>
          <a:p>
            <a:pPr algn="ctr"/>
            <a:r>
              <a:rPr lang="ru-RU" b="1" dirty="0"/>
              <a:t>Трековые и координатные детекторы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FFB876-FA83-F418-1169-56D7F1E0D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Трековыми детекторами называют группу детекторов, в которых при прохождении заряженной частицы возникает визуально наблюдаемый след (трек) этой частицы. Трековые детекторы сыграли выдающуюся роль в силу наглядности и возможности получения исчерпывающей пространственной картины изучаемого процесса. Благодаря этим детекторам были открыты ядерные распады и реакции, частицы (позитрон, мюон, заряженные пионы, странные и очарованные частицы). </a:t>
            </a:r>
          </a:p>
          <a:p>
            <a:pPr marL="0" indent="0" algn="ctr">
              <a:lnSpc>
                <a:spcPct val="120000"/>
              </a:lnSpc>
              <a:buNone/>
            </a:pP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трековых детекторах след частицы визуально наблюдаем!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DB210-67CD-F180-6A74-3924DCDA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79FCCD-A124-2BD2-F535-ABDD2998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4E5876-DA02-C712-228F-C94778F8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66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0A3CF-3456-2F82-E9B7-33425C53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>
            <a:normAutofit/>
          </a:bodyPr>
          <a:lstStyle/>
          <a:p>
            <a:r>
              <a:rPr lang="ru-RU" sz="4000" b="1" dirty="0"/>
              <a:t>Трековая система эксперимента </a:t>
            </a:r>
            <a:r>
              <a:rPr lang="en-US" sz="4000" b="1" dirty="0"/>
              <a:t>CLAS12 - JLAB</a:t>
            </a:r>
            <a:endParaRPr lang="ru-RU" sz="4000" b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4E19C12-A037-3CC0-1FB4-925A07FF9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28" y="1228660"/>
            <a:ext cx="3089429" cy="5116667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7E98727B-A5DE-A6A8-06E2-89F1E97F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B3641D-9D03-11C1-7F5E-8E508BC5A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F897E-0CB5-EDD8-CE96-013C3EEA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285A3F-A635-B166-3066-5B7432F3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27" y="2058163"/>
            <a:ext cx="8096415" cy="38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90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333FC-E1CA-0C0A-62E9-1B724CA0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187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Семейство микросхем </a:t>
            </a:r>
            <a:r>
              <a:rPr lang="en-US" sz="3200" b="1" dirty="0"/>
              <a:t>SVX</a:t>
            </a:r>
            <a:endParaRPr lang="ru-RU" sz="3200" b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BC4811-C9EB-8040-8544-F8E115C0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2E50C7-74F0-16C7-7387-F29B2C52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1F58E8-5DC4-B76C-A7FF-3C9CF20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31</a:t>
            </a:fld>
            <a:endParaRPr lang="ru-RU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B2F43FF-DE53-D3AE-14BE-5B7BC5ACC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5943" r="4865" b="1430"/>
          <a:stretch>
            <a:fillRect/>
          </a:stretch>
        </p:blipFill>
        <p:spPr bwMode="auto">
          <a:xfrm>
            <a:off x="1834488" y="1209391"/>
            <a:ext cx="8523023" cy="51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35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17F58-9A8E-1962-BFF3-2FF8B9D1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</p:spPr>
        <p:txBody>
          <a:bodyPr/>
          <a:lstStyle/>
          <a:p>
            <a:pPr algn="ctr"/>
            <a:r>
              <a:rPr lang="en-US" dirty="0" err="1"/>
              <a:t>SVXIIe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/>
              <a:t>SVX4a/b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685325-ED0B-AA57-2D1D-EBE5BEAFB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308D6-A5C3-B13F-14F0-D7881F81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4648B-93C4-DB6B-057D-F7A566EC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B3924-1F42-AB5C-0E25-300851FD4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3476" y="1823745"/>
            <a:ext cx="4823842" cy="38103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0040FE-766A-7064-3784-C8DFC34F1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4322" y="1875242"/>
            <a:ext cx="4541519" cy="370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EBC455-3207-20E8-4050-A306B728D849}"/>
              </a:ext>
            </a:extLst>
          </p:cNvPr>
          <p:cNvSpPr txBox="1"/>
          <p:nvPr/>
        </p:nvSpPr>
        <p:spPr>
          <a:xfrm>
            <a:off x="384109" y="2029365"/>
            <a:ext cx="28831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800" dirty="0"/>
              <a:t>Charge sensitive amplifier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ru-RU" sz="1800" dirty="0"/>
              <a:t>Dual-ported analog pipeline for dead-timeless operation</a:t>
            </a:r>
          </a:p>
          <a:p>
            <a:endParaRPr lang="en-US" altLang="ru-RU" dirty="0"/>
          </a:p>
          <a:p>
            <a:endParaRPr lang="en-US" altLang="ru-RU" sz="1800" dirty="0"/>
          </a:p>
          <a:p>
            <a:r>
              <a:rPr lang="en-US" altLang="ru-RU" sz="1800" dirty="0"/>
              <a:t>Wilkinson type ADC 128 channels in parallel</a:t>
            </a:r>
          </a:p>
          <a:p>
            <a:endParaRPr lang="en-US" altLang="ru-RU" dirty="0"/>
          </a:p>
          <a:p>
            <a:endParaRPr lang="en-US" altLang="ru-RU" dirty="0"/>
          </a:p>
          <a:p>
            <a:r>
              <a:rPr lang="en-US" altLang="ru-RU" sz="1800" dirty="0"/>
              <a:t>Zero-suppressed readout on 8-bit parallel bus</a:t>
            </a:r>
          </a:p>
          <a:p>
            <a:endParaRPr lang="en-US" alt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018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title"/>
          </p:nvPr>
        </p:nvSpPr>
        <p:spPr>
          <a:xfrm>
            <a:off x="2247750" y="220980"/>
            <a:ext cx="7696500" cy="6263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lvl="0" algn="ctr">
              <a:buClr>
                <a:srgbClr val="0041C3"/>
              </a:buClr>
              <a:buSzPts val="4000"/>
            </a:pPr>
            <a:r>
              <a:rPr lang="ru-RU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Спецификация типичной ИМС</a:t>
            </a:r>
            <a:endParaRPr b="1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Google Shape;123;p16"/>
          <p:cNvSpPr txBox="1"/>
          <p:nvPr/>
        </p:nvSpPr>
        <p:spPr>
          <a:xfrm>
            <a:off x="1540412" y="1051582"/>
            <a:ext cx="9111175" cy="553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Char char="●"/>
            </a:pPr>
            <a:endParaRPr lang="ru-RU" sz="1200" dirty="0">
              <a:solidFill>
                <a:schemeClr val="dk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1011" y="975360"/>
            <a:ext cx="10795519" cy="520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Максимальная частота - 100 кГц. Используется 2 триггера: L0 - на частоте 100 кГц с задержкой прихода сигнала до 500 </a:t>
            </a:r>
            <a:r>
              <a:rPr lang="ru-RU" sz="2800" dirty="0" err="1">
                <a:solidFill>
                  <a:schemeClr val="dk1"/>
                </a:solidFill>
              </a:rPr>
              <a:t>нс</a:t>
            </a:r>
            <a:r>
              <a:rPr lang="ru-RU" sz="2800" dirty="0">
                <a:solidFill>
                  <a:schemeClr val="dk1"/>
                </a:solidFill>
              </a:rPr>
              <a:t> и L1 - на частоте 50 кГц с задержкой прихода сигнала до 10 мкс.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Входные сигналы обеих полярностей (электроны и дырки)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Динамический диапазон до 30 </a:t>
            </a:r>
            <a:r>
              <a:rPr lang="ru-RU" sz="2800" dirty="0" err="1">
                <a:solidFill>
                  <a:schemeClr val="dk1"/>
                </a:solidFill>
              </a:rPr>
              <a:t>MIPs</a:t>
            </a:r>
            <a:r>
              <a:rPr lang="ru-RU" sz="2800" dirty="0">
                <a:solidFill>
                  <a:schemeClr val="dk1"/>
                </a:solidFill>
              </a:rPr>
              <a:t> (108 </a:t>
            </a:r>
            <a:r>
              <a:rPr lang="ru-RU" sz="2800" dirty="0" err="1">
                <a:solidFill>
                  <a:schemeClr val="dk1"/>
                </a:solidFill>
              </a:rPr>
              <a:t>fC</a:t>
            </a:r>
            <a:r>
              <a:rPr lang="ru-RU" sz="2800" dirty="0">
                <a:solidFill>
                  <a:schemeClr val="dk1"/>
                </a:solidFill>
              </a:rPr>
              <a:t>)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Типичная амплитуда входного сигнала 1 MIP (3,6 </a:t>
            </a:r>
            <a:r>
              <a:rPr lang="ru-RU" sz="2800" dirty="0" err="1">
                <a:solidFill>
                  <a:schemeClr val="dk1"/>
                </a:solidFill>
              </a:rPr>
              <a:t>fC</a:t>
            </a:r>
            <a:r>
              <a:rPr lang="ru-RU" sz="2800" dirty="0">
                <a:solidFill>
                  <a:schemeClr val="dk1"/>
                </a:solidFill>
              </a:rPr>
              <a:t>)</a:t>
            </a: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ENC при емкостях детекторов в диапазоне 10-30пФ &lt; 1500 эл 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Частота канала &lt; 1 кГц (&gt; 1 мс на событие)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Программируемое время формирования 200, 300 и 500 </a:t>
            </a:r>
            <a:r>
              <a:rPr lang="ru-RU" sz="2800" dirty="0" err="1">
                <a:solidFill>
                  <a:schemeClr val="dk1"/>
                </a:solidFill>
              </a:rPr>
              <a:t>нс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Определение пиковой амплитуды канала и 10-битный АЦП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●"/>
            </a:pPr>
            <a:r>
              <a:rPr lang="ru-RU" sz="2800" dirty="0">
                <a:solidFill>
                  <a:schemeClr val="dk1"/>
                </a:solidFill>
              </a:rPr>
              <a:t>Потребляемая мощность микросхемы (128 кан.) &lt; 600 мВт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Char char="●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7270F2-804E-00CF-438F-7C159EFA95F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189BC67-989B-32F8-5233-203727377E5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4C6046D-81DC-C41A-9BA2-2CC1D700B2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4361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3236" y="108095"/>
            <a:ext cx="11145982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Достоинства и недостатки полупроводниковых детекторов</a:t>
            </a:r>
            <a:endParaRPr sz="32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540327" y="1010326"/>
            <a:ext cx="11208328" cy="5375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040"/>
            <a:r>
              <a:rPr lang="ru-RU" sz="2000" dirty="0">
                <a:solidFill>
                  <a:srgbClr val="00B050"/>
                </a:solidFill>
                <a:latin typeface="Arial"/>
                <a:cs typeface="Arial"/>
              </a:rPr>
              <a:t>Полупроводниковые детекторы имеют большую плотность по сравнению газовыми и органическими сцинтилляторами: </a:t>
            </a:r>
            <a:endParaRPr sz="200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695960" indent="-184785"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96595" algn="l"/>
              </a:tabLst>
            </a:pPr>
            <a:r>
              <a:rPr lang="ru-RU" sz="1600" spc="-5" dirty="0">
                <a:solidFill>
                  <a:srgbClr val="00B050"/>
                </a:solidFill>
                <a:latin typeface="Arial"/>
                <a:cs typeface="Arial"/>
              </a:rPr>
              <a:t>Большие потери энергии на малых расстояниях</a:t>
            </a:r>
            <a:endParaRPr sz="160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695960" marR="5080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6595" algn="l"/>
              </a:tabLst>
            </a:pPr>
            <a:r>
              <a:rPr lang="ru-RU" sz="1600" spc="-5" dirty="0">
                <a:solidFill>
                  <a:srgbClr val="00B050"/>
                </a:solidFill>
                <a:latin typeface="Arial"/>
                <a:cs typeface="Arial"/>
              </a:rPr>
              <a:t>Диффузия в полупроводниках существенно ниже чем в газах и можно ожидать разрешения не хуже</a:t>
            </a:r>
            <a:r>
              <a:rPr sz="1600" spc="-5" dirty="0">
                <a:solidFill>
                  <a:srgbClr val="00B050"/>
                </a:solidFill>
                <a:latin typeface="Arial"/>
                <a:cs typeface="Arial"/>
              </a:rPr>
              <a:t> 10</a:t>
            </a:r>
            <a:r>
              <a:rPr sz="16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ru-RU" sz="1600" spc="-5" dirty="0">
                <a:solidFill>
                  <a:srgbClr val="00B050"/>
                </a:solidFill>
                <a:latin typeface="Arial"/>
                <a:cs typeface="Arial"/>
              </a:rPr>
              <a:t>мкм</a:t>
            </a:r>
            <a:endParaRPr sz="160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66040">
              <a:spcBef>
                <a:spcPts val="945"/>
              </a:spcBef>
            </a:pPr>
            <a:r>
              <a:rPr lang="ru-RU" sz="2000" b="1" spc="-5" dirty="0">
                <a:solidFill>
                  <a:srgbClr val="00B050"/>
                </a:solidFill>
                <a:latin typeface="Arial"/>
                <a:cs typeface="Arial"/>
              </a:rPr>
              <a:t>Низкая энергия ионизации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(</a:t>
            </a:r>
            <a:r>
              <a:rPr lang="ru-RU" sz="2000" dirty="0">
                <a:solidFill>
                  <a:srgbClr val="00B050"/>
                </a:solidFill>
                <a:latin typeface="Arial"/>
                <a:cs typeface="Arial"/>
              </a:rPr>
              <a:t>несколько эВ на создание одной пары зарядов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) </a:t>
            </a:r>
            <a:r>
              <a:rPr lang="ru-RU" sz="2000" dirty="0">
                <a:solidFill>
                  <a:srgbClr val="00B050"/>
                </a:solidFill>
                <a:latin typeface="Arial"/>
                <a:cs typeface="Arial"/>
              </a:rPr>
              <a:t>сравним:</a:t>
            </a:r>
            <a:endParaRPr sz="200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695960" indent="-184785"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96595" algn="l"/>
              </a:tabLst>
            </a:pPr>
            <a:r>
              <a:rPr lang="ru-RU" sz="1600" spc="-10" dirty="0">
                <a:solidFill>
                  <a:srgbClr val="00B050"/>
                </a:solidFill>
                <a:latin typeface="Arial"/>
                <a:cs typeface="Arial"/>
              </a:rPr>
              <a:t>Газовые детекторы</a:t>
            </a:r>
            <a:r>
              <a:rPr sz="1600" spc="-5" dirty="0">
                <a:solidFill>
                  <a:srgbClr val="00B050"/>
                </a:solidFill>
                <a:latin typeface="Arial"/>
                <a:cs typeface="Arial"/>
              </a:rPr>
              <a:t> (20-40 </a:t>
            </a:r>
            <a:r>
              <a:rPr lang="ru-RU" sz="1600" spc="-5" dirty="0">
                <a:solidFill>
                  <a:srgbClr val="00B050"/>
                </a:solidFill>
                <a:latin typeface="Arial"/>
                <a:cs typeface="Arial"/>
              </a:rPr>
              <a:t>эВ</a:t>
            </a:r>
            <a:r>
              <a:rPr sz="1600" spc="-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ru-RU" sz="1600" spc="-10" dirty="0">
                <a:solidFill>
                  <a:srgbClr val="00B050"/>
                </a:solidFill>
                <a:latin typeface="Arial"/>
                <a:cs typeface="Arial"/>
              </a:rPr>
              <a:t>на пару электрон - ион</a:t>
            </a:r>
            <a:r>
              <a:rPr sz="1600" spc="-5" dirty="0">
                <a:solidFill>
                  <a:srgbClr val="00B050"/>
                </a:solidFill>
                <a:latin typeface="Arial"/>
                <a:cs typeface="Arial"/>
              </a:rPr>
              <a:t>)</a:t>
            </a:r>
            <a:endParaRPr sz="160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695960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6595" algn="l"/>
              </a:tabLst>
            </a:pPr>
            <a:r>
              <a:rPr lang="ru-RU" sz="1600" spc="-5" dirty="0">
                <a:solidFill>
                  <a:srgbClr val="00B050"/>
                </a:solidFill>
                <a:latin typeface="Arial"/>
                <a:cs typeface="Arial"/>
              </a:rPr>
              <a:t>Сцинтилляторы </a:t>
            </a:r>
            <a:r>
              <a:rPr sz="1600" spc="-5" dirty="0">
                <a:solidFill>
                  <a:srgbClr val="00B050"/>
                </a:solidFill>
                <a:latin typeface="Arial"/>
                <a:cs typeface="Arial"/>
              </a:rPr>
              <a:t> (400-1000 </a:t>
            </a:r>
            <a:r>
              <a:rPr lang="ru-RU" sz="1600" spc="-5" dirty="0">
                <a:solidFill>
                  <a:srgbClr val="00B050"/>
                </a:solidFill>
                <a:latin typeface="Arial"/>
                <a:cs typeface="Arial"/>
              </a:rPr>
              <a:t>эВ на фотон</a:t>
            </a:r>
            <a:r>
              <a:rPr sz="1600" spc="-5" dirty="0">
                <a:solidFill>
                  <a:srgbClr val="00B050"/>
                </a:solidFill>
                <a:latin typeface="Arial"/>
                <a:cs typeface="Arial"/>
              </a:rPr>
              <a:t>)</a:t>
            </a:r>
            <a:endParaRPr sz="1600" dirty="0">
              <a:solidFill>
                <a:srgbClr val="00B05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0"/>
            <a:r>
              <a:rPr sz="2000" b="1" dirty="0">
                <a:solidFill>
                  <a:srgbClr val="C00000"/>
                </a:solidFill>
                <a:latin typeface="Arial Black"/>
                <a:cs typeface="Arial Black"/>
              </a:rPr>
              <a:t>&gt; </a:t>
            </a:r>
            <a:r>
              <a:rPr lang="ru-RU" sz="2000" dirty="0">
                <a:solidFill>
                  <a:srgbClr val="C00000"/>
                </a:solidFill>
                <a:latin typeface="Arial"/>
                <a:cs typeface="Arial"/>
              </a:rPr>
              <a:t>Нет внутреннего усиления, т.е. сигнал маленький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641985" indent="-184785"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1600" spc="-10" dirty="0">
                <a:solidFill>
                  <a:srgbClr val="00B0F0"/>
                </a:solidFill>
                <a:latin typeface="Arial"/>
                <a:cs typeface="Arial"/>
              </a:rPr>
              <a:t>Есть несколько исключений – </a:t>
            </a:r>
            <a:r>
              <a:rPr lang="en-US" sz="1600" spc="-10" dirty="0">
                <a:solidFill>
                  <a:srgbClr val="00B0F0"/>
                </a:solidFill>
                <a:latin typeface="Arial"/>
                <a:cs typeface="Arial"/>
              </a:rPr>
              <a:t>MAPS!</a:t>
            </a:r>
            <a:endParaRPr sz="1600" dirty="0">
              <a:solidFill>
                <a:srgbClr val="00B0F0"/>
              </a:solidFill>
              <a:latin typeface="Arial"/>
              <a:cs typeface="Arial"/>
            </a:endParaRPr>
          </a:p>
          <a:p>
            <a:pPr marL="12700">
              <a:spcBef>
                <a:spcPts val="944"/>
              </a:spcBef>
            </a:pPr>
            <a:r>
              <a:rPr sz="2000" b="1" dirty="0">
                <a:solidFill>
                  <a:srgbClr val="C00000"/>
                </a:solidFill>
                <a:latin typeface="Arial Black"/>
                <a:cs typeface="Arial Black"/>
              </a:rPr>
              <a:t>&gt; </a:t>
            </a:r>
            <a:r>
              <a:rPr lang="ru-RU" sz="2000" spc="-5" dirty="0">
                <a:solidFill>
                  <a:srgbClr val="C00000"/>
                </a:solidFill>
                <a:latin typeface="Arial"/>
                <a:cs typeface="Arial"/>
              </a:rPr>
              <a:t>Высокая стоимость на единицу площади и технические проблемы 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641985" indent="-184785"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1600" spc="-10" dirty="0">
                <a:solidFill>
                  <a:srgbClr val="C00000"/>
                </a:solidFill>
                <a:latin typeface="Arial"/>
                <a:cs typeface="Arial"/>
              </a:rPr>
              <a:t>Стоимость не только детекторов самих по себе, но и электроники, стоимость монтажа.</a:t>
            </a:r>
            <a:endParaRPr sz="16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698500" indent="-241300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8500" algn="l"/>
                <a:tab pos="699135" algn="l"/>
              </a:tabLst>
            </a:pPr>
            <a:r>
              <a:rPr lang="ru-RU" sz="1600" spc="-5" dirty="0">
                <a:solidFill>
                  <a:srgbClr val="00B0F0"/>
                </a:solidFill>
                <a:latin typeface="Arial"/>
                <a:cs typeface="Arial"/>
              </a:rPr>
              <a:t>Большое число каналов считывания</a:t>
            </a:r>
            <a:endParaRPr sz="1600" dirty="0">
              <a:solidFill>
                <a:srgbClr val="00B0F0"/>
              </a:solidFill>
              <a:latin typeface="Arial"/>
              <a:cs typeface="Arial"/>
            </a:endParaRPr>
          </a:p>
          <a:p>
            <a:pPr marL="698500" indent="-241300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8500" algn="l"/>
                <a:tab pos="699135" algn="l"/>
                <a:tab pos="3303270" algn="l"/>
              </a:tabLst>
            </a:pPr>
            <a:r>
              <a:rPr lang="ru-RU" sz="1600" spc="-10" dirty="0">
                <a:solidFill>
                  <a:srgbClr val="00B0F0"/>
                </a:solidFill>
                <a:latin typeface="Arial"/>
                <a:cs typeface="Arial"/>
              </a:rPr>
              <a:t>Большое тепловыделение – требуется охлаждение</a:t>
            </a:r>
            <a:endParaRPr sz="160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F371C5-2A4E-ECA6-AF21-3F62AE22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131FD-687E-B2BD-5F34-F7ED2A7A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8FC15C-7CAE-3628-87AD-06049A0F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67302"/>
            <a:ext cx="10515600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4000" b="1" dirty="0"/>
              <a:t>Полупроводники</a:t>
            </a:r>
            <a:endParaRPr sz="40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33683" y="831761"/>
            <a:ext cx="11540835" cy="5524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10" dirty="0">
                <a:solidFill>
                  <a:srgbClr val="F18E00"/>
                </a:solidFill>
                <a:latin typeface="Arial Black"/>
                <a:cs typeface="Arial Black"/>
              </a:rPr>
              <a:t> </a:t>
            </a:r>
            <a:r>
              <a:rPr lang="ru-RU" sz="2400" b="1" dirty="0">
                <a:latin typeface="Arial"/>
                <a:cs typeface="Arial"/>
              </a:rPr>
              <a:t>Германий</a:t>
            </a:r>
            <a:r>
              <a:rPr sz="2400" b="1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641985" indent="-184785"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5" dirty="0">
                <a:latin typeface="Arial"/>
                <a:cs typeface="Arial"/>
              </a:rPr>
              <a:t>Используется как правило в ядерной физике</a:t>
            </a:r>
            <a:endParaRPr sz="2000" dirty="0">
              <a:latin typeface="Arial"/>
              <a:cs typeface="Arial"/>
            </a:endParaRPr>
          </a:p>
          <a:p>
            <a:pPr marL="641985" marR="5080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10" dirty="0">
                <a:latin typeface="Arial"/>
                <a:cs typeface="Arial"/>
              </a:rPr>
              <a:t>Из-за небольшой ширины запрещенной зоны </a:t>
            </a:r>
            <a:r>
              <a:rPr lang="en-US" sz="2000" spc="-10" dirty="0">
                <a:latin typeface="Arial"/>
                <a:cs typeface="Arial"/>
              </a:rPr>
              <a:t>(0.66 </a:t>
            </a:r>
            <a:r>
              <a:rPr lang="ru-RU" sz="2000" spc="-10" dirty="0">
                <a:latin typeface="Arial"/>
                <a:cs typeface="Arial"/>
              </a:rPr>
              <a:t>эВ) требует охлаждения </a:t>
            </a:r>
            <a:r>
              <a:rPr sz="2000" spc="-5" dirty="0">
                <a:latin typeface="Arial"/>
                <a:cs typeface="Arial"/>
              </a:rPr>
              <a:t>(</a:t>
            </a:r>
            <a:r>
              <a:rPr lang="ru-RU" sz="2000" spc="-5" dirty="0">
                <a:latin typeface="Arial"/>
                <a:cs typeface="Arial"/>
              </a:rPr>
              <a:t>обычно работает при температуре жидкого азота</a:t>
            </a:r>
            <a:r>
              <a:rPr sz="2000" spc="-5" dirty="0">
                <a:latin typeface="Arial"/>
                <a:cs typeface="Arial"/>
              </a:rPr>
              <a:t>  77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K)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945"/>
              </a:spcBef>
            </a:pPr>
            <a:r>
              <a:rPr lang="en-US" sz="2400" b="1" spc="-5" dirty="0">
                <a:latin typeface="Arial"/>
                <a:cs typeface="Arial"/>
              </a:rPr>
              <a:t> </a:t>
            </a:r>
            <a:r>
              <a:rPr lang="ru-RU" sz="2400" b="1" spc="-5" dirty="0">
                <a:latin typeface="Arial"/>
                <a:cs typeface="Arial"/>
              </a:rPr>
              <a:t>Кремний</a:t>
            </a:r>
            <a:r>
              <a:rPr sz="2400" b="1" spc="-5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641985" indent="-184785"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10" dirty="0">
                <a:latin typeface="Arial"/>
                <a:cs typeface="Arial"/>
              </a:rPr>
              <a:t>Может работать при комнатной температуре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10" dirty="0">
                <a:latin typeface="Arial"/>
                <a:cs typeface="Arial"/>
              </a:rPr>
              <a:t>Хорошо совместим с современной микроэлектроникой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5" dirty="0">
                <a:latin typeface="Arial"/>
                <a:cs typeface="Arial"/>
              </a:rPr>
              <a:t>Последнее время – стандарт для трековых и </a:t>
            </a:r>
            <a:r>
              <a:rPr lang="ru-RU" sz="2000" spc="-5" dirty="0" err="1">
                <a:latin typeface="Arial"/>
                <a:cs typeface="Arial"/>
              </a:rPr>
              <a:t>вёртекс</a:t>
            </a:r>
            <a:r>
              <a:rPr lang="ru-RU" sz="2000" spc="-5" dirty="0">
                <a:latin typeface="Arial"/>
                <a:cs typeface="Arial"/>
              </a:rPr>
              <a:t> детекторов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940"/>
              </a:spcBef>
            </a:pP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ru-RU" sz="2400" b="1" dirty="0">
                <a:latin typeface="Arial"/>
                <a:cs typeface="Arial"/>
              </a:rPr>
              <a:t>Алмаз</a:t>
            </a:r>
            <a:r>
              <a:rPr sz="2400" b="1" dirty="0">
                <a:latin typeface="Arial"/>
                <a:cs typeface="Arial"/>
              </a:rPr>
              <a:t> (CVD</a:t>
            </a:r>
            <a:r>
              <a:rPr lang="ru-RU" sz="2400" b="1" dirty="0">
                <a:latin typeface="Arial"/>
                <a:cs typeface="Arial"/>
              </a:rPr>
              <a:t> -</a:t>
            </a:r>
            <a:r>
              <a:rPr lang="ru-RU" sz="2400" dirty="0"/>
              <a:t> </a:t>
            </a:r>
            <a:r>
              <a:rPr lang="en-US" sz="2400" b="1" dirty="0"/>
              <a:t>Chemical vapor deposition</a:t>
            </a:r>
            <a:r>
              <a:rPr lang="ru-RU" sz="2400" b="1" dirty="0">
                <a:latin typeface="Arial"/>
                <a:cs typeface="Arial"/>
              </a:rPr>
              <a:t>/ </a:t>
            </a:r>
            <a:r>
              <a:rPr lang="ru-RU" sz="2400" dirty="0"/>
              <a:t>химическое </a:t>
            </a:r>
            <a:r>
              <a:rPr lang="ru-RU" sz="2400" dirty="0" err="1"/>
              <a:t>парофазное</a:t>
            </a:r>
            <a:r>
              <a:rPr lang="ru-RU" sz="2400" dirty="0"/>
              <a:t> осаждение </a:t>
            </a:r>
            <a:r>
              <a:rPr lang="ru-RU" sz="2400" b="1" dirty="0">
                <a:latin typeface="Arial"/>
                <a:cs typeface="Arial"/>
              </a:rPr>
              <a:t>или монокристалл</a:t>
            </a:r>
            <a:r>
              <a:rPr sz="2400" b="1" spc="-10" dirty="0">
                <a:latin typeface="Arial"/>
                <a:cs typeface="Arial"/>
              </a:rPr>
              <a:t>):</a:t>
            </a:r>
            <a:endParaRPr sz="2400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10" dirty="0">
                <a:latin typeface="Arial"/>
                <a:cs typeface="Arial"/>
              </a:rPr>
              <a:t>Большая ширина запрещенной зоны </a:t>
            </a:r>
            <a:r>
              <a:rPr sz="2000" spc="-5" dirty="0">
                <a:latin typeface="Arial"/>
                <a:cs typeface="Arial"/>
              </a:rPr>
              <a:t> (</a:t>
            </a:r>
            <a:r>
              <a:rPr lang="ru-RU" sz="2000" spc="-5" dirty="0">
                <a:latin typeface="Arial"/>
                <a:cs typeface="Arial"/>
              </a:rPr>
              <a:t>в принципе не требует обеднения</a:t>
            </a:r>
            <a:r>
              <a:rPr sz="2000" spc="-5" dirty="0"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5" dirty="0">
                <a:latin typeface="Arial"/>
                <a:cs typeface="Arial"/>
              </a:rPr>
              <a:t>Очень высокая радиационная стойкость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5" dirty="0">
                <a:solidFill>
                  <a:srgbClr val="C00000"/>
                </a:solidFill>
                <a:latin typeface="Arial"/>
                <a:cs typeface="Arial"/>
              </a:rPr>
              <a:t>Низкий сигнал и высокая стоимость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81D4-1FD9-7A47-1D96-AC87E2FD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7E2BD2-8FC3-559A-FDA1-2F336B71B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26EDE-F71E-B1D0-8FF2-A81F2639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35</a:t>
            </a:fld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8220" y="111141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b="1" spc="-5" dirty="0"/>
              <a:t>Сложные (составные) полупроводники</a:t>
            </a:r>
            <a:endParaRPr sz="36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233265" y="726694"/>
            <a:ext cx="11784564" cy="5555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277495" algn="l"/>
              </a:tabLst>
            </a:pPr>
            <a:r>
              <a:rPr lang="ru-RU" b="1" spc="-10" dirty="0">
                <a:latin typeface="Arial"/>
                <a:cs typeface="Arial"/>
              </a:rPr>
              <a:t>Сложные полупроводники состоят из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10" dirty="0">
                <a:latin typeface="Arial"/>
                <a:cs typeface="Arial"/>
              </a:rPr>
              <a:t>двух</a:t>
            </a:r>
            <a:r>
              <a:rPr spc="-10" dirty="0">
                <a:latin typeface="Arial"/>
                <a:cs typeface="Arial"/>
              </a:rPr>
              <a:t> (</a:t>
            </a:r>
            <a:r>
              <a:rPr lang="ru-RU" spc="-10" dirty="0">
                <a:latin typeface="Arial"/>
                <a:cs typeface="Arial"/>
              </a:rPr>
              <a:t>бинарные</a:t>
            </a:r>
            <a:r>
              <a:rPr spc="-5" dirty="0">
                <a:latin typeface="Arial"/>
                <a:cs typeface="Arial"/>
              </a:rPr>
              <a:t>)</a:t>
            </a:r>
            <a:r>
              <a:rPr spc="35" dirty="0">
                <a:latin typeface="Arial"/>
                <a:cs typeface="Arial"/>
              </a:rPr>
              <a:t> </a:t>
            </a:r>
            <a:endParaRPr lang="ru-RU" spc="35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Более чем двух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атомных элементов</a:t>
            </a:r>
            <a:r>
              <a:rPr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L="297180" marR="3427729" indent="-285115">
              <a:lnSpc>
                <a:spcPct val="150000"/>
              </a:lnSpc>
              <a:tabLst>
                <a:tab pos="277495" algn="l"/>
              </a:tabLst>
            </a:pPr>
            <a:r>
              <a:rPr lang="ru-RU" b="1" spc="-10" dirty="0">
                <a:latin typeface="Arial"/>
                <a:cs typeface="Arial"/>
              </a:rPr>
              <a:t>В зависимости от столбцов таблицы Менделеева</a:t>
            </a:r>
            <a:endParaRPr dirty="0">
              <a:latin typeface="Arial"/>
              <a:cs typeface="Arial"/>
            </a:endParaRPr>
          </a:p>
          <a:p>
            <a:pPr marL="698500" indent="-241300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pc="-5" dirty="0">
                <a:latin typeface="Arial"/>
                <a:cs typeface="Arial"/>
              </a:rPr>
              <a:t>IV-IV- (</a:t>
            </a:r>
            <a:r>
              <a:rPr lang="ru-RU" spc="-5" dirty="0">
                <a:latin typeface="Arial"/>
                <a:cs typeface="Arial"/>
              </a:rPr>
              <a:t>например -</a:t>
            </a:r>
            <a:r>
              <a:rPr spc="-5" dirty="0">
                <a:latin typeface="Arial"/>
                <a:cs typeface="Arial"/>
              </a:rPr>
              <a:t> </a:t>
            </a:r>
            <a:r>
              <a:rPr i="1" spc="-5" dirty="0">
                <a:latin typeface="Arial"/>
                <a:cs typeface="Arial"/>
              </a:rPr>
              <a:t>SiGe</a:t>
            </a:r>
            <a:r>
              <a:rPr spc="-5" dirty="0">
                <a:latin typeface="Arial"/>
                <a:cs typeface="Arial"/>
              </a:rPr>
              <a:t>,</a:t>
            </a:r>
            <a:r>
              <a:rPr spc="20" dirty="0">
                <a:latin typeface="Arial"/>
                <a:cs typeface="Arial"/>
              </a:rPr>
              <a:t> </a:t>
            </a:r>
            <a:r>
              <a:rPr i="1" spc="-5" dirty="0">
                <a:latin typeface="Arial"/>
                <a:cs typeface="Arial"/>
              </a:rPr>
              <a:t>SiC</a:t>
            </a:r>
            <a:r>
              <a:rPr spc="-5" dirty="0">
                <a:latin typeface="Arial"/>
                <a:cs typeface="Arial"/>
              </a:rPr>
              <a:t>),</a:t>
            </a:r>
            <a:endParaRPr dirty="0">
              <a:latin typeface="Arial"/>
              <a:cs typeface="Arial"/>
            </a:endParaRPr>
          </a:p>
          <a:p>
            <a:pPr marL="698500" indent="-241300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pc="-5" dirty="0">
                <a:latin typeface="Arial"/>
                <a:cs typeface="Arial"/>
              </a:rPr>
              <a:t>III-V- (</a:t>
            </a:r>
            <a:r>
              <a:rPr lang="ru-RU" spc="-5" dirty="0">
                <a:latin typeface="Arial"/>
                <a:cs typeface="Arial"/>
              </a:rPr>
              <a:t>например</a:t>
            </a:r>
            <a:r>
              <a:rPr spc="5" dirty="0">
                <a:latin typeface="Arial"/>
                <a:cs typeface="Arial"/>
              </a:rPr>
              <a:t> </a:t>
            </a:r>
            <a:r>
              <a:rPr lang="ru-RU" spc="5" dirty="0">
                <a:latin typeface="Arial"/>
                <a:cs typeface="Arial"/>
              </a:rPr>
              <a:t>- </a:t>
            </a:r>
            <a:r>
              <a:rPr i="1" spc="-5" dirty="0">
                <a:latin typeface="Arial"/>
                <a:cs typeface="Arial"/>
              </a:rPr>
              <a:t>GaAs</a:t>
            </a:r>
            <a:r>
              <a:rPr spc="-5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  <a:p>
            <a:pPr marL="698500" indent="-241300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pc="-5" dirty="0">
                <a:latin typeface="Arial"/>
                <a:cs typeface="Arial"/>
              </a:rPr>
              <a:t>II-VI </a:t>
            </a:r>
            <a:r>
              <a:rPr spc="-10" dirty="0">
                <a:latin typeface="Arial"/>
                <a:cs typeface="Arial"/>
              </a:rPr>
              <a:t>compounds (</a:t>
            </a:r>
            <a:r>
              <a:rPr i="1" spc="-10" dirty="0">
                <a:latin typeface="Arial"/>
                <a:cs typeface="Arial"/>
              </a:rPr>
              <a:t>CdTe</a:t>
            </a:r>
            <a:r>
              <a:rPr b="1" i="1" spc="-10" dirty="0">
                <a:latin typeface="Arial"/>
                <a:cs typeface="Arial"/>
              </a:rPr>
              <a:t>,</a:t>
            </a:r>
            <a:r>
              <a:rPr b="1" i="1" spc="65" dirty="0">
                <a:latin typeface="Arial"/>
                <a:cs typeface="Arial"/>
              </a:rPr>
              <a:t> </a:t>
            </a:r>
            <a:r>
              <a:rPr i="1" spc="-5" dirty="0">
                <a:latin typeface="Arial"/>
                <a:cs typeface="Arial"/>
              </a:rPr>
              <a:t>ZnSe</a:t>
            </a:r>
            <a:r>
              <a:rPr spc="-5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960"/>
              </a:spcBef>
              <a:tabLst>
                <a:tab pos="277495" algn="l"/>
              </a:tabLst>
            </a:pPr>
            <a:r>
              <a:rPr lang="ru-RU" b="1" spc="-5" dirty="0">
                <a:latin typeface="Arial"/>
                <a:cs typeface="Arial"/>
              </a:rPr>
              <a:t>Наиболее используемые </a:t>
            </a:r>
            <a:r>
              <a:rPr b="1" spc="-5" dirty="0">
                <a:latin typeface="Arial"/>
                <a:cs typeface="Arial"/>
              </a:rPr>
              <a:t> </a:t>
            </a:r>
            <a:r>
              <a:rPr lang="en-US" b="1" spc="-5" dirty="0">
                <a:latin typeface="Arial"/>
                <a:cs typeface="Arial"/>
              </a:rPr>
              <a:t>A3B5</a:t>
            </a:r>
            <a:r>
              <a:rPr b="1" spc="-10" dirty="0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b="1" i="1" spc="-10" dirty="0">
                <a:latin typeface="Arial"/>
                <a:cs typeface="Arial"/>
              </a:rPr>
              <a:t>GaAs</a:t>
            </a:r>
            <a:r>
              <a:rPr spc="-10" dirty="0">
                <a:latin typeface="Arial"/>
                <a:cs typeface="Arial"/>
              </a:rPr>
              <a:t>: </a:t>
            </a:r>
            <a:r>
              <a:rPr lang="ru-RU" spc="-5" dirty="0">
                <a:latin typeface="Arial"/>
                <a:cs typeface="Arial"/>
              </a:rPr>
              <a:t>Более быстрый и возможно более радиационно-стойкий чем</a:t>
            </a:r>
            <a:endParaRPr lang="en-US" spc="-5" dirty="0">
              <a:latin typeface="Arial"/>
              <a:cs typeface="Arial"/>
            </a:endParaRPr>
          </a:p>
          <a:p>
            <a:pPr marL="457200">
              <a:spcBef>
                <a:spcPts val="960"/>
              </a:spcBef>
              <a:buClr>
                <a:srgbClr val="808080"/>
              </a:buClr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   кремний</a:t>
            </a:r>
            <a:r>
              <a:rPr dirty="0">
                <a:latin typeface="Arial"/>
                <a:cs typeface="Arial"/>
              </a:rPr>
              <a:t>. </a:t>
            </a:r>
            <a:r>
              <a:rPr lang="ru-RU" spc="-10" dirty="0">
                <a:latin typeface="Arial"/>
                <a:cs typeface="Arial"/>
              </a:rPr>
              <a:t>Меньше опыта у промышленности и более высокая стоимость</a:t>
            </a:r>
            <a:r>
              <a:rPr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spc="-5" dirty="0">
                <a:latin typeface="Arial"/>
                <a:cs typeface="Arial"/>
              </a:rPr>
              <a:t>GaP, </a:t>
            </a:r>
            <a:r>
              <a:rPr spc="-10" dirty="0">
                <a:latin typeface="Arial"/>
                <a:cs typeface="Arial"/>
              </a:rPr>
              <a:t>GaSb, </a:t>
            </a:r>
            <a:r>
              <a:rPr spc="-5" dirty="0">
                <a:latin typeface="Arial"/>
                <a:cs typeface="Arial"/>
              </a:rPr>
              <a:t>InP, InAs, InSb,</a:t>
            </a:r>
            <a:r>
              <a:rPr spc="8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InAlP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960"/>
              </a:spcBef>
              <a:tabLst>
                <a:tab pos="334010" algn="l"/>
              </a:tabLst>
            </a:pPr>
            <a:r>
              <a:rPr lang="ru-RU" b="1" spc="-5" dirty="0">
                <a:latin typeface="Arial"/>
                <a:cs typeface="Arial"/>
              </a:rPr>
              <a:t>Наиболее используемые  </a:t>
            </a:r>
            <a:r>
              <a:rPr lang="en-US" b="1" spc="-5" dirty="0">
                <a:latin typeface="Arial"/>
                <a:cs typeface="Arial"/>
              </a:rPr>
              <a:t>A</a:t>
            </a:r>
            <a:r>
              <a:rPr lang="ru-RU" b="1" spc="-5" dirty="0">
                <a:latin typeface="Arial"/>
                <a:cs typeface="Arial"/>
              </a:rPr>
              <a:t>2</a:t>
            </a:r>
            <a:r>
              <a:rPr lang="en-US" b="1" spc="-5" dirty="0">
                <a:latin typeface="Arial"/>
                <a:cs typeface="Arial"/>
              </a:rPr>
              <a:t>B</a:t>
            </a:r>
            <a:r>
              <a:rPr lang="ru-RU" b="1" spc="-5" dirty="0">
                <a:latin typeface="Arial"/>
                <a:cs typeface="Arial"/>
              </a:rPr>
              <a:t>6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  <a:p>
            <a:pPr marL="698500" indent="-241300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b="1" i="1" spc="-10" dirty="0">
                <a:latin typeface="Arial"/>
                <a:cs typeface="Arial"/>
              </a:rPr>
              <a:t>CdTe</a:t>
            </a:r>
            <a:r>
              <a:rPr spc="-10" dirty="0">
                <a:latin typeface="Arial"/>
                <a:cs typeface="Arial"/>
              </a:rPr>
              <a:t>: </a:t>
            </a:r>
            <a:r>
              <a:rPr lang="ru-RU" spc="-5" dirty="0">
                <a:latin typeface="Arial"/>
                <a:cs typeface="Arial"/>
              </a:rPr>
              <a:t>Большие атомные номера, что хорошо для регистрации фотонов</a:t>
            </a:r>
            <a:r>
              <a:rPr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spc="-5" dirty="0">
                <a:latin typeface="Arial"/>
                <a:cs typeface="Arial"/>
              </a:rPr>
              <a:t>ZnS, ZnSe, ZnTe, CdS, CdSe, </a:t>
            </a:r>
            <a:r>
              <a:rPr spc="-10" dirty="0">
                <a:latin typeface="Arial"/>
                <a:cs typeface="Arial"/>
              </a:rPr>
              <a:t>Cd1-xZnxTe,</a:t>
            </a:r>
            <a:r>
              <a:rPr spc="1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Cd1-xZnxSe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04244" y="823979"/>
            <a:ext cx="3559575" cy="3570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8DA062-640F-E1B3-B79B-9EEA88BE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4F632B-B0A0-BAFA-E63E-C6AF168B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3FE803-B3AA-06F9-A49D-9B3A25EC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36</a:t>
            </a:fld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1382" y="92706"/>
            <a:ext cx="96566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b="1" dirty="0"/>
              <a:t>Почему кремний?</a:t>
            </a:r>
            <a:endParaRPr sz="3600" b="1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1669320" y="753448"/>
            <a:ext cx="7550881" cy="4140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dirty="0">
                <a:latin typeface="Arial"/>
                <a:cs typeface="Arial"/>
              </a:rPr>
              <a:t>Средняя ширина запрещенной зоны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(1.12eV)</a:t>
            </a:r>
          </a:p>
          <a:p>
            <a:pPr marL="12700">
              <a:spcBef>
                <a:spcPts val="960"/>
              </a:spcBef>
            </a:pPr>
            <a:r>
              <a:rPr lang="ru-RU" sz="2000" dirty="0">
                <a:latin typeface="Arial"/>
                <a:cs typeface="Arial"/>
              </a:rPr>
              <a:t>Энергия создания одной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e/h </a:t>
            </a:r>
            <a:r>
              <a:rPr lang="ru-RU" sz="2000" spc="-5" dirty="0">
                <a:latin typeface="Arial"/>
                <a:cs typeface="Arial"/>
              </a:rPr>
              <a:t>пары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=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3.6eV</a:t>
            </a:r>
            <a:endParaRPr sz="2000" dirty="0">
              <a:latin typeface="Arial"/>
              <a:cs typeface="Arial"/>
            </a:endParaRPr>
          </a:p>
          <a:p>
            <a:pPr marL="657225" indent="-200025">
              <a:spcBef>
                <a:spcPts val="104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sz="1400" dirty="0">
                <a:latin typeface="Arial"/>
                <a:cs typeface="Arial"/>
              </a:rPr>
              <a:t>(</a:t>
            </a:r>
            <a:r>
              <a:rPr lang="ru-RU" sz="1400" dirty="0">
                <a:latin typeface="Arial"/>
                <a:cs typeface="Arial"/>
              </a:rPr>
              <a:t>сравнение - </a:t>
            </a:r>
            <a:r>
              <a:rPr sz="1400" dirty="0">
                <a:latin typeface="Arial"/>
                <a:cs typeface="Arial"/>
              </a:rPr>
              <a:t>Argon </a:t>
            </a:r>
            <a:r>
              <a:rPr lang="ru-RU" sz="1400" spc="-5" dirty="0">
                <a:latin typeface="Arial"/>
                <a:cs typeface="Arial"/>
              </a:rPr>
              <a:t>газ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15eV)</a:t>
            </a:r>
            <a:endParaRPr sz="1400" dirty="0">
              <a:latin typeface="Arial"/>
              <a:cs typeface="Arial"/>
            </a:endParaRPr>
          </a:p>
          <a:p>
            <a:pPr marL="641985" indent="-184785">
              <a:spcBef>
                <a:spcPts val="65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1600" spc="-5" dirty="0">
                <a:latin typeface="Arial"/>
                <a:cs typeface="Arial"/>
              </a:rPr>
              <a:t>Большой выход носителей</a:t>
            </a:r>
            <a:endParaRPr sz="1600" dirty="0">
              <a:latin typeface="Arial"/>
              <a:cs typeface="Arial"/>
            </a:endParaRPr>
          </a:p>
          <a:p>
            <a:pPr marL="657225" marR="1525905" indent="-200025">
              <a:lnSpc>
                <a:spcPct val="140000"/>
              </a:lnSpc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1600" spc="-5" dirty="0">
                <a:latin typeface="Arial"/>
                <a:cs typeface="Arial"/>
              </a:rPr>
              <a:t>Лучше энергетическое разрешение</a:t>
            </a:r>
          </a:p>
          <a:p>
            <a:pPr marL="657225" marR="1525905" indent="-200025">
              <a:lnSpc>
                <a:spcPct val="140000"/>
              </a:lnSpc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1600" spc="-5" dirty="0">
                <a:latin typeface="Arial"/>
                <a:cs typeface="Arial"/>
              </a:rPr>
              <a:t>На первом этапе не нужно усиления</a:t>
            </a:r>
          </a:p>
          <a:p>
            <a:pPr marR="1525905">
              <a:lnSpc>
                <a:spcPct val="140000"/>
              </a:lnSpc>
              <a:buClr>
                <a:srgbClr val="808080"/>
              </a:buClr>
              <a:tabLst>
                <a:tab pos="642620" algn="l"/>
              </a:tabLst>
            </a:pPr>
            <a:r>
              <a:rPr lang="ru-RU" sz="2000" spc="-5" dirty="0">
                <a:latin typeface="Arial"/>
                <a:cs typeface="Arial"/>
              </a:rPr>
              <a:t>Высокая плотность</a:t>
            </a:r>
            <a:endParaRPr sz="2000" dirty="0">
              <a:latin typeface="Arial"/>
              <a:cs typeface="Arial"/>
            </a:endParaRPr>
          </a:p>
          <a:p>
            <a:pPr marL="742950" marR="2678430" indent="-285750">
              <a:spcBef>
                <a:spcPts val="254"/>
              </a:spcBef>
              <a:buClr>
                <a:srgbClr val="808080"/>
              </a:buClr>
              <a:buFont typeface="Arial" panose="020B0604020202020204" pitchFamily="34" charset="0"/>
              <a:buChar char="•"/>
              <a:tabLst>
                <a:tab pos="642620" algn="l"/>
              </a:tabLst>
            </a:pPr>
            <a:r>
              <a:rPr lang="ru-RU" sz="1600" spc="-10" dirty="0">
                <a:latin typeface="Arial"/>
                <a:cs typeface="Arial"/>
              </a:rPr>
              <a:t>     Большие потери энергии</a:t>
            </a:r>
            <a:r>
              <a:rPr lang="ru-RU" sz="1600" spc="-5" dirty="0">
                <a:latin typeface="Arial"/>
                <a:cs typeface="Arial"/>
              </a:rPr>
              <a:t>	          </a:t>
            </a:r>
          </a:p>
          <a:p>
            <a:pPr marL="742950" marR="2678430" indent="-285750">
              <a:spcBef>
                <a:spcPts val="254"/>
              </a:spcBef>
              <a:buClr>
                <a:srgbClr val="808080"/>
              </a:buClr>
              <a:buFont typeface="Arial" panose="020B0604020202020204" pitchFamily="34" charset="0"/>
              <a:buChar char="•"/>
              <a:tabLst>
                <a:tab pos="642620" algn="l"/>
              </a:tabLst>
            </a:pPr>
            <a:r>
              <a:rPr lang="ru-RU" sz="1600" spc="-5" dirty="0">
                <a:latin typeface="Arial"/>
                <a:cs typeface="Arial"/>
              </a:rPr>
              <a:t>     Более тонкие детекторы</a:t>
            </a:r>
          </a:p>
          <a:p>
            <a:pPr marL="742950" marR="2678430" indent="-285750">
              <a:spcBef>
                <a:spcPts val="254"/>
              </a:spcBef>
              <a:buClr>
                <a:srgbClr val="808080"/>
              </a:buClr>
              <a:buFont typeface="Arial" panose="020B0604020202020204" pitchFamily="34" charset="0"/>
              <a:buChar char="•"/>
              <a:tabLst>
                <a:tab pos="642620" algn="l"/>
              </a:tabLst>
            </a:pPr>
            <a:r>
              <a:rPr lang="ru-RU" sz="1600" spc="-5" dirty="0">
                <a:latin typeface="Arial"/>
                <a:cs typeface="Arial"/>
              </a:rPr>
              <a:t>  </a:t>
            </a:r>
            <a:r>
              <a:rPr lang="ru-RU" sz="1600" spc="-10" dirty="0">
                <a:latin typeface="Arial"/>
                <a:cs typeface="Arial"/>
              </a:rPr>
              <a:t>  Уменьшенный пробег вторичных частиц</a:t>
            </a:r>
            <a:endParaRPr lang="ru-RU" sz="1600" spc="-5" dirty="0">
              <a:latin typeface="Arial"/>
              <a:cs typeface="Arial"/>
            </a:endParaRPr>
          </a:p>
          <a:p>
            <a:pPr marL="742950" marR="2678430" indent="-285750">
              <a:spcBef>
                <a:spcPts val="254"/>
              </a:spcBef>
              <a:buClr>
                <a:srgbClr val="808080"/>
              </a:buClr>
              <a:buFont typeface="Arial" panose="020B0604020202020204" pitchFamily="34" charset="0"/>
              <a:buChar char="•"/>
              <a:tabLst>
                <a:tab pos="642620" algn="l"/>
              </a:tabLst>
            </a:pPr>
            <a:r>
              <a:rPr lang="ru-RU" sz="1600" spc="-5" dirty="0">
                <a:latin typeface="Arial"/>
                <a:cs typeface="Arial"/>
              </a:rPr>
              <a:t>     </a:t>
            </a:r>
            <a:r>
              <a:rPr lang="ru-RU" sz="1600" spc="-10" dirty="0">
                <a:latin typeface="Arial"/>
                <a:cs typeface="Arial"/>
              </a:rPr>
              <a:t>Лучше пространственное разрешение</a:t>
            </a:r>
            <a:endParaRPr sz="1600" dirty="0">
              <a:latin typeface="Arial"/>
              <a:cs typeface="Arial"/>
            </a:endParaRPr>
          </a:p>
          <a:p>
            <a:pPr marL="12700">
              <a:spcBef>
                <a:spcPts val="465"/>
              </a:spcBef>
              <a:tabLst>
                <a:tab pos="2913380" algn="l"/>
              </a:tabLst>
            </a:pPr>
            <a:r>
              <a:rPr lang="ru-RU" sz="2000" spc="-5" dirty="0">
                <a:latin typeface="Arial"/>
                <a:cs typeface="Arial"/>
              </a:rPr>
              <a:t>Высокая подвижность носителей - </a:t>
            </a:r>
            <a:r>
              <a:rPr lang="ru-RU" sz="2000" dirty="0">
                <a:latin typeface="Arial"/>
                <a:cs typeface="Arial"/>
              </a:rPr>
              <a:t>быстрые</a:t>
            </a:r>
            <a:r>
              <a:rPr sz="2000" dirty="0">
                <a:latin typeface="Arial"/>
                <a:cs typeface="Arial"/>
              </a:rPr>
              <a:t>!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8200" y="4823416"/>
            <a:ext cx="8645948" cy="1187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985" indent="-184785"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Менее 30 нс на полный сбор сигнала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1070"/>
              </a:spcBef>
            </a:pPr>
            <a:r>
              <a:rPr lang="ru-RU" sz="2000" b="1" dirty="0">
                <a:latin typeface="Arial"/>
                <a:cs typeface="Arial"/>
              </a:rPr>
              <a:t>Большой опыт в промышленности 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lang="ru-RU" sz="2000" spc="-5" dirty="0">
                <a:latin typeface="Arial"/>
                <a:cs typeface="Arial"/>
              </a:rPr>
              <a:t>с технологией ИС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1200"/>
              </a:spcBef>
            </a:pPr>
            <a:r>
              <a:rPr lang="ru-RU" sz="2000" spc="-5" dirty="0">
                <a:latin typeface="Arial"/>
                <a:cs typeface="Arial"/>
              </a:rPr>
              <a:t>Высокая внутренняя радиационная стойкость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66923" y="1533373"/>
            <a:ext cx="3867120" cy="4004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 rot="5400000">
            <a:off x="10514857" y="4330562"/>
            <a:ext cx="153888" cy="28822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15"/>
              </a:lnSpc>
            </a:pPr>
            <a:r>
              <a:rPr sz="1100" spc="-10" dirty="0">
                <a:latin typeface="Arial"/>
                <a:cs typeface="Arial"/>
              </a:rPr>
              <a:t>C</a:t>
            </a:r>
            <a:r>
              <a:rPr sz="1100" dirty="0">
                <a:latin typeface="Arial"/>
                <a:cs typeface="Arial"/>
              </a:rPr>
              <a:t>.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K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App</a:t>
            </a:r>
            <a:r>
              <a:rPr sz="1100" spc="-10" dirty="0">
                <a:latin typeface="Arial"/>
                <a:cs typeface="Arial"/>
              </a:rPr>
              <a:t>li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Ph</a:t>
            </a:r>
            <a:r>
              <a:rPr sz="1100" spc="-15" dirty="0">
                <a:latin typeface="Arial"/>
                <a:cs typeface="Arial"/>
              </a:rPr>
              <a:t>y</a:t>
            </a:r>
            <a:r>
              <a:rPr sz="1100" dirty="0">
                <a:latin typeface="Arial"/>
                <a:cs typeface="Arial"/>
              </a:rPr>
              <a:t>s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cs 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3</a:t>
            </a:r>
            <a:r>
              <a:rPr sz="1100" dirty="0">
                <a:latin typeface="Arial"/>
                <a:cs typeface="Arial"/>
              </a:rPr>
              <a:t>9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</a:t>
            </a:r>
            <a:r>
              <a:rPr sz="1100" spc="-5" dirty="0">
                <a:latin typeface="Arial"/>
                <a:cs typeface="Arial"/>
              </a:rPr>
              <a:t>1968</a:t>
            </a:r>
            <a:r>
              <a:rPr sz="1100" dirty="0">
                <a:latin typeface="Arial"/>
                <a:cs typeface="Arial"/>
              </a:rPr>
              <a:t>)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2029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9870" y="961772"/>
            <a:ext cx="317834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latin typeface="Arial"/>
                <a:cs typeface="Arial"/>
              </a:rPr>
              <a:t>Большая часть энергии уходит на возбуждение фононов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43800" y="1145666"/>
            <a:ext cx="226060" cy="274320"/>
          </a:xfrm>
          <a:custGeom>
            <a:avLst/>
            <a:gdLst/>
            <a:ahLst/>
            <a:cxnLst/>
            <a:rect l="l" t="t" r="r" b="b"/>
            <a:pathLst>
              <a:path w="226060" h="274319">
                <a:moveTo>
                  <a:pt x="56641" y="160528"/>
                </a:moveTo>
                <a:lnTo>
                  <a:pt x="0" y="224282"/>
                </a:lnTo>
                <a:lnTo>
                  <a:pt x="56641" y="273812"/>
                </a:lnTo>
                <a:lnTo>
                  <a:pt x="56641" y="245491"/>
                </a:lnTo>
                <a:lnTo>
                  <a:pt x="101498" y="228899"/>
                </a:lnTo>
                <a:lnTo>
                  <a:pt x="140804" y="204108"/>
                </a:lnTo>
                <a:lnTo>
                  <a:pt x="156615" y="188849"/>
                </a:lnTo>
                <a:lnTo>
                  <a:pt x="56641" y="188849"/>
                </a:lnTo>
                <a:lnTo>
                  <a:pt x="56641" y="160528"/>
                </a:lnTo>
                <a:close/>
              </a:path>
              <a:path w="226060" h="274319">
                <a:moveTo>
                  <a:pt x="224662" y="0"/>
                </a:moveTo>
                <a:lnTo>
                  <a:pt x="214395" y="44010"/>
                </a:lnTo>
                <a:lnTo>
                  <a:pt x="195862" y="84323"/>
                </a:lnTo>
                <a:lnTo>
                  <a:pt x="169941" y="119951"/>
                </a:lnTo>
                <a:lnTo>
                  <a:pt x="137512" y="149907"/>
                </a:lnTo>
                <a:lnTo>
                  <a:pt x="99453" y="173202"/>
                </a:lnTo>
                <a:lnTo>
                  <a:pt x="56641" y="188849"/>
                </a:lnTo>
                <a:lnTo>
                  <a:pt x="156615" y="188849"/>
                </a:lnTo>
                <a:lnTo>
                  <a:pt x="173717" y="172342"/>
                </a:lnTo>
                <a:lnTo>
                  <a:pt x="199400" y="134824"/>
                </a:lnTo>
                <a:lnTo>
                  <a:pt x="217011" y="92778"/>
                </a:lnTo>
                <a:lnTo>
                  <a:pt x="225712" y="47428"/>
                </a:lnTo>
                <a:lnTo>
                  <a:pt x="224662" y="0"/>
                </a:lnTo>
                <a:close/>
              </a:path>
            </a:pathLst>
          </a:custGeom>
          <a:solidFill>
            <a:srgbClr val="00A4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43801" y="893192"/>
            <a:ext cx="226695" cy="281305"/>
          </a:xfrm>
          <a:custGeom>
            <a:avLst/>
            <a:gdLst/>
            <a:ahLst/>
            <a:cxnLst/>
            <a:rect l="l" t="t" r="r" b="b"/>
            <a:pathLst>
              <a:path w="226695" h="281305">
                <a:moveTo>
                  <a:pt x="0" y="0"/>
                </a:moveTo>
                <a:lnTo>
                  <a:pt x="0" y="56642"/>
                </a:lnTo>
                <a:lnTo>
                  <a:pt x="45645" y="61194"/>
                </a:lnTo>
                <a:lnTo>
                  <a:pt x="88155" y="74253"/>
                </a:lnTo>
                <a:lnTo>
                  <a:pt x="126620" y="94916"/>
                </a:lnTo>
                <a:lnTo>
                  <a:pt x="160131" y="122285"/>
                </a:lnTo>
                <a:lnTo>
                  <a:pt x="187777" y="155457"/>
                </a:lnTo>
                <a:lnTo>
                  <a:pt x="208651" y="193534"/>
                </a:lnTo>
                <a:lnTo>
                  <a:pt x="221841" y="235614"/>
                </a:lnTo>
                <a:lnTo>
                  <a:pt x="226440" y="280797"/>
                </a:lnTo>
                <a:lnTo>
                  <a:pt x="226440" y="224155"/>
                </a:lnTo>
                <a:lnTo>
                  <a:pt x="221841" y="178972"/>
                </a:lnTo>
                <a:lnTo>
                  <a:pt x="208651" y="136892"/>
                </a:lnTo>
                <a:lnTo>
                  <a:pt x="187777" y="98815"/>
                </a:lnTo>
                <a:lnTo>
                  <a:pt x="160131" y="65643"/>
                </a:lnTo>
                <a:lnTo>
                  <a:pt x="126620" y="38274"/>
                </a:lnTo>
                <a:lnTo>
                  <a:pt x="88155" y="17611"/>
                </a:lnTo>
                <a:lnTo>
                  <a:pt x="45645" y="4552"/>
                </a:lnTo>
                <a:lnTo>
                  <a:pt x="0" y="0"/>
                </a:lnTo>
                <a:close/>
              </a:path>
            </a:pathLst>
          </a:custGeom>
          <a:solidFill>
            <a:srgbClr val="0085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43801" y="893192"/>
            <a:ext cx="226695" cy="526415"/>
          </a:xfrm>
          <a:custGeom>
            <a:avLst/>
            <a:gdLst/>
            <a:ahLst/>
            <a:cxnLst/>
            <a:rect l="l" t="t" r="r" b="b"/>
            <a:pathLst>
              <a:path w="226695" h="526415">
                <a:moveTo>
                  <a:pt x="226440" y="280797"/>
                </a:moveTo>
                <a:lnTo>
                  <a:pt x="221841" y="235614"/>
                </a:lnTo>
                <a:lnTo>
                  <a:pt x="208651" y="193534"/>
                </a:lnTo>
                <a:lnTo>
                  <a:pt x="187777" y="155457"/>
                </a:lnTo>
                <a:lnTo>
                  <a:pt x="160131" y="122285"/>
                </a:lnTo>
                <a:lnTo>
                  <a:pt x="126620" y="94916"/>
                </a:lnTo>
                <a:lnTo>
                  <a:pt x="88155" y="74253"/>
                </a:lnTo>
                <a:lnTo>
                  <a:pt x="45645" y="61194"/>
                </a:lnTo>
                <a:lnTo>
                  <a:pt x="0" y="56642"/>
                </a:lnTo>
                <a:lnTo>
                  <a:pt x="0" y="0"/>
                </a:lnTo>
                <a:lnTo>
                  <a:pt x="45645" y="4552"/>
                </a:lnTo>
                <a:lnTo>
                  <a:pt x="88155" y="17611"/>
                </a:lnTo>
                <a:lnTo>
                  <a:pt x="126620" y="38274"/>
                </a:lnTo>
                <a:lnTo>
                  <a:pt x="160131" y="65643"/>
                </a:lnTo>
                <a:lnTo>
                  <a:pt x="187777" y="98815"/>
                </a:lnTo>
                <a:lnTo>
                  <a:pt x="208651" y="136892"/>
                </a:lnTo>
                <a:lnTo>
                  <a:pt x="221841" y="178972"/>
                </a:lnTo>
                <a:lnTo>
                  <a:pt x="226440" y="224155"/>
                </a:lnTo>
                <a:lnTo>
                  <a:pt x="226440" y="280797"/>
                </a:lnTo>
                <a:lnTo>
                  <a:pt x="220804" y="330609"/>
                </a:lnTo>
                <a:lnTo>
                  <a:pt x="204629" y="376865"/>
                </a:lnTo>
                <a:lnTo>
                  <a:pt x="179022" y="418147"/>
                </a:lnTo>
                <a:lnTo>
                  <a:pt x="145085" y="453037"/>
                </a:lnTo>
                <a:lnTo>
                  <a:pt x="103924" y="480116"/>
                </a:lnTo>
                <a:lnTo>
                  <a:pt x="56641" y="497967"/>
                </a:lnTo>
                <a:lnTo>
                  <a:pt x="56641" y="526288"/>
                </a:lnTo>
                <a:lnTo>
                  <a:pt x="0" y="476758"/>
                </a:lnTo>
                <a:lnTo>
                  <a:pt x="56641" y="413004"/>
                </a:lnTo>
                <a:lnTo>
                  <a:pt x="56641" y="441325"/>
                </a:lnTo>
                <a:lnTo>
                  <a:pt x="99453" y="425678"/>
                </a:lnTo>
                <a:lnTo>
                  <a:pt x="137512" y="402383"/>
                </a:lnTo>
                <a:lnTo>
                  <a:pt x="169941" y="372427"/>
                </a:lnTo>
                <a:lnTo>
                  <a:pt x="195862" y="336799"/>
                </a:lnTo>
                <a:lnTo>
                  <a:pt x="214395" y="296486"/>
                </a:lnTo>
                <a:lnTo>
                  <a:pt x="224662" y="2524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12E0D0-1CC6-FB7D-09FB-7FC9A6B3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249B1-E58D-53A1-46FD-AB2C6BDF0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9BDE2-2760-D60F-837A-D0CA00D5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37</a:t>
            </a:fld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6963" y="88538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5" dirty="0"/>
              <a:t>Модель связей 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678939" y="878079"/>
            <a:ext cx="51790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srgbClr val="F18E00"/>
                </a:solidFill>
                <a:latin typeface="Arial Black"/>
                <a:cs typeface="Arial Black"/>
              </a:rPr>
              <a:t> </a:t>
            </a:r>
            <a:r>
              <a:rPr lang="ru-RU" spc="-10" dirty="0">
                <a:latin typeface="Arial"/>
                <a:cs typeface="Arial"/>
              </a:rPr>
              <a:t>Кремний 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4292" y="3843020"/>
            <a:ext cx="10619508" cy="2500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5080" indent="-254635">
              <a:lnSpc>
                <a:spcPct val="150000"/>
              </a:lnSpc>
            </a:pPr>
            <a:r>
              <a:rPr lang="ru-RU" sz="2000" spc="-5" dirty="0">
                <a:latin typeface="Arial"/>
                <a:cs typeface="Arial"/>
              </a:rPr>
              <a:t>Каждый атом имеет 4 соседей и электроны «обобществляются» в ковалентной связи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109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При низких температурах все электроны связаны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При высоких температурах отдельные связи могут быть разорванными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Возникает проводимость на свободных электронах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Свободные связи  (дырки) могут захватывать электроны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e-</a:t>
            </a:r>
            <a:endParaRPr lang="ru-RU" spc="-5" dirty="0">
              <a:latin typeface="Times New Roman"/>
              <a:cs typeface="Times New Roman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Дырки могут менять свое положение, обеспечивая дырочную проводимость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3524" y="1219201"/>
            <a:ext cx="8850122" cy="2581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18232B6C-DE84-B0F8-553C-123535E9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7838BF0-BB44-B6D3-57D6-2C2F6418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9D485D7-7FF2-71E1-B6AD-F952FE16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38</a:t>
            </a:fld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2945" y="190275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5" dirty="0"/>
              <a:t>Энергетические зоны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274618" y="1017779"/>
            <a:ext cx="10238509" cy="124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dirty="0">
                <a:latin typeface="Arial"/>
                <a:cs typeface="Arial"/>
              </a:rPr>
              <a:t>Изолированный атом имеет только дискретные энергетические уровни</a:t>
            </a:r>
            <a:r>
              <a:rPr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R="5080" indent="-265430">
              <a:spcBef>
                <a:spcPts val="1080"/>
              </a:spcBef>
            </a:pPr>
            <a:r>
              <a:rPr lang="ru-RU" dirty="0">
                <a:latin typeface="Arial"/>
                <a:cs typeface="Arial"/>
              </a:rPr>
              <a:t>В твердом теле энергетические уровни каждого атома объединяются в энергетические зоны</a:t>
            </a:r>
            <a:r>
              <a:rPr spc="-10" dirty="0">
                <a:latin typeface="Arial"/>
                <a:cs typeface="Arial"/>
              </a:rPr>
              <a:t>. </a:t>
            </a:r>
            <a:r>
              <a:rPr lang="ru-RU" dirty="0">
                <a:latin typeface="Arial"/>
                <a:cs typeface="Arial"/>
              </a:rPr>
              <a:t>В металлах валентная и зона проводимости перекрываются.</a:t>
            </a:r>
            <a:r>
              <a:rPr spc="-10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В изоляторах и полупроводниках эти зоны разделены, т.н. запрещенной зоной</a:t>
            </a:r>
            <a:r>
              <a:rPr dirty="0">
                <a:latin typeface="Arial"/>
                <a:cs typeface="Arial"/>
              </a:rPr>
              <a:t>. </a:t>
            </a:r>
            <a:r>
              <a:rPr lang="ru-RU" dirty="0">
                <a:latin typeface="Arial"/>
                <a:cs typeface="Arial"/>
              </a:rPr>
              <a:t>В изоляторах эта зона шире</a:t>
            </a:r>
            <a:r>
              <a:rPr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2266838"/>
            <a:ext cx="10598727" cy="3829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DC0A87-53D7-B51A-4018-C4DF5923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B67D06-A438-1894-BB22-DDDC48D0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21D117-A038-194C-72EE-C07B0210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39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469C5-9392-8732-6E9B-238565DBE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Трековые и координатные детекторы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88F191-2C18-47B3-2B28-56594161D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39" y="1491449"/>
            <a:ext cx="11540971" cy="468551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же время есть группа детекторов, в которых треки частиц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ненаблюдаемы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с высокой точностью фиксируются их пространственные координаты. Детекторы такого типа раньше обычно называли координатными, однако и здесь все чаще применяется термин – трековые, поскольку совместная работа детектора и программы обработки данных позволяет визуализировать процесс.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Микростриповые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детекторы, а также прецизионные многослойные пропорциональные камеры и дрейфовые камеры часто используют в качестве центральных (или вершинных -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вёртекс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детекторов, непосредственно окружающих мишень (или место столкновения пучков в коллайдерах). Центральные детекторы играют важную роль в современных экспериментах на ускорителях высоких энергий.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022-D427-61B8-2AB7-121FF72A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873E79-31BD-1AC8-BCA3-5385A632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CD3544-B3A2-10F8-E63B-2D64C506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9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233" y="327819"/>
            <a:ext cx="11280709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Собственная (внутренняя) концентрация носителей</a:t>
            </a:r>
            <a:endParaRPr sz="32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03853" y="1017778"/>
            <a:ext cx="11122089" cy="2639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7495" marR="132080" indent="-265430"/>
            <a:r>
              <a:rPr lang="ru-RU" sz="2400" spc="-5" dirty="0">
                <a:latin typeface="Arial"/>
                <a:cs typeface="Arial"/>
              </a:rPr>
              <a:t>Из-за маленькой ширины запрещённой зоны часть электронов температурой забрасываются в зону проводимости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sz="2400" spc="-5" dirty="0">
                <a:latin typeface="Arial"/>
                <a:cs typeface="Arial"/>
              </a:rPr>
              <a:t>Электроны из зоны проводимости могу комбинировать с дырками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sz="2400" dirty="0">
                <a:latin typeface="Arial"/>
                <a:cs typeface="Arial"/>
              </a:rPr>
              <a:t>Наступает термическое равновесие между генерацией и рекомбинацией</a:t>
            </a:r>
            <a:r>
              <a:rPr sz="2400" b="1" spc="-5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277495"/>
            <a:r>
              <a:rPr lang="ru-RU" sz="2400" spc="-5" dirty="0">
                <a:latin typeface="Arial"/>
                <a:cs typeface="Arial"/>
              </a:rPr>
              <a:t>концентрация носителей заряда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n</a:t>
            </a:r>
            <a:r>
              <a:rPr sz="2400" i="1" spc="-7" baseline="-20833" dirty="0">
                <a:latin typeface="Arial"/>
                <a:cs typeface="Arial"/>
              </a:rPr>
              <a:t>e  </a:t>
            </a:r>
            <a:r>
              <a:rPr sz="2400" dirty="0">
                <a:latin typeface="Arial"/>
                <a:cs typeface="Arial"/>
              </a:rPr>
              <a:t>= </a:t>
            </a:r>
            <a:r>
              <a:rPr sz="2400" i="1" spc="-5" dirty="0">
                <a:latin typeface="Arial"/>
                <a:cs typeface="Arial"/>
              </a:rPr>
              <a:t>n</a:t>
            </a:r>
            <a:r>
              <a:rPr sz="2400" i="1" spc="-7" baseline="-20833" dirty="0">
                <a:latin typeface="Arial"/>
                <a:cs typeface="Arial"/>
              </a:rPr>
              <a:t>h </a:t>
            </a:r>
            <a:r>
              <a:rPr sz="2400" dirty="0">
                <a:latin typeface="Arial"/>
                <a:cs typeface="Arial"/>
              </a:rPr>
              <a:t>=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n</a:t>
            </a:r>
            <a:r>
              <a:rPr sz="2400" i="1" spc="-7" baseline="-20833" dirty="0">
                <a:latin typeface="Arial"/>
                <a:cs typeface="Arial"/>
              </a:rPr>
              <a:t>i</a:t>
            </a:r>
            <a:endParaRPr sz="2400" baseline="-20833" dirty="0">
              <a:latin typeface="Arial"/>
              <a:cs typeface="Arial"/>
            </a:endParaRPr>
          </a:p>
          <a:p>
            <a:pPr marL="266700">
              <a:spcBef>
                <a:spcPts val="1080"/>
              </a:spcBef>
            </a:pPr>
            <a:r>
              <a:rPr lang="ru-RU" sz="2400" spc="-5" dirty="0">
                <a:latin typeface="Arial"/>
                <a:cs typeface="Arial"/>
              </a:rPr>
              <a:t>Это называется собственной концентрацией носителей</a:t>
            </a:r>
            <a:r>
              <a:rPr sz="2400" spc="-5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497" y="4839553"/>
            <a:ext cx="10972799" cy="124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dirty="0">
                <a:latin typeface="Arial"/>
                <a:cs typeface="Arial"/>
              </a:rPr>
              <a:t>В абсолютно чистом кремнии собственная концентрация - </a:t>
            </a:r>
            <a:r>
              <a:rPr lang="ru-RU" sz="2400" b="1" spc="-20" dirty="0">
                <a:latin typeface="Arial"/>
                <a:cs typeface="Arial"/>
              </a:rPr>
              <a:t>1.45·10</a:t>
            </a:r>
            <a:r>
              <a:rPr lang="ru-RU" sz="2400" b="1" spc="-30" baseline="25462" dirty="0">
                <a:latin typeface="Arial"/>
                <a:cs typeface="Arial"/>
              </a:rPr>
              <a:t>10</a:t>
            </a:r>
            <a:r>
              <a:rPr lang="ru-RU" sz="2400" b="1" spc="-15" baseline="25462" dirty="0">
                <a:latin typeface="Arial"/>
                <a:cs typeface="Arial"/>
              </a:rPr>
              <a:t> </a:t>
            </a:r>
            <a:r>
              <a:rPr lang="ru-RU" sz="2400" b="1" spc="-5" dirty="0">
                <a:latin typeface="Arial"/>
                <a:cs typeface="Arial"/>
              </a:rPr>
              <a:t>cм</a:t>
            </a:r>
            <a:r>
              <a:rPr lang="ru-RU" sz="2400" b="1" spc="-7" baseline="25462" dirty="0">
                <a:latin typeface="Arial"/>
                <a:cs typeface="Arial"/>
              </a:rPr>
              <a:t>-3</a:t>
            </a:r>
            <a:r>
              <a:rPr lang="ru-RU" sz="2400" spc="-5" dirty="0">
                <a:latin typeface="Arial"/>
                <a:cs typeface="Arial"/>
              </a:rPr>
              <a:t>.</a:t>
            </a:r>
            <a:endParaRPr lang="ru-RU" sz="2400" dirty="0">
              <a:latin typeface="Arial"/>
              <a:cs typeface="Arial"/>
            </a:endParaRPr>
          </a:p>
          <a:p>
            <a:pPr marL="329565">
              <a:spcBef>
                <a:spcPts val="1080"/>
              </a:spcBef>
            </a:pPr>
            <a:r>
              <a:rPr lang="ru-RU" sz="2400" dirty="0">
                <a:latin typeface="Arial"/>
                <a:cs typeface="Arial"/>
              </a:rPr>
              <a:t>При числе атомов</a:t>
            </a:r>
            <a:r>
              <a:rPr lang="ru-RU" sz="2400" spc="-10" dirty="0">
                <a:latin typeface="Arial"/>
                <a:cs typeface="Arial"/>
              </a:rPr>
              <a:t> </a:t>
            </a:r>
            <a:r>
              <a:rPr lang="ru-RU" sz="2400" spc="-5" dirty="0">
                <a:latin typeface="Arial"/>
                <a:cs typeface="Arial"/>
              </a:rPr>
              <a:t>10</a:t>
            </a:r>
            <a:r>
              <a:rPr lang="ru-RU" sz="2400" spc="-7" baseline="25462" dirty="0">
                <a:latin typeface="Arial"/>
                <a:cs typeface="Arial"/>
              </a:rPr>
              <a:t>22 </a:t>
            </a:r>
            <a:r>
              <a:rPr lang="ru-RU" sz="2400" dirty="0">
                <a:latin typeface="Arial"/>
                <a:cs typeface="Arial"/>
              </a:rPr>
              <a:t>1/cм</a:t>
            </a:r>
            <a:r>
              <a:rPr lang="ru-RU" sz="2400" baseline="25462" dirty="0">
                <a:latin typeface="Arial"/>
                <a:cs typeface="Arial"/>
              </a:rPr>
              <a:t>3 </a:t>
            </a:r>
            <a:r>
              <a:rPr lang="ru-RU" sz="2400" spc="-10" dirty="0">
                <a:latin typeface="Arial"/>
                <a:cs typeface="Arial"/>
              </a:rPr>
              <a:t>это приблизительно </a:t>
            </a:r>
            <a:r>
              <a:rPr lang="ru-RU" sz="2400" dirty="0">
                <a:latin typeface="Arial"/>
                <a:cs typeface="Arial"/>
              </a:rPr>
              <a:t>1 </a:t>
            </a:r>
            <a:r>
              <a:rPr lang="ru-RU" sz="2400" spc="-5" dirty="0">
                <a:latin typeface="Arial"/>
                <a:cs typeface="Arial"/>
              </a:rPr>
              <a:t>из 10</a:t>
            </a:r>
            <a:r>
              <a:rPr lang="ru-RU" sz="2400" spc="-7" baseline="25462" dirty="0">
                <a:latin typeface="Arial"/>
                <a:cs typeface="Arial"/>
              </a:rPr>
              <a:t>12  </a:t>
            </a:r>
            <a:r>
              <a:rPr lang="ru-RU" sz="2400" spc="-7" dirty="0">
                <a:latin typeface="Arial"/>
                <a:cs typeface="Arial"/>
              </a:rPr>
              <a:t>атомов кремния ионизирован</a:t>
            </a:r>
            <a:r>
              <a:rPr lang="ru-RU" sz="2000" spc="-7" dirty="0">
                <a:latin typeface="Arial"/>
                <a:cs typeface="Arial"/>
              </a:rPr>
              <a:t>. 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49336" y="3854478"/>
            <a:ext cx="5238749" cy="866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3A1786AF-4CF9-C31E-CE1D-0F71E16D1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02F0BB8-6FB0-06C2-C2AA-1AEF59684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F74CD24-8BF2-F20E-D662-51CC6C57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40</a:t>
            </a:fld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" y="24422"/>
            <a:ext cx="12275820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800" b="1" spc="-5" dirty="0"/>
              <a:t>Свойства материала</a:t>
            </a:r>
            <a:r>
              <a:rPr sz="2800" b="1" spc="-5" dirty="0"/>
              <a:t>: </a:t>
            </a:r>
            <a:r>
              <a:rPr lang="ru-RU" sz="2800" b="1" dirty="0"/>
              <a:t>скорость дрейфа</a:t>
            </a:r>
            <a:r>
              <a:rPr sz="2800" b="1" spc="-10" dirty="0"/>
              <a:t>,</a:t>
            </a:r>
            <a:r>
              <a:rPr lang="ru-RU" sz="2800" b="1" spc="-10" dirty="0"/>
              <a:t> подвижность</a:t>
            </a:r>
            <a:r>
              <a:rPr sz="2800" b="1" spc="-5" dirty="0"/>
              <a:t>,</a:t>
            </a:r>
            <a:r>
              <a:rPr sz="2800" b="1" spc="-15" dirty="0"/>
              <a:t> </a:t>
            </a:r>
            <a:r>
              <a:rPr lang="ru-RU" sz="2800" b="1" spc="-5" dirty="0"/>
              <a:t>удельное сопротивление </a:t>
            </a:r>
            <a:endParaRPr sz="28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632305" y="953262"/>
            <a:ext cx="3215640" cy="16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b="1" spc="-5" dirty="0">
                <a:latin typeface="Arial"/>
                <a:cs typeface="Arial"/>
              </a:rPr>
              <a:t>Скорость дрейфа</a:t>
            </a:r>
            <a:r>
              <a:rPr spc="-5" dirty="0">
                <a:latin typeface="Arial"/>
                <a:cs typeface="Arial"/>
              </a:rPr>
              <a:t>:</a:t>
            </a:r>
            <a:r>
              <a:rPr lang="ru-RU" spc="-5" dirty="0">
                <a:latin typeface="Arial"/>
                <a:cs typeface="Arial"/>
              </a:rPr>
              <a:t> е:</a:t>
            </a:r>
            <a:endParaRPr dirty="0">
              <a:latin typeface="Arial"/>
              <a:cs typeface="Arial"/>
            </a:endParaRPr>
          </a:p>
          <a:p>
            <a:pPr marL="1905635">
              <a:spcBef>
                <a:spcPts val="1205"/>
              </a:spcBef>
            </a:pPr>
            <a:r>
              <a:rPr lang="ru-RU" dirty="0">
                <a:latin typeface="Arial"/>
                <a:cs typeface="Arial"/>
              </a:rPr>
              <a:t>           р</a:t>
            </a:r>
            <a:r>
              <a:rPr spc="-5" dirty="0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75"/>
              </a:spcBef>
            </a:pPr>
            <a:r>
              <a:rPr lang="ru-RU" sz="2000" b="1" spc="-5" dirty="0">
                <a:latin typeface="Arial"/>
                <a:cs typeface="Arial"/>
              </a:rPr>
              <a:t>Подвижность</a:t>
            </a:r>
            <a:r>
              <a:rPr spc="-5" dirty="0">
                <a:latin typeface="Arial"/>
                <a:cs typeface="Arial"/>
              </a:rPr>
              <a:t>:</a:t>
            </a:r>
            <a:r>
              <a:rPr lang="ru-RU" spc="-5" dirty="0">
                <a:latin typeface="Arial"/>
                <a:cs typeface="Arial"/>
              </a:rPr>
              <a:t> е:</a:t>
            </a:r>
            <a:endParaRPr dirty="0">
              <a:latin typeface="Arial"/>
              <a:cs typeface="Arial"/>
            </a:endParaRPr>
          </a:p>
          <a:p>
            <a:pPr marL="1308100">
              <a:spcBef>
                <a:spcPts val="1205"/>
              </a:spcBef>
            </a:pPr>
            <a:r>
              <a:rPr lang="ru-RU" dirty="0">
                <a:latin typeface="Arial"/>
                <a:cs typeface="Arial"/>
              </a:rPr>
              <a:t>            р</a:t>
            </a:r>
            <a:r>
              <a:rPr spc="-5" dirty="0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2305" y="3926714"/>
            <a:ext cx="32156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b="1" spc="-10" dirty="0">
                <a:latin typeface="Arial"/>
                <a:cs typeface="Arial"/>
              </a:rPr>
              <a:t>Удельное сопротивление 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62778" y="917233"/>
            <a:ext cx="1562100" cy="407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62373" y="1325079"/>
            <a:ext cx="1562100" cy="418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71976" y="1778483"/>
            <a:ext cx="1167015" cy="500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5505" y="2285974"/>
            <a:ext cx="1173670" cy="500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22091" y="2278634"/>
            <a:ext cx="174942" cy="32050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34201" y="775844"/>
            <a:ext cx="2847467" cy="9090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467599" y="2337350"/>
            <a:ext cx="4054491" cy="3400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98340" y="3809936"/>
            <a:ext cx="2012061" cy="6577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66078" y="1683627"/>
            <a:ext cx="3424301" cy="1898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9012" y="4602300"/>
            <a:ext cx="739917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spc="-5" dirty="0">
                <a:latin typeface="Arial"/>
                <a:cs typeface="Arial"/>
              </a:rPr>
              <a:t>Концентрация носителей в сверхчистом кремнии</a:t>
            </a:r>
            <a:endParaRPr sz="2000" dirty="0">
              <a:latin typeface="Arial"/>
              <a:cs typeface="Arial"/>
            </a:endParaRPr>
          </a:p>
          <a:p>
            <a:pPr marL="68580"/>
            <a:r>
              <a:rPr sz="2000" spc="-5" dirty="0">
                <a:latin typeface="Arial"/>
                <a:cs typeface="Arial"/>
              </a:rPr>
              <a:t>(</a:t>
            </a:r>
            <a:r>
              <a:rPr lang="ru-RU" sz="2000" spc="-5" dirty="0">
                <a:latin typeface="Arial"/>
                <a:cs typeface="Arial"/>
              </a:rPr>
              <a:t>т.н. собственном </a:t>
            </a:r>
            <a:r>
              <a:rPr lang="en-US" sz="2000" spc="-5" dirty="0">
                <a:latin typeface="Arial"/>
                <a:cs typeface="Arial"/>
              </a:rPr>
              <a:t>Si</a:t>
            </a:r>
            <a:r>
              <a:rPr sz="2000" dirty="0">
                <a:latin typeface="Arial"/>
                <a:cs typeface="Arial"/>
              </a:rPr>
              <a:t>) </a:t>
            </a:r>
            <a:r>
              <a:rPr lang="ru-RU" sz="2000" spc="-5" dirty="0">
                <a:latin typeface="Arial"/>
                <a:cs typeface="Arial"/>
              </a:rPr>
              <a:t>при</a:t>
            </a:r>
            <a:r>
              <a:rPr sz="2000" spc="-5" dirty="0">
                <a:latin typeface="Arial"/>
                <a:cs typeface="Arial"/>
              </a:rPr>
              <a:t> T = </a:t>
            </a:r>
            <a:r>
              <a:rPr sz="2000" spc="-10" dirty="0">
                <a:latin typeface="Arial"/>
                <a:cs typeface="Arial"/>
              </a:rPr>
              <a:t>300 </a:t>
            </a:r>
            <a:r>
              <a:rPr sz="2000" spc="-5" dirty="0">
                <a:latin typeface="Arial"/>
                <a:cs typeface="Arial"/>
              </a:rPr>
              <a:t>K </a:t>
            </a:r>
            <a:r>
              <a:rPr sz="2000" dirty="0">
                <a:latin typeface="Arial"/>
                <a:cs typeface="Arial"/>
              </a:rPr>
              <a:t>: </a:t>
            </a:r>
            <a:r>
              <a:rPr sz="2000" i="1" dirty="0">
                <a:latin typeface="Arial"/>
                <a:cs typeface="Arial"/>
              </a:rPr>
              <a:t>n</a:t>
            </a:r>
            <a:r>
              <a:rPr i="1" baseline="-21164" dirty="0">
                <a:latin typeface="Arial"/>
                <a:cs typeface="Arial"/>
              </a:rPr>
              <a:t>e </a:t>
            </a:r>
            <a:r>
              <a:rPr sz="2000" spc="-5" dirty="0">
                <a:latin typeface="Arial"/>
                <a:cs typeface="Arial"/>
              </a:rPr>
              <a:t>= </a:t>
            </a:r>
            <a:r>
              <a:rPr sz="2000" i="1" dirty="0">
                <a:latin typeface="Arial"/>
                <a:cs typeface="Arial"/>
              </a:rPr>
              <a:t>n</a:t>
            </a:r>
            <a:r>
              <a:rPr i="1" baseline="-21164" dirty="0">
                <a:latin typeface="Arial"/>
                <a:cs typeface="Arial"/>
              </a:rPr>
              <a:t>h </a:t>
            </a:r>
            <a:r>
              <a:rPr sz="2000" spc="-5" dirty="0">
                <a:latin typeface="Arial"/>
                <a:cs typeface="Arial"/>
              </a:rPr>
              <a:t>≈ 1.45 </a:t>
            </a:r>
            <a:r>
              <a:rPr sz="2000" spc="-20" dirty="0">
                <a:latin typeface="Arial"/>
                <a:cs typeface="Arial"/>
              </a:rPr>
              <a:t>·10</a:t>
            </a:r>
            <a:r>
              <a:rPr spc="-30" baseline="26455" dirty="0">
                <a:latin typeface="Arial"/>
                <a:cs typeface="Arial"/>
              </a:rPr>
              <a:t>10 </a:t>
            </a:r>
            <a:r>
              <a:rPr spc="367" baseline="2645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cm</a:t>
            </a:r>
            <a:r>
              <a:rPr spc="7" baseline="26455" dirty="0">
                <a:latin typeface="Arial"/>
                <a:cs typeface="Arial"/>
              </a:rPr>
              <a:t>-3</a:t>
            </a:r>
            <a:endParaRPr baseline="26455" dirty="0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/>
            <a:r>
              <a:rPr lang="ru-RU" sz="2000" spc="-5" dirty="0">
                <a:latin typeface="Arial"/>
                <a:cs typeface="Arial"/>
              </a:rPr>
              <a:t>Это означает что его удельное сопротивление</a:t>
            </a:r>
            <a:r>
              <a:rPr sz="2000" spc="-5" dirty="0">
                <a:latin typeface="Arial"/>
                <a:cs typeface="Arial"/>
              </a:rPr>
              <a:t>: </a:t>
            </a:r>
            <a:r>
              <a:rPr sz="2000" b="1" spc="-5" dirty="0">
                <a:latin typeface="Arial"/>
                <a:cs typeface="Arial"/>
              </a:rPr>
              <a:t>ρ ≈ 230</a:t>
            </a:r>
            <a:r>
              <a:rPr sz="2000" b="1" spc="7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k</a:t>
            </a:r>
            <a:r>
              <a:rPr sz="2000" spc="-5" dirty="0">
                <a:latin typeface="Arial"/>
                <a:cs typeface="Arial"/>
              </a:rPr>
              <a:t>Ω</a:t>
            </a:r>
            <a:r>
              <a:rPr sz="2000" b="1" spc="-5" dirty="0">
                <a:latin typeface="Arial"/>
                <a:cs typeface="Arial"/>
              </a:rPr>
              <a:t>cm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41195" y="3008224"/>
            <a:ext cx="3168015" cy="559127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76530">
              <a:lnSpc>
                <a:spcPts val="2155"/>
              </a:lnSpc>
            </a:pPr>
            <a:r>
              <a:rPr spc="-5" dirty="0">
                <a:latin typeface="Arial"/>
                <a:cs typeface="Arial"/>
              </a:rPr>
              <a:t>μ</a:t>
            </a:r>
            <a:r>
              <a:rPr spc="-7" baseline="-20833" dirty="0">
                <a:latin typeface="Arial"/>
                <a:cs typeface="Arial"/>
              </a:rPr>
              <a:t>p</a:t>
            </a:r>
            <a:r>
              <a:rPr spc="-5" dirty="0">
                <a:latin typeface="Arial"/>
                <a:cs typeface="Arial"/>
              </a:rPr>
              <a:t>(Si, 300 </a:t>
            </a:r>
            <a:r>
              <a:rPr dirty="0">
                <a:latin typeface="Arial"/>
                <a:cs typeface="Arial"/>
              </a:rPr>
              <a:t>K) ≈ </a:t>
            </a:r>
            <a:r>
              <a:rPr spc="-5" dirty="0">
                <a:latin typeface="Arial"/>
                <a:cs typeface="Arial"/>
              </a:rPr>
              <a:t>450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lang="ru-RU" dirty="0">
                <a:latin typeface="Arial"/>
                <a:cs typeface="Arial"/>
              </a:rPr>
              <a:t>м</a:t>
            </a:r>
            <a:r>
              <a:rPr baseline="25462" dirty="0">
                <a:latin typeface="Arial"/>
                <a:cs typeface="Arial"/>
              </a:rPr>
              <a:t>2</a:t>
            </a:r>
            <a:r>
              <a:rPr dirty="0">
                <a:latin typeface="Arial"/>
                <a:cs typeface="Arial"/>
              </a:rPr>
              <a:t>/</a:t>
            </a:r>
            <a:r>
              <a:rPr lang="ru-RU" dirty="0" err="1">
                <a:latin typeface="Arial"/>
                <a:cs typeface="Arial"/>
              </a:rPr>
              <a:t>Вс</a:t>
            </a:r>
            <a:endParaRPr dirty="0">
              <a:latin typeface="Arial"/>
              <a:cs typeface="Arial"/>
            </a:endParaRPr>
          </a:p>
          <a:p>
            <a:pPr marL="176530"/>
            <a:r>
              <a:rPr spc="-5" dirty="0">
                <a:latin typeface="Arial"/>
                <a:cs typeface="Arial"/>
              </a:rPr>
              <a:t>μ</a:t>
            </a:r>
            <a:r>
              <a:rPr spc="-7" baseline="-20833" dirty="0">
                <a:latin typeface="Arial"/>
                <a:cs typeface="Arial"/>
              </a:rPr>
              <a:t>n</a:t>
            </a:r>
            <a:r>
              <a:rPr spc="-5" dirty="0">
                <a:latin typeface="Arial"/>
                <a:cs typeface="Arial"/>
              </a:rPr>
              <a:t>(Si, </a:t>
            </a:r>
            <a:r>
              <a:rPr spc="-10" dirty="0">
                <a:latin typeface="Arial"/>
                <a:cs typeface="Arial"/>
              </a:rPr>
              <a:t>300 </a:t>
            </a:r>
            <a:r>
              <a:rPr dirty="0">
                <a:latin typeface="Arial"/>
                <a:cs typeface="Arial"/>
              </a:rPr>
              <a:t>K) ≈ </a:t>
            </a:r>
            <a:r>
              <a:rPr spc="-5" dirty="0">
                <a:latin typeface="Arial"/>
                <a:cs typeface="Arial"/>
              </a:rPr>
              <a:t>1450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lang="ru-RU" dirty="0">
                <a:latin typeface="Arial"/>
                <a:cs typeface="Arial"/>
              </a:rPr>
              <a:t>м</a:t>
            </a:r>
            <a:r>
              <a:rPr baseline="25462" dirty="0">
                <a:latin typeface="Arial"/>
                <a:cs typeface="Arial"/>
              </a:rPr>
              <a:t>2</a:t>
            </a:r>
            <a:r>
              <a:rPr dirty="0">
                <a:latin typeface="Arial"/>
                <a:cs typeface="Arial"/>
              </a:rPr>
              <a:t>/</a:t>
            </a:r>
            <a:r>
              <a:rPr lang="ru-RU" dirty="0" err="1">
                <a:latin typeface="Arial"/>
                <a:cs typeface="Arial"/>
              </a:rPr>
              <a:t>Вс</a:t>
            </a:r>
            <a:endParaRPr dirty="0">
              <a:latin typeface="Arial"/>
              <a:cs typeface="Arial"/>
            </a:endParaRPr>
          </a:p>
        </p:txBody>
      </p:sp>
      <p:sp>
        <p:nvSpPr>
          <p:cNvPr id="17" name="Дата 16">
            <a:extLst>
              <a:ext uri="{FF2B5EF4-FFF2-40B4-BE49-F238E27FC236}">
                <a16:creationId xmlns:a16="http://schemas.microsoft.com/office/drawing/2014/main" id="{16B7D037-1152-41E1-286F-E95E7AB0F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53F6C9C8-CF1A-999F-1075-17B7363A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A7166D49-5259-7CC4-76A5-FB218D03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41</a:t>
            </a:fld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8364" y="145063"/>
            <a:ext cx="1051560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Попробуем сконструировать детектор - 1</a:t>
            </a:r>
            <a:endParaRPr sz="3200" b="1" dirty="0"/>
          </a:p>
        </p:txBody>
      </p:sp>
      <p:sp>
        <p:nvSpPr>
          <p:cNvPr id="5" name="object 5"/>
          <p:cNvSpPr txBox="1"/>
          <p:nvPr/>
        </p:nvSpPr>
        <p:spPr>
          <a:xfrm>
            <a:off x="450273" y="685801"/>
            <a:ext cx="8084127" cy="4057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srgbClr val="F18E00"/>
                </a:solidFill>
                <a:latin typeface="Arial Black"/>
                <a:cs typeface="Arial Black"/>
              </a:rPr>
              <a:t> </a:t>
            </a:r>
            <a:r>
              <a:rPr lang="ru-RU" b="1" spc="-5" dirty="0">
                <a:latin typeface="Arial"/>
                <a:cs typeface="Arial"/>
              </a:rPr>
              <a:t>Толщина</a:t>
            </a:r>
            <a:r>
              <a:rPr b="1" spc="-5" dirty="0">
                <a:latin typeface="Arial"/>
                <a:cs typeface="Arial"/>
              </a:rPr>
              <a:t>:</a:t>
            </a:r>
            <a:r>
              <a:rPr b="1" spc="24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0.3</a:t>
            </a:r>
            <a:r>
              <a:rPr lang="ru-RU" spc="-5" dirty="0">
                <a:latin typeface="Arial"/>
                <a:cs typeface="Arial"/>
              </a:rPr>
              <a:t> мм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15" dirty="0">
                <a:latin typeface="Arial"/>
                <a:cs typeface="Arial"/>
              </a:rPr>
              <a:t>Площадь</a:t>
            </a:r>
            <a:r>
              <a:rPr b="1" spc="-15" dirty="0">
                <a:latin typeface="Arial"/>
                <a:cs typeface="Arial"/>
              </a:rPr>
              <a:t>:</a:t>
            </a:r>
            <a:r>
              <a:rPr b="1" spc="26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1c</a:t>
            </a:r>
            <a:r>
              <a:rPr lang="ru-RU" spc="-5" dirty="0">
                <a:latin typeface="Arial"/>
                <a:cs typeface="Arial"/>
              </a:rPr>
              <a:t>м</a:t>
            </a:r>
            <a:r>
              <a:rPr spc="-7" baseline="25462" dirty="0">
                <a:latin typeface="Arial"/>
                <a:cs typeface="Arial"/>
              </a:rPr>
              <a:t>2</a:t>
            </a:r>
            <a:endParaRPr baseline="25462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10" dirty="0">
                <a:latin typeface="Arial"/>
                <a:cs typeface="Arial"/>
              </a:rPr>
              <a:t>Удел. </a:t>
            </a:r>
            <a:r>
              <a:rPr lang="ru-RU" b="1" spc="-10" dirty="0" err="1">
                <a:latin typeface="Arial"/>
                <a:cs typeface="Arial"/>
              </a:rPr>
              <a:t>сопрот</a:t>
            </a:r>
            <a:r>
              <a:rPr lang="ru-RU" b="1" spc="-10" dirty="0">
                <a:latin typeface="Arial"/>
                <a:cs typeface="Arial"/>
              </a:rPr>
              <a:t>.</a:t>
            </a:r>
            <a:r>
              <a:rPr b="1" spc="-10" dirty="0">
                <a:latin typeface="Arial"/>
                <a:cs typeface="Arial"/>
              </a:rPr>
              <a:t>:</a:t>
            </a:r>
            <a:r>
              <a:rPr b="1" spc="3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10kΩcm</a:t>
            </a:r>
            <a:r>
              <a:rPr lang="ru-RU" spc="-5" dirty="0">
                <a:latin typeface="Arial"/>
                <a:cs typeface="Arial"/>
              </a:rPr>
              <a:t> ( вар. 2 - 200 </a:t>
            </a:r>
            <a:r>
              <a:rPr lang="en-US" spc="-5" dirty="0">
                <a:latin typeface="Arial"/>
                <a:cs typeface="Arial"/>
              </a:rPr>
              <a:t>k</a:t>
            </a:r>
            <a:r>
              <a:rPr lang="el-GR" spc="-5" dirty="0">
                <a:latin typeface="Arial"/>
                <a:cs typeface="Arial"/>
              </a:rPr>
              <a:t>Ω</a:t>
            </a:r>
            <a:r>
              <a:rPr lang="en-US" spc="-5" dirty="0">
                <a:latin typeface="Arial"/>
                <a:cs typeface="Arial"/>
              </a:rPr>
              <a:t>c</a:t>
            </a:r>
            <a:r>
              <a:rPr lang="ru-RU" spc="-5" dirty="0">
                <a:latin typeface="Arial"/>
                <a:cs typeface="Arial"/>
              </a:rPr>
              <a:t>м – собственная </a:t>
            </a:r>
            <a:r>
              <a:rPr lang="ru-RU" spc="-5" dirty="0" err="1">
                <a:latin typeface="Arial"/>
                <a:cs typeface="Arial"/>
              </a:rPr>
              <a:t>проводимисть</a:t>
            </a:r>
            <a:r>
              <a:rPr lang="ru-RU" spc="-5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108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Сопротивление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 </a:t>
            </a:r>
            <a:r>
              <a:rPr lang="el-GR" dirty="0">
                <a:latin typeface="Arial"/>
                <a:cs typeface="Arial"/>
              </a:rPr>
              <a:t>ρ•</a:t>
            </a:r>
            <a:r>
              <a:rPr spc="-5" dirty="0">
                <a:latin typeface="Arial"/>
                <a:cs typeface="Arial"/>
              </a:rPr>
              <a:t>d/A) </a:t>
            </a:r>
            <a:r>
              <a:rPr dirty="0">
                <a:latin typeface="Arial"/>
                <a:cs typeface="Arial"/>
              </a:rPr>
              <a:t>: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300</a:t>
            </a:r>
            <a:r>
              <a:rPr lang="ru-RU" spc="-5" dirty="0">
                <a:latin typeface="Arial"/>
                <a:cs typeface="Arial"/>
              </a:rPr>
              <a:t> </a:t>
            </a:r>
            <a:r>
              <a:rPr lang="el-GR" spc="-5" dirty="0">
                <a:latin typeface="Arial"/>
                <a:cs typeface="Arial"/>
              </a:rPr>
              <a:t>Ω</a:t>
            </a:r>
            <a:r>
              <a:rPr lang="ru-RU" spc="-5" dirty="0">
                <a:latin typeface="Arial"/>
                <a:cs typeface="Arial"/>
              </a:rPr>
              <a:t> (6000</a:t>
            </a:r>
            <a:r>
              <a:rPr lang="el-GR" spc="-5" dirty="0">
                <a:latin typeface="Arial"/>
                <a:cs typeface="Arial"/>
              </a:rPr>
              <a:t>Ω</a:t>
            </a:r>
            <a:r>
              <a:rPr lang="ru-RU" spc="-5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dirty="0">
                <a:latin typeface="Arial"/>
                <a:cs typeface="Arial"/>
              </a:rPr>
              <a:t>Подвижность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(</a:t>
            </a:r>
            <a:r>
              <a:rPr lang="ru-RU" b="1" spc="-5" dirty="0">
                <a:latin typeface="Arial"/>
                <a:cs typeface="Arial"/>
              </a:rPr>
              <a:t>электроны</a:t>
            </a:r>
            <a:r>
              <a:rPr b="1" spc="-5" dirty="0">
                <a:latin typeface="Arial"/>
                <a:cs typeface="Arial"/>
              </a:rPr>
              <a:t>):</a:t>
            </a:r>
            <a:r>
              <a:rPr b="1" spc="24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~1400c</a:t>
            </a:r>
            <a:r>
              <a:rPr lang="ru-RU" spc="-5" dirty="0">
                <a:latin typeface="Arial"/>
                <a:cs typeface="Arial"/>
              </a:rPr>
              <a:t>м</a:t>
            </a:r>
            <a:r>
              <a:rPr spc="-7" baseline="25462" dirty="0">
                <a:latin typeface="Arial"/>
                <a:cs typeface="Arial"/>
              </a:rPr>
              <a:t>2</a:t>
            </a:r>
            <a:r>
              <a:rPr spc="-5" dirty="0">
                <a:latin typeface="Arial"/>
                <a:cs typeface="Arial"/>
              </a:rPr>
              <a:t>/</a:t>
            </a:r>
            <a:r>
              <a:rPr lang="ru-RU" spc="-5" dirty="0" err="1">
                <a:latin typeface="Arial"/>
                <a:cs typeface="Arial"/>
              </a:rPr>
              <a:t>Вс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5" dirty="0">
                <a:latin typeface="Arial"/>
                <a:cs typeface="Arial"/>
              </a:rPr>
              <a:t>Время сбора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24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~10</a:t>
            </a:r>
            <a:r>
              <a:rPr lang="ru-RU" spc="-5" dirty="0" err="1">
                <a:latin typeface="Arial"/>
                <a:cs typeface="Arial"/>
              </a:rPr>
              <a:t>нс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5" dirty="0">
                <a:latin typeface="Arial"/>
                <a:cs typeface="Arial"/>
              </a:rPr>
              <a:t>Выделившийся заряд</a:t>
            </a:r>
            <a:r>
              <a:rPr b="1" spc="-5" dirty="0">
                <a:latin typeface="Arial"/>
                <a:cs typeface="Arial"/>
              </a:rPr>
              <a:t>: </a:t>
            </a:r>
            <a:r>
              <a:rPr spc="-5" dirty="0">
                <a:latin typeface="Arial"/>
                <a:cs typeface="Arial"/>
              </a:rPr>
              <a:t>~25000e</a:t>
            </a:r>
            <a:r>
              <a:rPr lang="ru-RU" spc="-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~4</a:t>
            </a:r>
            <a:r>
              <a:rPr lang="ru-RU" spc="-5" dirty="0" err="1">
                <a:latin typeface="Arial"/>
                <a:cs typeface="Arial"/>
              </a:rPr>
              <a:t>фКл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641985" indent="-184785"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pc="-5" dirty="0">
                <a:latin typeface="Arial"/>
                <a:cs typeface="Arial"/>
              </a:rPr>
              <a:t>Необходимая средняя величина поля</a:t>
            </a:r>
            <a:endParaRPr dirty="0">
              <a:latin typeface="Arial"/>
              <a:cs typeface="Arial"/>
            </a:endParaRPr>
          </a:p>
          <a:p>
            <a:pPr marL="711835">
              <a:spcBef>
                <a:spcPts val="1080"/>
              </a:spcBef>
            </a:pPr>
            <a:r>
              <a:rPr spc="-5" dirty="0">
                <a:latin typeface="Arial"/>
                <a:cs typeface="Arial"/>
              </a:rPr>
              <a:t>E=v/µ=0.03c</a:t>
            </a:r>
            <a:r>
              <a:rPr lang="ru-RU" spc="-5" dirty="0">
                <a:latin typeface="Arial"/>
                <a:cs typeface="Arial"/>
              </a:rPr>
              <a:t>м</a:t>
            </a:r>
            <a:r>
              <a:rPr spc="-5" dirty="0">
                <a:latin typeface="Arial"/>
                <a:cs typeface="Arial"/>
              </a:rPr>
              <a:t>/10</a:t>
            </a:r>
            <a:r>
              <a:rPr lang="ru-RU" spc="-5" dirty="0" err="1">
                <a:latin typeface="Arial"/>
                <a:cs typeface="Arial"/>
              </a:rPr>
              <a:t>нс</a:t>
            </a:r>
            <a:r>
              <a:rPr spc="-5" dirty="0">
                <a:latin typeface="Arial"/>
                <a:cs typeface="Arial"/>
              </a:rPr>
              <a:t>/1400c</a:t>
            </a:r>
            <a:r>
              <a:rPr lang="ru-RU" spc="-5" dirty="0">
                <a:latin typeface="Arial"/>
                <a:cs typeface="Arial"/>
              </a:rPr>
              <a:t>м</a:t>
            </a:r>
            <a:r>
              <a:rPr spc="-7" baseline="25462" dirty="0">
                <a:latin typeface="Arial"/>
                <a:cs typeface="Arial"/>
              </a:rPr>
              <a:t>2</a:t>
            </a:r>
            <a:r>
              <a:rPr spc="-5" dirty="0">
                <a:latin typeface="Arial"/>
                <a:cs typeface="Arial"/>
              </a:rPr>
              <a:t>/</a:t>
            </a:r>
            <a:r>
              <a:rPr lang="ru-RU" spc="-5" dirty="0" err="1">
                <a:latin typeface="Arial"/>
                <a:cs typeface="Arial"/>
              </a:rPr>
              <a:t>Вс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~ </a:t>
            </a:r>
            <a:r>
              <a:rPr spc="-10" dirty="0">
                <a:latin typeface="Arial"/>
                <a:cs typeface="Arial"/>
              </a:rPr>
              <a:t>21000 </a:t>
            </a:r>
            <a:r>
              <a:rPr lang="ru-RU" dirty="0">
                <a:latin typeface="Arial"/>
                <a:cs typeface="Arial"/>
              </a:rPr>
              <a:t>В</a:t>
            </a:r>
            <a:r>
              <a:rPr dirty="0">
                <a:latin typeface="Arial"/>
                <a:cs typeface="Arial"/>
              </a:rPr>
              <a:t>/c</a:t>
            </a:r>
            <a:r>
              <a:rPr lang="ru-RU" dirty="0">
                <a:latin typeface="Arial"/>
                <a:cs typeface="Arial"/>
              </a:rPr>
              <a:t>м</a:t>
            </a:r>
            <a:r>
              <a:rPr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или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V=60</a:t>
            </a:r>
            <a:r>
              <a:rPr lang="ru-RU" spc="-5" dirty="0">
                <a:latin typeface="Arial"/>
                <a:cs typeface="Arial"/>
              </a:rPr>
              <a:t>В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71163" y="1392382"/>
            <a:ext cx="3786124" cy="3037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FBFDF8-FE19-8469-6935-FD2ACEB0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2F9F80-7586-1BE1-5D9E-94F7DDF2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37F8F-8BA6-3439-D592-7A206939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42</a:t>
            </a:fld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81176" y="762001"/>
            <a:ext cx="4160647" cy="2625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13099" y="1005021"/>
            <a:ext cx="2029460" cy="369570"/>
          </a:xfrm>
          <a:custGeom>
            <a:avLst/>
            <a:gdLst/>
            <a:ahLst/>
            <a:cxnLst/>
            <a:rect l="l" t="t" r="r" b="b"/>
            <a:pathLst>
              <a:path w="2029460" h="369569">
                <a:moveTo>
                  <a:pt x="0" y="369328"/>
                </a:moveTo>
                <a:lnTo>
                  <a:pt x="2029078" y="369328"/>
                </a:lnTo>
                <a:lnTo>
                  <a:pt x="2029078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49782" y="1030479"/>
            <a:ext cx="240199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b="1" dirty="0">
                <a:solidFill>
                  <a:srgbClr val="007BAF"/>
                </a:solidFill>
                <a:latin typeface="Arial"/>
                <a:cs typeface="Arial"/>
              </a:rPr>
              <a:t>    Протон в кремнии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6775" y="1054354"/>
            <a:ext cx="429641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575" indent="-142875">
              <a:buChar char="•"/>
              <a:tabLst>
                <a:tab pos="155575" algn="l"/>
              </a:tabLst>
            </a:pPr>
            <a:r>
              <a:rPr lang="ru-RU" spc="-5" dirty="0">
                <a:latin typeface="Arial"/>
                <a:cs typeface="Arial"/>
              </a:rPr>
              <a:t>Средняя энергия на пару</a:t>
            </a:r>
            <a:r>
              <a:rPr spc="-5" dirty="0">
                <a:latin typeface="Arial"/>
                <a:cs typeface="Arial"/>
              </a:rPr>
              <a:t> </a:t>
            </a:r>
            <a:r>
              <a:rPr b="1" i="1" dirty="0">
                <a:latin typeface="Arial"/>
                <a:cs typeface="Arial"/>
              </a:rPr>
              <a:t>I</a:t>
            </a:r>
            <a:r>
              <a:rPr b="1" i="1" baseline="-20833" dirty="0">
                <a:latin typeface="Arial"/>
                <a:cs typeface="Arial"/>
              </a:rPr>
              <a:t>0 </a:t>
            </a:r>
            <a:r>
              <a:rPr b="1" dirty="0">
                <a:latin typeface="Arial"/>
                <a:cs typeface="Arial"/>
              </a:rPr>
              <a:t>= </a:t>
            </a:r>
            <a:r>
              <a:rPr b="1" spc="-5" dirty="0">
                <a:latin typeface="Arial"/>
                <a:cs typeface="Arial"/>
              </a:rPr>
              <a:t>3.62</a:t>
            </a:r>
            <a:r>
              <a:rPr b="1" spc="165" dirty="0">
                <a:latin typeface="Arial"/>
                <a:cs typeface="Arial"/>
              </a:rPr>
              <a:t> </a:t>
            </a:r>
            <a:r>
              <a:rPr lang="ru-RU" b="1" spc="-5" dirty="0">
                <a:latin typeface="Arial"/>
                <a:cs typeface="Arial"/>
              </a:rPr>
              <a:t>эВ</a:t>
            </a:r>
            <a:r>
              <a:rPr spc="-5" dirty="0">
                <a:latin typeface="Arial"/>
                <a:cs typeface="Arial"/>
              </a:rPr>
              <a:t>,</a:t>
            </a:r>
            <a:endParaRPr dirty="0">
              <a:latin typeface="Arial"/>
              <a:cs typeface="Arial"/>
            </a:endParaRPr>
          </a:p>
          <a:p>
            <a:pPr marL="155575" indent="-142875">
              <a:buChar char="•"/>
              <a:tabLst>
                <a:tab pos="155575" algn="l"/>
              </a:tabLst>
            </a:pPr>
            <a:r>
              <a:rPr lang="ru-RU" spc="-5" dirty="0">
                <a:latin typeface="Arial"/>
                <a:cs typeface="Arial"/>
              </a:rPr>
              <a:t>Средние потери энергии на единицу пробега </a:t>
            </a:r>
            <a:r>
              <a:rPr b="1" i="1" dirty="0" err="1">
                <a:latin typeface="Arial"/>
                <a:cs typeface="Arial"/>
              </a:rPr>
              <a:t>dE</a:t>
            </a:r>
            <a:r>
              <a:rPr b="1" i="1" dirty="0">
                <a:latin typeface="Arial"/>
                <a:cs typeface="Arial"/>
              </a:rPr>
              <a:t>/dx </a:t>
            </a:r>
            <a:r>
              <a:rPr b="1" dirty="0">
                <a:latin typeface="Arial"/>
                <a:cs typeface="Arial"/>
              </a:rPr>
              <a:t>= </a:t>
            </a:r>
            <a:r>
              <a:rPr b="1" spc="-5" dirty="0">
                <a:latin typeface="Arial"/>
                <a:cs typeface="Arial"/>
              </a:rPr>
              <a:t>3.87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M</a:t>
            </a:r>
            <a:r>
              <a:rPr lang="ru-RU" b="1" spc="-5" dirty="0">
                <a:latin typeface="Arial"/>
                <a:cs typeface="Arial"/>
              </a:rPr>
              <a:t>эВ</a:t>
            </a:r>
            <a:r>
              <a:rPr b="1" spc="-5" dirty="0">
                <a:latin typeface="Arial"/>
                <a:cs typeface="Arial"/>
              </a:rPr>
              <a:t>/c</a:t>
            </a:r>
            <a:r>
              <a:rPr lang="ru-RU" b="1" spc="-5" dirty="0">
                <a:latin typeface="Arial"/>
                <a:cs typeface="Arial"/>
              </a:rPr>
              <a:t>м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40198" y="1548639"/>
            <a:ext cx="1211580" cy="1034415"/>
          </a:xfrm>
          <a:custGeom>
            <a:avLst/>
            <a:gdLst/>
            <a:ahLst/>
            <a:cxnLst/>
            <a:rect l="l" t="t" r="r" b="b"/>
            <a:pathLst>
              <a:path w="1211579" h="1034414">
                <a:moveTo>
                  <a:pt x="55244" y="922147"/>
                </a:moveTo>
                <a:lnTo>
                  <a:pt x="0" y="1033907"/>
                </a:lnTo>
                <a:lnTo>
                  <a:pt x="119252" y="997458"/>
                </a:lnTo>
                <a:lnTo>
                  <a:pt x="103250" y="978662"/>
                </a:lnTo>
                <a:lnTo>
                  <a:pt x="147658" y="940942"/>
                </a:lnTo>
                <a:lnTo>
                  <a:pt x="71246" y="940942"/>
                </a:lnTo>
                <a:lnTo>
                  <a:pt x="55244" y="922147"/>
                </a:lnTo>
                <a:close/>
              </a:path>
              <a:path w="1211579" h="1034414">
                <a:moveTo>
                  <a:pt x="1179195" y="0"/>
                </a:moveTo>
                <a:lnTo>
                  <a:pt x="71246" y="940942"/>
                </a:lnTo>
                <a:lnTo>
                  <a:pt x="147658" y="940942"/>
                </a:lnTo>
                <a:lnTo>
                  <a:pt x="1211199" y="37591"/>
                </a:lnTo>
                <a:lnTo>
                  <a:pt x="1179195" y="0"/>
                </a:lnTo>
                <a:close/>
              </a:path>
            </a:pathLst>
          </a:custGeom>
          <a:solidFill>
            <a:srgbClr val="00A4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40198" y="1548639"/>
            <a:ext cx="1211580" cy="1034415"/>
          </a:xfrm>
          <a:custGeom>
            <a:avLst/>
            <a:gdLst/>
            <a:ahLst/>
            <a:cxnLst/>
            <a:rect l="l" t="t" r="r" b="b"/>
            <a:pathLst>
              <a:path w="1211579" h="1034414">
                <a:moveTo>
                  <a:pt x="55244" y="922147"/>
                </a:moveTo>
                <a:lnTo>
                  <a:pt x="71246" y="940942"/>
                </a:lnTo>
                <a:lnTo>
                  <a:pt x="1179195" y="0"/>
                </a:lnTo>
                <a:lnTo>
                  <a:pt x="1211199" y="37591"/>
                </a:lnTo>
                <a:lnTo>
                  <a:pt x="103250" y="978662"/>
                </a:lnTo>
                <a:lnTo>
                  <a:pt x="119252" y="997458"/>
                </a:lnTo>
                <a:lnTo>
                  <a:pt x="0" y="1033907"/>
                </a:lnTo>
                <a:lnTo>
                  <a:pt x="55244" y="92214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14135" y="2099184"/>
            <a:ext cx="421513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pc="-5" dirty="0">
                <a:latin typeface="Arial"/>
                <a:cs typeface="Arial"/>
              </a:rPr>
              <a:t>Возьмем наш детектор с толщиной </a:t>
            </a:r>
            <a:endParaRPr dirty="0">
              <a:latin typeface="Arial"/>
              <a:cs typeface="Arial"/>
            </a:endParaRPr>
          </a:p>
          <a:p>
            <a:pPr marL="12700"/>
            <a:r>
              <a:rPr spc="-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d </a:t>
            </a:r>
            <a:r>
              <a:rPr dirty="0">
                <a:latin typeface="Arial"/>
                <a:cs typeface="Arial"/>
              </a:rPr>
              <a:t>= </a:t>
            </a:r>
            <a:r>
              <a:rPr spc="-10" dirty="0">
                <a:latin typeface="Arial"/>
                <a:cs typeface="Arial"/>
              </a:rPr>
              <a:t>300 </a:t>
            </a:r>
            <a:r>
              <a:rPr lang="ru-RU" spc="-5" dirty="0">
                <a:latin typeface="Arial"/>
                <a:cs typeface="Arial"/>
              </a:rPr>
              <a:t>мкм</a:t>
            </a:r>
            <a:r>
              <a:rPr spc="-5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площадью </a:t>
            </a:r>
            <a:r>
              <a:rPr i="1" dirty="0">
                <a:latin typeface="Arial"/>
                <a:cs typeface="Arial"/>
              </a:rPr>
              <a:t>A </a:t>
            </a:r>
            <a:r>
              <a:rPr dirty="0">
                <a:latin typeface="Arial"/>
                <a:cs typeface="Arial"/>
              </a:rPr>
              <a:t>= 1</a:t>
            </a:r>
            <a:r>
              <a:rPr spc="-8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lang="ru-RU" dirty="0">
                <a:latin typeface="Arial"/>
                <a:cs typeface="Arial"/>
              </a:rPr>
              <a:t>м</a:t>
            </a:r>
            <a:r>
              <a:rPr baseline="25462" dirty="0">
                <a:latin typeface="Arial"/>
                <a:cs typeface="Arial"/>
              </a:rPr>
              <a:t>2</a:t>
            </a:r>
            <a:r>
              <a:rPr dirty="0">
                <a:latin typeface="Arial"/>
                <a:cs typeface="Arial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26107" y="3557271"/>
            <a:ext cx="437469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b="1" dirty="0">
                <a:latin typeface="Arial"/>
                <a:cs typeface="Arial"/>
              </a:rPr>
              <a:t>Сигнал от MIP в таком детекторе</a:t>
            </a:r>
            <a:r>
              <a:rPr b="1" spc="-5" dirty="0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22246" y="3886201"/>
            <a:ext cx="6098540" cy="812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2247" y="5029201"/>
            <a:ext cx="5834761" cy="525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26108" y="4736593"/>
            <a:ext cx="59632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b="1" dirty="0">
                <a:latin typeface="Arial"/>
                <a:cs typeface="Arial"/>
              </a:rPr>
              <a:t>Собственный заряд в том же объёме при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T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300</a:t>
            </a:r>
            <a:r>
              <a:rPr spc="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K: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018182" y="5596535"/>
            <a:ext cx="842121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000" spc="-1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ru-RU" sz="2000" spc="-5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Число термически созданных носителей на 4 порядка больше чем носителей созданных пролетом частицы (MIP) </a:t>
            </a:r>
            <a:endParaRPr sz="20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6" name="object 2"/>
          <p:cNvSpPr txBox="1">
            <a:spLocks noGrp="1"/>
          </p:cNvSpPr>
          <p:nvPr>
            <p:ph type="title"/>
          </p:nvPr>
        </p:nvSpPr>
        <p:spPr>
          <a:xfrm>
            <a:off x="1177636" y="96000"/>
            <a:ext cx="959427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b="1" spc="-5" dirty="0"/>
              <a:t>Попробуем сконструировать детектор - 2</a:t>
            </a:r>
            <a:endParaRPr sz="3600" b="1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5FC40E2-AC63-ED0F-C76F-FC317861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4277D3BD-2917-DE1A-B9E3-6F676C85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2DAE2491-40A8-8CCA-5DD7-1CC2B72F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43</a:t>
            </a:fld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1" y="291961"/>
            <a:ext cx="840191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b="1" spc="-5" dirty="0"/>
              <a:t>Создание </a:t>
            </a:r>
            <a:r>
              <a:rPr sz="3600" b="1" dirty="0"/>
              <a:t> </a:t>
            </a:r>
            <a:r>
              <a:rPr sz="3600" b="1" spc="-5" dirty="0" err="1"/>
              <a:t>pn</a:t>
            </a:r>
            <a:r>
              <a:rPr sz="3600" b="1" spc="-5" dirty="0"/>
              <a:t>-</a:t>
            </a:r>
            <a:r>
              <a:rPr lang="ru-RU" sz="3600" b="1" spc="-5" dirty="0"/>
              <a:t>перехода</a:t>
            </a:r>
            <a:r>
              <a:rPr sz="3600" b="1" spc="-5" dirty="0"/>
              <a:t> </a:t>
            </a:r>
            <a:r>
              <a:rPr sz="3600" b="1" dirty="0"/>
              <a:t>-</a:t>
            </a:r>
            <a:r>
              <a:rPr sz="3600" b="1" spc="-70" dirty="0"/>
              <a:t> </a:t>
            </a:r>
            <a:r>
              <a:rPr lang="ru-RU" sz="3600" b="1" dirty="0"/>
              <a:t>легирование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02227" y="939482"/>
            <a:ext cx="11187545" cy="5416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b="1" spc="-5" dirty="0">
                <a:latin typeface="Arial"/>
                <a:cs typeface="Arial"/>
              </a:rPr>
              <a:t>Легирование – замена части атомов кремния на атомы из соседних столбцов ТМ, например для </a:t>
            </a:r>
            <a:r>
              <a:rPr lang="en-US" sz="2400" b="1" spc="-5" dirty="0">
                <a:latin typeface="Arial"/>
                <a:cs typeface="Arial"/>
              </a:rPr>
              <a:t>Si </a:t>
            </a:r>
            <a:r>
              <a:rPr lang="ru-RU" sz="2400" b="1" spc="-5" dirty="0">
                <a:latin typeface="Arial"/>
                <a:cs typeface="Arial"/>
              </a:rPr>
              <a:t>это элементы 3 или 5 группы</a:t>
            </a:r>
            <a:endParaRPr sz="2400" dirty="0">
              <a:latin typeface="Arial"/>
              <a:cs typeface="Arial"/>
            </a:endParaRPr>
          </a:p>
          <a:p>
            <a:pPr marL="277495" marR="212725" indent="-265430">
              <a:spcBef>
                <a:spcPts val="1200"/>
              </a:spcBef>
            </a:pPr>
            <a:r>
              <a:rPr lang="ru-RU" sz="2400" dirty="0">
                <a:latin typeface="Arial"/>
                <a:cs typeface="Arial"/>
              </a:rPr>
              <a:t>Эти атомы создают уровни в запрещенной зоне и меняют проводимость полупроводника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/>
            <a:r>
              <a:rPr lang="ru-RU" sz="2400" b="1" dirty="0">
                <a:latin typeface="Arial"/>
                <a:cs typeface="Arial"/>
              </a:rPr>
              <a:t>Определения</a:t>
            </a:r>
            <a:r>
              <a:rPr sz="2400" b="1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1200"/>
              </a:spcBef>
            </a:pPr>
            <a:r>
              <a:rPr lang="ru-RU" sz="2400" dirty="0">
                <a:latin typeface="Arial"/>
                <a:cs typeface="Arial"/>
              </a:rPr>
              <a:t>Не легированный полупроводник называется собственным полупроводником</a:t>
            </a:r>
            <a:r>
              <a:rPr sz="2400" b="1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291465">
              <a:spcBef>
                <a:spcPts val="1200"/>
              </a:spcBef>
            </a:pPr>
            <a:r>
              <a:rPr lang="ru-RU" sz="2400" dirty="0">
                <a:latin typeface="Arial"/>
                <a:cs typeface="Arial"/>
              </a:rPr>
              <a:t>В нем для каждого электрона есть соответствующая дырка</a:t>
            </a:r>
            <a:r>
              <a:rPr sz="2400" dirty="0">
                <a:latin typeface="Arial"/>
                <a:cs typeface="Arial"/>
              </a:rPr>
              <a:t>.</a:t>
            </a: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/>
            <a:r>
              <a:rPr lang="ru-RU" sz="2400" dirty="0">
                <a:latin typeface="Arial"/>
                <a:cs typeface="Arial"/>
              </a:rPr>
              <a:t>Легированный полупроводник называется примесным 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220979">
              <a:spcBef>
                <a:spcPts val="1200"/>
              </a:spcBef>
            </a:pPr>
            <a:r>
              <a:rPr lang="ru-RU" sz="2400" dirty="0">
                <a:latin typeface="Arial"/>
                <a:cs typeface="Arial"/>
              </a:rPr>
              <a:t>Примесный полупроводник имеет повышенную концентрацию электронов или дырок</a:t>
            </a:r>
            <a:r>
              <a:rPr sz="2400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724D2-CECB-DC91-F05D-868951088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C7A802-64BA-B240-0981-059970BB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00FBE6-C0AF-4A05-E5F2-10A94664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44</a:t>
            </a:fld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01504"/>
            <a:ext cx="10515600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4000" b="1" spc="-5" dirty="0"/>
              <a:t>Кремний </a:t>
            </a:r>
            <a:r>
              <a:rPr sz="4000" b="1" spc="-5" dirty="0"/>
              <a:t>n-</a:t>
            </a:r>
            <a:r>
              <a:rPr lang="ru-RU" sz="4000" b="1" spc="-5" dirty="0"/>
              <a:t>типа</a:t>
            </a:r>
            <a:endParaRPr sz="40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82054" y="1318151"/>
            <a:ext cx="10771746" cy="1390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pc="-10" dirty="0">
                <a:latin typeface="Arial"/>
                <a:cs typeface="Arial"/>
              </a:rPr>
              <a:t>Легирование элементами 5 группы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(P, As, </a:t>
            </a:r>
            <a:r>
              <a:rPr spc="-5" dirty="0">
                <a:latin typeface="Arial"/>
                <a:cs typeface="Arial"/>
              </a:rPr>
              <a:t>Sb). </a:t>
            </a:r>
            <a:r>
              <a:rPr lang="ru-RU" dirty="0">
                <a:latin typeface="Arial"/>
                <a:cs typeface="Arial"/>
              </a:rPr>
              <a:t>Пятый валентный электрон связан слабо</a:t>
            </a:r>
            <a:r>
              <a:rPr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dirty="0">
                <a:latin typeface="Arial"/>
                <a:cs typeface="Arial"/>
              </a:rPr>
              <a:t>Легирующий атом называется донором</a:t>
            </a:r>
            <a:r>
              <a:rPr b="1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spc="-5" dirty="0">
                <a:solidFill>
                  <a:srgbClr val="3366FF"/>
                </a:solidFill>
                <a:latin typeface="Arial"/>
                <a:cs typeface="Arial"/>
              </a:rPr>
              <a:t>Отрицательно заряженные электроны являются основными носителями заряда в объеме где теперь существует положительный заряд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1" y="2971800"/>
            <a:ext cx="3705225" cy="2952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24600" y="2971800"/>
            <a:ext cx="3714750" cy="285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11611451-3EE2-4F32-7EBB-755F94E4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76C6DB7-6AD9-B12C-A47F-36B8B3A0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3F8BC1A-D10E-7ACE-18DA-A5D2BFB3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45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B8EB86-B092-29B8-DEE5-CA23969C4925}"/>
              </a:ext>
            </a:extLst>
          </p:cNvPr>
          <p:cNvSpPr txBox="1"/>
          <p:nvPr/>
        </p:nvSpPr>
        <p:spPr>
          <a:xfrm>
            <a:off x="4696691" y="3775364"/>
            <a:ext cx="162790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Слабо связанный</a:t>
            </a:r>
          </a:p>
          <a:p>
            <a:r>
              <a:rPr lang="ru-RU" dirty="0"/>
              <a:t>электрон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4D149-3ECD-5ACE-553C-CF7B4FE60BCF}"/>
              </a:ext>
            </a:extLst>
          </p:cNvPr>
          <p:cNvSpPr txBox="1"/>
          <p:nvPr/>
        </p:nvSpPr>
        <p:spPr>
          <a:xfrm>
            <a:off x="9060873" y="3578391"/>
            <a:ext cx="186343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Одиночный положительный ион</a:t>
            </a:r>
          </a:p>
          <a:p>
            <a:endParaRPr lang="ru-RU" dirty="0"/>
          </a:p>
          <a:p>
            <a:r>
              <a:rPr lang="ru-RU" dirty="0"/>
              <a:t>Электрон</a:t>
            </a:r>
          </a:p>
          <a:p>
            <a:r>
              <a:rPr lang="ru-RU" dirty="0"/>
              <a:t>проводимости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2605" y="742950"/>
            <a:ext cx="11145982" cy="1064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2000" dirty="0">
                <a:latin typeface="Arial"/>
                <a:cs typeface="Arial"/>
              </a:rPr>
              <a:t>Энергетический уровень донора лежит чуть ниже зоны проводимости, у потолка запрещенной зоны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lang="ru-RU" sz="2000" spc="-10" dirty="0">
                <a:latin typeface="Arial"/>
                <a:cs typeface="Arial"/>
              </a:rPr>
              <a:t> При комнатной температуре практически все они ионизированы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sz="2000" dirty="0">
                <a:latin typeface="Arial"/>
                <a:cs typeface="Arial"/>
              </a:rPr>
              <a:t>Уровень Ферми 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E</a:t>
            </a:r>
            <a:r>
              <a:rPr sz="2000" i="1" spc="-7" baseline="-20833" dirty="0">
                <a:latin typeface="Arial"/>
                <a:cs typeface="Arial"/>
              </a:rPr>
              <a:t>F </a:t>
            </a:r>
            <a:r>
              <a:rPr lang="ru-RU" sz="2000" spc="-5" dirty="0">
                <a:latin typeface="Arial"/>
                <a:cs typeface="Arial"/>
              </a:rPr>
              <a:t>сдвигается вверх</a:t>
            </a:r>
            <a:r>
              <a:rPr sz="2000" spc="-5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200" y="1939635"/>
            <a:ext cx="10439400" cy="4225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895044" y="95999"/>
            <a:ext cx="840191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b="1" spc="-5" dirty="0"/>
              <a:t>Кремний </a:t>
            </a:r>
            <a:r>
              <a:rPr sz="3600" b="1" spc="-5" dirty="0"/>
              <a:t>n-</a:t>
            </a:r>
            <a:r>
              <a:rPr lang="ru-RU" sz="3600" b="1" spc="-5" dirty="0"/>
              <a:t>типа</a:t>
            </a:r>
            <a:endParaRPr sz="3600" b="1" spc="-5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59AED66-24E4-9B77-CAE3-71B1321F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BB03A-195A-D9E1-D1A0-894AB133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50479C-87C6-835B-143B-DA5DD6F0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46</a:t>
            </a:fld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85289" y="880619"/>
            <a:ext cx="7518400" cy="194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b="1" dirty="0">
                <a:solidFill>
                  <a:srgbClr val="F18E00"/>
                </a:solidFill>
                <a:latin typeface="Arial Black"/>
                <a:cs typeface="Arial Black"/>
              </a:rPr>
              <a:t>&gt; </a:t>
            </a:r>
            <a:r>
              <a:rPr lang="ru-RU" spc="-10" dirty="0">
                <a:latin typeface="Arial"/>
                <a:cs typeface="Arial"/>
              </a:rPr>
              <a:t>Легирование элементами 3 группы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(B, Al, </a:t>
            </a:r>
            <a:r>
              <a:rPr spc="-5" dirty="0">
                <a:latin typeface="Arial"/>
                <a:cs typeface="Arial"/>
              </a:rPr>
              <a:t>Ga, In). </a:t>
            </a:r>
            <a:r>
              <a:rPr lang="ru-RU" spc="-5" dirty="0">
                <a:latin typeface="Arial"/>
                <a:cs typeface="Arial"/>
              </a:rPr>
              <a:t>Одна связь оказывается не занятой и может захватывать электрон</a:t>
            </a:r>
            <a:r>
              <a:rPr spc="-5" dirty="0">
                <a:latin typeface="Arial"/>
                <a:cs typeface="Arial"/>
              </a:rPr>
              <a:t>.  </a:t>
            </a:r>
            <a:r>
              <a:rPr lang="ru-RU" dirty="0">
                <a:latin typeface="Arial"/>
                <a:cs typeface="Arial"/>
              </a:rPr>
              <a:t>Легирующий атом называется акцептором</a:t>
            </a:r>
            <a:r>
              <a:rPr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L="12700" marR="81915">
              <a:spcBef>
                <a:spcPts val="1080"/>
              </a:spcBef>
            </a:pPr>
            <a:r>
              <a:rPr lang="ru-RU" spc="-5" dirty="0">
                <a:solidFill>
                  <a:srgbClr val="3366FF"/>
                </a:solidFill>
                <a:latin typeface="Arial"/>
                <a:cs typeface="Arial"/>
              </a:rPr>
              <a:t>Положительные дырки оказываются в области заряженной отрицательно</a:t>
            </a:r>
            <a:r>
              <a:rPr spc="-5" dirty="0">
                <a:solidFill>
                  <a:srgbClr val="3366FF"/>
                </a:solidFill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1201" y="3048001"/>
            <a:ext cx="3581399" cy="288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9401" y="3048000"/>
            <a:ext cx="3724275" cy="2838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895044" y="34445"/>
            <a:ext cx="840191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5" dirty="0"/>
              <a:t>Кремний р</a:t>
            </a:r>
            <a:r>
              <a:rPr spc="-5" dirty="0"/>
              <a:t>-</a:t>
            </a:r>
            <a:r>
              <a:rPr lang="ru-RU" spc="-5" dirty="0"/>
              <a:t>типа</a:t>
            </a:r>
            <a:endParaRPr spc="-5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615F657-CE0E-564D-9BAD-E3800058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F6B4D7-8F34-DAB3-FFEE-839B996F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9FA002F-8EB7-ADE8-2DCE-41F2F3CB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47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66AE4-2BA3-CBCA-C580-D094CD696C40}"/>
              </a:ext>
            </a:extLst>
          </p:cNvPr>
          <p:cNvSpPr txBox="1"/>
          <p:nvPr/>
        </p:nvSpPr>
        <p:spPr>
          <a:xfrm>
            <a:off x="4696691" y="3775364"/>
            <a:ext cx="16279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Разорванная связь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2E0AA-17D1-BB78-B02A-9C7769C435A6}"/>
              </a:ext>
            </a:extLst>
          </p:cNvPr>
          <p:cNvSpPr txBox="1"/>
          <p:nvPr/>
        </p:nvSpPr>
        <p:spPr>
          <a:xfrm>
            <a:off x="9279081" y="3292076"/>
            <a:ext cx="186343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Одиночный отрицательный ион</a:t>
            </a:r>
          </a:p>
          <a:p>
            <a:endParaRPr lang="ru-RU" dirty="0"/>
          </a:p>
          <a:p>
            <a:r>
              <a:rPr lang="ru-RU" dirty="0"/>
              <a:t>Свободная подвижная дырка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8372" y="619220"/>
            <a:ext cx="1121525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2000" dirty="0">
                <a:latin typeface="Arial"/>
                <a:cs typeface="Arial"/>
              </a:rPr>
              <a:t>Энергетический уровень акцептора лежит чуть выше валентной зоны или у дна запрещенной зоны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lang="ru-RU" sz="2000" spc="-10" dirty="0">
                <a:latin typeface="Arial"/>
                <a:cs typeface="Arial"/>
              </a:rPr>
              <a:t> При комнатной температуре большинство этих уровней заполнено электронами из валентной зоны. </a:t>
            </a:r>
            <a:r>
              <a:rPr lang="ru-RU" sz="2000" dirty="0">
                <a:latin typeface="Arial"/>
                <a:cs typeface="Arial"/>
              </a:rPr>
              <a:t>Уровень Ферми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E</a:t>
            </a:r>
            <a:r>
              <a:rPr sz="2000" i="1" baseline="-25000" dirty="0">
                <a:latin typeface="Arial"/>
                <a:cs typeface="Arial"/>
              </a:rPr>
              <a:t>F</a:t>
            </a:r>
            <a:r>
              <a:rPr sz="2000" i="1" dirty="0">
                <a:latin typeface="Arial"/>
                <a:cs typeface="Arial"/>
              </a:rPr>
              <a:t> </a:t>
            </a:r>
            <a:r>
              <a:rPr lang="ru-RU" sz="2000" spc="-5" dirty="0">
                <a:latin typeface="Arial"/>
                <a:cs typeface="Arial"/>
              </a:rPr>
              <a:t>опускается вниз</a:t>
            </a:r>
            <a:r>
              <a:rPr sz="2000" spc="-15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6855" y="1591281"/>
            <a:ext cx="9781309" cy="4733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895044" y="126777"/>
            <a:ext cx="8401913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Кремний р</a:t>
            </a:r>
            <a:r>
              <a:rPr sz="3200" b="1" spc="-5" dirty="0"/>
              <a:t>-</a:t>
            </a:r>
            <a:r>
              <a:rPr lang="ru-RU" sz="3200" b="1" spc="-5" dirty="0"/>
              <a:t>типа</a:t>
            </a:r>
            <a:endParaRPr sz="3200" b="1" spc="-5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960D7D9-2B6C-2981-2A2F-26DB9B90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83309-6F50-5DD4-FA32-C6DD160B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65EE04-C7A1-29F8-096A-4E02B625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48</a:t>
            </a:fld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338455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b="1" spc="-5" dirty="0"/>
              <a:t>Создание </a:t>
            </a:r>
            <a:r>
              <a:rPr lang="ru-RU" sz="3600" b="1" dirty="0"/>
              <a:t> </a:t>
            </a:r>
            <a:r>
              <a:rPr lang="en-US" sz="3600" b="1" spc="-5" dirty="0" err="1"/>
              <a:t>pn</a:t>
            </a:r>
            <a:r>
              <a:rPr lang="en-US" sz="3600" b="1" spc="-5" dirty="0"/>
              <a:t>-</a:t>
            </a:r>
            <a:r>
              <a:rPr lang="ru-RU" sz="3600" b="1" spc="-5" dirty="0"/>
              <a:t>перехода</a:t>
            </a:r>
            <a:endParaRPr sz="36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12619" y="1006258"/>
            <a:ext cx="11277600" cy="21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/>
            <a:r>
              <a:rPr lang="ru-RU" sz="2200" dirty="0">
                <a:latin typeface="Arial"/>
                <a:cs typeface="Arial"/>
              </a:rPr>
              <a:t>При соединении полупроводника</a:t>
            </a:r>
            <a:r>
              <a:rPr sz="2200" spc="-5" dirty="0">
                <a:latin typeface="Arial"/>
                <a:cs typeface="Arial"/>
              </a:rPr>
              <a:t> n-</a:t>
            </a:r>
            <a:r>
              <a:rPr lang="ru-RU" sz="2200" spc="-5" dirty="0">
                <a:latin typeface="Arial"/>
                <a:cs typeface="Arial"/>
              </a:rPr>
              <a:t>типа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lang="ru-RU" sz="2200" spc="-5" dirty="0">
                <a:latin typeface="Arial"/>
                <a:cs typeface="Arial"/>
              </a:rPr>
              <a:t>и</a:t>
            </a:r>
            <a:r>
              <a:rPr sz="2200" spc="-5" dirty="0">
                <a:latin typeface="Arial"/>
                <a:cs typeface="Arial"/>
              </a:rPr>
              <a:t> p-</a:t>
            </a:r>
            <a:r>
              <a:rPr lang="ru-RU" sz="2200" spc="-5" dirty="0">
                <a:latin typeface="Arial"/>
                <a:cs typeface="Arial"/>
              </a:rPr>
              <a:t>типа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lang="ru-RU" sz="2200" spc="-5" dirty="0">
                <a:latin typeface="Arial"/>
                <a:cs typeface="Arial"/>
              </a:rPr>
              <a:t>будет происходить диффузия носителей до тех пор  пока не будет достигнуто равновесие.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lang="ru-RU" sz="2200" dirty="0">
                <a:latin typeface="Arial"/>
                <a:cs typeface="Arial"/>
              </a:rPr>
              <a:t>Уровень Ферми будет одинаков</a:t>
            </a:r>
            <a:r>
              <a:rPr sz="2200" spc="-10" dirty="0">
                <a:latin typeface="Arial"/>
                <a:cs typeface="Arial"/>
              </a:rPr>
              <a:t>. </a:t>
            </a:r>
            <a:r>
              <a:rPr lang="ru-RU" sz="2200" dirty="0">
                <a:latin typeface="Arial"/>
                <a:cs typeface="Arial"/>
              </a:rPr>
              <a:t>Ионы будут создавать объёмный заряд</a:t>
            </a:r>
            <a:r>
              <a:rPr sz="2200" spc="-5" dirty="0">
                <a:latin typeface="Arial"/>
                <a:cs typeface="Arial"/>
              </a:rPr>
              <a:t>.</a:t>
            </a:r>
            <a:r>
              <a:rPr lang="ru-RU" sz="2200" spc="-5" dirty="0">
                <a:latin typeface="Arial"/>
                <a:cs typeface="Arial"/>
              </a:rPr>
              <a:t> Который будет препятствовать дальнейшей диффузии. </a:t>
            </a:r>
            <a:endParaRPr sz="2200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sz="2200" dirty="0">
                <a:latin typeface="Arial"/>
                <a:cs typeface="Arial"/>
              </a:rPr>
              <a:t>Получившиеся области не содержат никаких носителей заряда</a:t>
            </a:r>
            <a:r>
              <a:rPr lang="ru-RU" sz="2200" spc="-5" dirty="0">
                <a:latin typeface="Arial"/>
                <a:cs typeface="Arial"/>
              </a:rPr>
              <a:t>, а только неподвижный объёмный заряд. Эта область называется областью обеднения.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57449" y="3200388"/>
            <a:ext cx="6166104" cy="30421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C0F5B-1A0B-9F5F-9E73-225999F40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94E359-9DEC-4CBA-05F5-8C29BFF8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D25F6D-75BC-B868-3761-1C20B099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49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69333-1F25-79D4-D16C-0DF9BACD18BE}"/>
              </a:ext>
            </a:extLst>
          </p:cNvPr>
          <p:cNvSpPr txBox="1"/>
          <p:nvPr/>
        </p:nvSpPr>
        <p:spPr>
          <a:xfrm>
            <a:off x="3429006" y="5689026"/>
            <a:ext cx="10183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акцептор</a:t>
            </a:r>
          </a:p>
          <a:p>
            <a:r>
              <a:rPr lang="ru-RU" sz="1200" dirty="0"/>
              <a:t>донор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93AD6-CEFD-B080-FB1E-DC6518C4E696}"/>
              </a:ext>
            </a:extLst>
          </p:cNvPr>
          <p:cNvSpPr txBox="1"/>
          <p:nvPr/>
        </p:nvSpPr>
        <p:spPr>
          <a:xfrm>
            <a:off x="4544297" y="5682098"/>
            <a:ext cx="10183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дырка</a:t>
            </a:r>
          </a:p>
          <a:p>
            <a:r>
              <a:rPr lang="ru-RU" sz="1200" dirty="0"/>
              <a:t>электрон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00DFA-89F3-A7B2-0CBD-8E18FF0D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</a:t>
            </a:r>
            <a:r>
              <a:rPr lang="en-US" dirty="0"/>
              <a:t>OPERA – </a:t>
            </a:r>
            <a:r>
              <a:rPr lang="ru-RU" dirty="0"/>
              <a:t>событие в эмульсии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8F022-7E5E-A446-2040-2C0E8BE3E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0C970-EB4F-91B0-2C53-0E9569FA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2A51F-B2CA-09D7-A3ED-53C1AAE4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91F6A-3320-E235-2A29-D14186BE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A74324-39A5-C712-DAB0-84892896DB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67161"/>
            <a:ext cx="10515600" cy="480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6447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9873" y="280527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600" b="1" spc="-5" dirty="0" err="1"/>
              <a:t>pn</a:t>
            </a:r>
            <a:r>
              <a:rPr sz="3600" b="1" spc="-5" dirty="0"/>
              <a:t>-</a:t>
            </a:r>
            <a:r>
              <a:rPr lang="ru-RU" sz="3600" b="1" spc="-5" dirty="0"/>
              <a:t>переход при прямом смещении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405599" y="1142937"/>
            <a:ext cx="6252152" cy="4826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7495" marR="5080" indent="-26543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Приложим внешний источник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lang="ru-RU" sz="2400" spc="-15" dirty="0">
                <a:latin typeface="Arial"/>
                <a:cs typeface="Arial"/>
              </a:rPr>
              <a:t>«+» к </a:t>
            </a:r>
            <a:r>
              <a:rPr sz="2400" dirty="0">
                <a:latin typeface="Arial"/>
                <a:cs typeface="Arial"/>
              </a:rPr>
              <a:t>p</a:t>
            </a:r>
            <a:r>
              <a:rPr lang="ru-RU" sz="2400" dirty="0">
                <a:latin typeface="Arial"/>
                <a:cs typeface="Arial"/>
              </a:rPr>
              <a:t>-области и «-» к </a:t>
            </a:r>
            <a:r>
              <a:rPr sz="2400" dirty="0">
                <a:latin typeface="Arial"/>
                <a:cs typeface="Arial"/>
              </a:rPr>
              <a:t> n</a:t>
            </a:r>
            <a:r>
              <a:rPr lang="ru-RU" sz="2400" dirty="0">
                <a:latin typeface="Arial"/>
                <a:cs typeface="Arial"/>
              </a:rPr>
              <a:t>-области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e- </a:t>
            </a:r>
            <a:r>
              <a:rPr lang="ru-RU" sz="2400" spc="-5" dirty="0">
                <a:latin typeface="Arial"/>
                <a:cs typeface="Arial"/>
              </a:rPr>
              <a:t>и дырки будут заполнять обедненную область, 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lang="ru-RU" sz="2400" spc="-10" dirty="0">
                <a:latin typeface="Arial"/>
                <a:cs typeface="Arial"/>
              </a:rPr>
              <a:t>область обеднения будет становиться уже.</a:t>
            </a:r>
          </a:p>
          <a:p>
            <a:pPr marL="277495" marR="5080" indent="-265430"/>
            <a:endParaRPr lang="ru-RU" sz="2400" spc="-10" dirty="0">
              <a:latin typeface="Arial"/>
              <a:cs typeface="Arial"/>
            </a:endParaRPr>
          </a:p>
          <a:p>
            <a:pPr marL="277495" marR="5080" indent="-265430"/>
            <a:endParaRPr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sz="2400" b="1" spc="-5" dirty="0">
                <a:latin typeface="Arial"/>
                <a:cs typeface="Arial"/>
              </a:rPr>
              <a:t>Следствия</a:t>
            </a:r>
            <a:r>
              <a:rPr sz="2400" b="1" spc="-5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641985" indent="-184785">
              <a:spcBef>
                <a:spcPts val="108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400" spc="-5" dirty="0">
                <a:latin typeface="Arial"/>
                <a:cs typeface="Arial"/>
              </a:rPr>
              <a:t>Потенциальный барьер уменьшается</a:t>
            </a:r>
            <a:endParaRPr sz="2400" dirty="0">
              <a:latin typeface="Arial"/>
              <a:cs typeface="Arial"/>
            </a:endParaRPr>
          </a:p>
          <a:p>
            <a:pPr marL="641985" indent="-184785">
              <a:spcBef>
                <a:spcPts val="84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400" spc="-5" dirty="0">
                <a:latin typeface="Arial"/>
                <a:cs typeface="Arial"/>
              </a:rPr>
              <a:t>Диффузия через переход становится легче</a:t>
            </a:r>
            <a:endParaRPr sz="2400" dirty="0">
              <a:latin typeface="Arial"/>
              <a:cs typeface="Arial"/>
            </a:endParaRPr>
          </a:p>
          <a:p>
            <a:pPr marL="641985" marR="940435" indent="-184785">
              <a:spcBef>
                <a:spcPts val="84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400" spc="-5" dirty="0">
                <a:latin typeface="Arial"/>
                <a:cs typeface="Arial"/>
              </a:rPr>
              <a:t>Ток существенно повышается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2601" y="1142937"/>
            <a:ext cx="3562985" cy="4719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D8853A-7B27-1952-D12F-C4AABD32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4BB618-AA73-7FA7-F77F-642D5C32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284A4-EB3D-C729-919F-95693D56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50</a:t>
            </a:fld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0654" y="162306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600" b="1" spc="-5" dirty="0" err="1"/>
              <a:t>pn</a:t>
            </a:r>
            <a:r>
              <a:rPr sz="3600" b="1" spc="-5" dirty="0"/>
              <a:t>-</a:t>
            </a:r>
            <a:r>
              <a:rPr lang="ru-RU" sz="3600" b="1" spc="-5" dirty="0"/>
              <a:t>переход при обратном включении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239987" y="1071064"/>
            <a:ext cx="6952013" cy="4837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7495" marR="5080" indent="-26543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Теперь приложим внешний источник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/>
                <a:cs typeface="Arial"/>
              </a:rPr>
              <a:t>V </a:t>
            </a:r>
            <a:r>
              <a:rPr lang="en-US" sz="2400" spc="-15" dirty="0">
                <a:latin typeface="Arial"/>
                <a:cs typeface="Arial"/>
              </a:rPr>
              <a:t>«</a:t>
            </a:r>
            <a:r>
              <a:rPr lang="ru-RU" sz="2400" spc="-15" dirty="0">
                <a:latin typeface="Arial"/>
                <a:cs typeface="Arial"/>
              </a:rPr>
              <a:t>-</a:t>
            </a:r>
            <a:r>
              <a:rPr lang="en-US" sz="2400" spc="-15" dirty="0">
                <a:latin typeface="Arial"/>
                <a:cs typeface="Arial"/>
              </a:rPr>
              <a:t>»</a:t>
            </a:r>
            <a:r>
              <a:rPr lang="ru-RU" sz="2400" dirty="0">
                <a:latin typeface="Arial"/>
                <a:cs typeface="Arial"/>
              </a:rPr>
              <a:t> </a:t>
            </a:r>
            <a:r>
              <a:rPr lang="ru-RU" sz="2400" spc="-15" dirty="0">
                <a:latin typeface="Arial"/>
                <a:cs typeface="Arial"/>
              </a:rPr>
              <a:t>к </a:t>
            </a:r>
            <a:r>
              <a:rPr lang="ru-RU" sz="2400" dirty="0">
                <a:latin typeface="Arial"/>
                <a:cs typeface="Arial"/>
              </a:rPr>
              <a:t>p-области и </a:t>
            </a:r>
            <a:r>
              <a:rPr lang="ru-RU" sz="2400" spc="-15" dirty="0">
                <a:latin typeface="Arial"/>
                <a:cs typeface="Arial"/>
              </a:rPr>
              <a:t>«+» </a:t>
            </a:r>
            <a:r>
              <a:rPr lang="ru-RU" sz="2400" dirty="0">
                <a:latin typeface="Arial"/>
                <a:cs typeface="Arial"/>
              </a:rPr>
              <a:t>к  n-области </a:t>
            </a:r>
            <a:r>
              <a:rPr sz="2400" spc="-5" dirty="0">
                <a:latin typeface="Arial"/>
                <a:cs typeface="Arial"/>
              </a:rPr>
              <a:t>e- </a:t>
            </a:r>
            <a:r>
              <a:rPr lang="ru-RU" sz="2400" spc="-10" dirty="0">
                <a:latin typeface="Arial"/>
                <a:cs typeface="Arial"/>
              </a:rPr>
              <a:t>и</a:t>
            </a:r>
            <a:r>
              <a:rPr sz="2400" spc="-10" dirty="0">
                <a:latin typeface="Arial"/>
                <a:cs typeface="Arial"/>
              </a:rPr>
              <a:t>  </a:t>
            </a:r>
            <a:r>
              <a:rPr lang="ru-RU" sz="2400" spc="-10" dirty="0">
                <a:latin typeface="Arial"/>
                <a:cs typeface="Arial"/>
              </a:rPr>
              <a:t>дырки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lang="ru-RU" sz="2400" spc="-5" dirty="0">
                <a:latin typeface="Arial"/>
                <a:cs typeface="Arial"/>
              </a:rPr>
              <a:t>будут выдавливаться</a:t>
            </a:r>
            <a:r>
              <a:rPr sz="2400" spc="-5" dirty="0">
                <a:latin typeface="Arial"/>
                <a:cs typeface="Arial"/>
              </a:rPr>
              <a:t>.  </a:t>
            </a:r>
            <a:r>
              <a:rPr lang="ru-RU" sz="2400" dirty="0">
                <a:latin typeface="Arial"/>
                <a:cs typeface="Arial"/>
              </a:rPr>
              <a:t>Обедненная зона будет расширяться</a:t>
            </a:r>
            <a:r>
              <a:rPr sz="2400" b="1" spc="-5" dirty="0">
                <a:latin typeface="Arial"/>
                <a:cs typeface="Arial"/>
              </a:rPr>
              <a:t>  </a:t>
            </a:r>
            <a:r>
              <a:rPr sz="2400" spc="-5" dirty="0">
                <a:latin typeface="Arial"/>
                <a:cs typeface="Arial"/>
              </a:rPr>
              <a:t>(</a:t>
            </a:r>
            <a:r>
              <a:rPr lang="ru-RU" sz="2400" spc="-5" dirty="0">
                <a:latin typeface="Arial"/>
                <a:cs typeface="Arial"/>
              </a:rPr>
              <a:t>обратное смещение</a:t>
            </a:r>
            <a:r>
              <a:rPr sz="2400" spc="-10" dirty="0">
                <a:latin typeface="Arial"/>
                <a:cs typeface="Arial"/>
              </a:rPr>
              <a:t>).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b="1" spc="200" dirty="0">
                <a:solidFill>
                  <a:srgbClr val="F18E00"/>
                </a:solidFill>
                <a:latin typeface="Arial Black"/>
                <a:cs typeface="Arial Black"/>
              </a:rPr>
              <a:t> </a:t>
            </a:r>
            <a:endParaRPr lang="ru-RU" b="1" spc="200" dirty="0">
              <a:solidFill>
                <a:srgbClr val="F18E00"/>
              </a:solidFill>
              <a:latin typeface="Arial Black"/>
              <a:cs typeface="Arial Black"/>
            </a:endParaRPr>
          </a:p>
          <a:p>
            <a:pPr marL="12700">
              <a:spcBef>
                <a:spcPts val="1080"/>
              </a:spcBef>
            </a:pPr>
            <a:r>
              <a:rPr lang="ru-RU" sz="2400" b="1" spc="-5" dirty="0">
                <a:latin typeface="Arial"/>
                <a:cs typeface="Arial"/>
              </a:rPr>
              <a:t>Следствия</a:t>
            </a:r>
            <a:r>
              <a:rPr sz="2400" b="1" spc="-5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641985" indent="-184785">
              <a:spcBef>
                <a:spcPts val="108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5" dirty="0">
                <a:latin typeface="Arial"/>
                <a:cs typeface="Arial"/>
              </a:rPr>
              <a:t>Потенциальный барьер увеличивается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84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5" dirty="0">
                <a:latin typeface="Arial"/>
                <a:cs typeface="Arial"/>
              </a:rPr>
              <a:t>Диффузия через переход подавлена</a:t>
            </a:r>
            <a:r>
              <a:rPr sz="2000" spc="-5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641985" marR="422275" indent="-184785">
              <a:spcBef>
                <a:spcPts val="84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000" spc="-5" dirty="0">
                <a:latin typeface="Arial"/>
                <a:cs typeface="Arial"/>
              </a:rPr>
              <a:t>Ток через переход очень маленький</a:t>
            </a:r>
            <a:r>
              <a:rPr sz="2000" spc="-5" dirty="0">
                <a:latin typeface="Arial"/>
                <a:cs typeface="Arial"/>
              </a:rPr>
              <a:t>l  (“</a:t>
            </a:r>
            <a:r>
              <a:rPr lang="ru-RU" sz="2000" spc="-5" dirty="0">
                <a:latin typeface="Arial"/>
                <a:cs typeface="Arial"/>
              </a:rPr>
              <a:t>Ток утечки</a:t>
            </a:r>
            <a:r>
              <a:rPr sz="2000" spc="-5" dirty="0">
                <a:latin typeface="Arial"/>
                <a:cs typeface="Arial"/>
              </a:rPr>
              <a:t>”)</a:t>
            </a:r>
            <a:endParaRPr sz="1400" dirty="0">
              <a:latin typeface="Times New Roman"/>
              <a:cs typeface="Times New Roman"/>
            </a:endParaRPr>
          </a:p>
          <a:p>
            <a:pPr marL="12700" marR="1106170">
              <a:spcBef>
                <a:spcPts val="860"/>
              </a:spcBef>
            </a:pPr>
            <a:r>
              <a:rPr lang="ru-RU" sz="2400" b="1" spc="-5" dirty="0">
                <a:solidFill>
                  <a:srgbClr val="C00000"/>
                </a:solidFill>
                <a:latin typeface="Arial"/>
                <a:cs typeface="Arial"/>
              </a:rPr>
              <a:t>Именно это включение используется для полупроводниковых детекторов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!</a:t>
            </a:r>
            <a:endParaRPr sz="24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54480" y="914401"/>
            <a:ext cx="3638550" cy="4772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D7B874-0160-5DE2-735A-4B44F07B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D578A7-6FA4-E146-5F7A-427A7D151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EE4AC5-EF09-E617-2E2C-6514BCD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51</a:t>
            </a:fld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3450" y="174514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dirty="0"/>
              <a:t>Глубина обедненной </a:t>
            </a:r>
            <a:r>
              <a:rPr lang="ru-RU" sz="3600" b="1" dirty="0"/>
              <a:t>зоны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408709" y="953261"/>
            <a:ext cx="10183091" cy="45627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spc="-5" dirty="0">
                <a:latin typeface="Arial"/>
                <a:cs typeface="Arial"/>
              </a:rPr>
              <a:t>Типичные эффективные концентрации в детекторе с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p+-n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переходом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121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sz="1600" i="1" dirty="0">
                <a:latin typeface="Arial"/>
                <a:cs typeface="Arial"/>
              </a:rPr>
              <a:t>N</a:t>
            </a:r>
            <a:r>
              <a:rPr sz="1575" i="1" baseline="-21164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= </a:t>
            </a:r>
            <a:r>
              <a:rPr sz="1600" dirty="0">
                <a:latin typeface="Arial"/>
                <a:cs typeface="Arial"/>
              </a:rPr>
              <a:t>10</a:t>
            </a:r>
            <a:r>
              <a:rPr sz="1575" baseline="26455" dirty="0">
                <a:latin typeface="Arial"/>
                <a:cs typeface="Arial"/>
              </a:rPr>
              <a:t>15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lang="ru-RU" sz="1600" dirty="0">
                <a:latin typeface="Arial"/>
                <a:cs typeface="Arial"/>
              </a:rPr>
              <a:t>м</a:t>
            </a:r>
            <a:r>
              <a:rPr sz="1575" baseline="26455" dirty="0">
                <a:latin typeface="Arial"/>
                <a:cs typeface="Arial"/>
              </a:rPr>
              <a:t>–3  </a:t>
            </a:r>
            <a:r>
              <a:rPr lang="ru-RU" sz="1600" spc="-5" dirty="0">
                <a:latin typeface="Arial"/>
                <a:cs typeface="Arial"/>
              </a:rPr>
              <a:t>в</a:t>
            </a:r>
            <a:r>
              <a:rPr sz="1600" spc="-5" dirty="0">
                <a:latin typeface="Arial"/>
                <a:cs typeface="Arial"/>
              </a:rPr>
              <a:t> p+</a:t>
            </a:r>
            <a:r>
              <a:rPr sz="1600" spc="105" dirty="0">
                <a:latin typeface="Arial"/>
                <a:cs typeface="Arial"/>
              </a:rPr>
              <a:t> </a:t>
            </a:r>
            <a:r>
              <a:rPr lang="ru-RU" sz="1600" spc="-5" dirty="0">
                <a:latin typeface="Arial"/>
                <a:cs typeface="Arial"/>
              </a:rPr>
              <a:t>области</a:t>
            </a:r>
            <a:endParaRPr sz="1600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sz="1600" i="1" spc="-5" dirty="0">
                <a:latin typeface="Arial"/>
                <a:cs typeface="Arial"/>
              </a:rPr>
              <a:t>N </a:t>
            </a:r>
            <a:r>
              <a:rPr sz="1575" i="1" spc="15" baseline="-21164" dirty="0">
                <a:latin typeface="Arial"/>
                <a:cs typeface="Arial"/>
              </a:rPr>
              <a:t>d </a:t>
            </a:r>
            <a:r>
              <a:rPr sz="1600" spc="-5" dirty="0">
                <a:latin typeface="Arial"/>
                <a:cs typeface="Arial"/>
              </a:rPr>
              <a:t>= </a:t>
            </a:r>
            <a:r>
              <a:rPr sz="1600" dirty="0">
                <a:latin typeface="Arial"/>
                <a:cs typeface="Arial"/>
              </a:rPr>
              <a:t>10</a:t>
            </a:r>
            <a:r>
              <a:rPr sz="1575" baseline="26455" dirty="0">
                <a:latin typeface="Arial"/>
                <a:cs typeface="Arial"/>
              </a:rPr>
              <a:t>12 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lang="ru-RU" sz="1600" dirty="0">
                <a:latin typeface="Arial"/>
                <a:cs typeface="Arial"/>
              </a:rPr>
              <a:t>м</a:t>
            </a:r>
            <a:r>
              <a:rPr sz="1575" baseline="26455" dirty="0">
                <a:latin typeface="Arial"/>
                <a:cs typeface="Arial"/>
              </a:rPr>
              <a:t>–3 </a:t>
            </a:r>
            <a:r>
              <a:rPr lang="ru-RU" sz="1600" spc="-5" dirty="0">
                <a:latin typeface="Arial"/>
                <a:cs typeface="Arial"/>
              </a:rPr>
              <a:t>в объёме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700">
              <a:spcBef>
                <a:spcPts val="944"/>
              </a:spcBef>
              <a:tabLst>
                <a:tab pos="347345" algn="l"/>
              </a:tabLst>
            </a:pPr>
            <a:r>
              <a:rPr lang="ru-RU" sz="2000" b="1" dirty="0">
                <a:latin typeface="Arial"/>
                <a:cs typeface="Arial"/>
              </a:rPr>
              <a:t>Без внешнего источника напряжения</a:t>
            </a:r>
            <a:r>
              <a:rPr sz="2000" b="1" spc="-5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457200">
              <a:spcBef>
                <a:spcPts val="1205"/>
              </a:spcBef>
            </a:pPr>
            <a:r>
              <a:rPr dirty="0">
                <a:solidFill>
                  <a:srgbClr val="808080"/>
                </a:solidFill>
                <a:latin typeface="Wingdings"/>
                <a:cs typeface="Wingdings"/>
              </a:rPr>
              <a:t></a:t>
            </a:r>
            <a:r>
              <a:rPr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latin typeface="Arial"/>
                <a:cs typeface="Arial"/>
              </a:rPr>
              <a:t>W </a:t>
            </a:r>
            <a:r>
              <a:rPr i="1" baseline="-20833" dirty="0">
                <a:latin typeface="Arial"/>
                <a:cs typeface="Arial"/>
              </a:rPr>
              <a:t>p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0.02</a:t>
            </a:r>
            <a:r>
              <a:rPr spc="254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мкм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108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i="1" dirty="0">
                <a:latin typeface="Arial"/>
                <a:cs typeface="Arial"/>
              </a:rPr>
              <a:t>W</a:t>
            </a:r>
            <a:r>
              <a:rPr i="1" baseline="-20833" dirty="0">
                <a:latin typeface="Arial"/>
                <a:cs typeface="Arial"/>
              </a:rPr>
              <a:t>n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23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мкм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70"/>
              </a:spcBef>
            </a:pPr>
            <a:r>
              <a:rPr lang="ru-RU" sz="2000" b="1" spc="-5" dirty="0">
                <a:latin typeface="Arial"/>
                <a:cs typeface="Arial"/>
              </a:rPr>
              <a:t>При обратном смещении в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100</a:t>
            </a:r>
            <a:r>
              <a:rPr sz="2000" b="1" spc="60" dirty="0">
                <a:latin typeface="Arial"/>
                <a:cs typeface="Arial"/>
              </a:rPr>
              <a:t> </a:t>
            </a:r>
            <a:r>
              <a:rPr lang="ru-RU" sz="2000" b="1" dirty="0">
                <a:latin typeface="Arial"/>
                <a:cs typeface="Arial"/>
              </a:rPr>
              <a:t>В</a:t>
            </a:r>
            <a:r>
              <a:rPr sz="2000" b="1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641985" indent="-184785">
              <a:spcBef>
                <a:spcPts val="120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i="1" dirty="0">
                <a:latin typeface="Arial"/>
                <a:cs typeface="Arial"/>
              </a:rPr>
              <a:t>W </a:t>
            </a:r>
            <a:r>
              <a:rPr i="1" baseline="-20833" dirty="0">
                <a:latin typeface="Arial"/>
                <a:cs typeface="Arial"/>
              </a:rPr>
              <a:t>p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0.4</a:t>
            </a:r>
            <a:r>
              <a:rPr spc="50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мкм</a:t>
            </a:r>
            <a:endParaRPr dirty="0">
              <a:latin typeface="Arial"/>
              <a:cs typeface="Arial"/>
            </a:endParaRPr>
          </a:p>
          <a:p>
            <a:pPr marL="641985" indent="-184785">
              <a:spcBef>
                <a:spcPts val="108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i="1" dirty="0">
                <a:latin typeface="Arial"/>
                <a:cs typeface="Arial"/>
              </a:rPr>
              <a:t>W</a:t>
            </a:r>
            <a:r>
              <a:rPr i="1" baseline="-20833" dirty="0">
                <a:latin typeface="Arial"/>
                <a:cs typeface="Arial"/>
              </a:rPr>
              <a:t>n </a:t>
            </a:r>
            <a:r>
              <a:rPr dirty="0">
                <a:latin typeface="Arial"/>
                <a:cs typeface="Arial"/>
              </a:rPr>
              <a:t>= </a:t>
            </a:r>
            <a:r>
              <a:rPr spc="-10" dirty="0">
                <a:latin typeface="Arial"/>
                <a:cs typeface="Arial"/>
              </a:rPr>
              <a:t>363</a:t>
            </a:r>
            <a:r>
              <a:rPr spc="-85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мкм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075"/>
              </a:spcBef>
            </a:pPr>
            <a:r>
              <a:rPr lang="ru-RU" sz="2000" b="1" dirty="0">
                <a:latin typeface="Arial"/>
                <a:cs typeface="Arial"/>
              </a:rPr>
              <a:t>Ширина обедненной зоны в объёме</a:t>
            </a:r>
            <a:r>
              <a:rPr sz="2000" b="1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R="1898014" algn="ctr">
              <a:spcBef>
                <a:spcPts val="1200"/>
              </a:spcBef>
            </a:pPr>
            <a:r>
              <a:rPr sz="2000" spc="-5" dirty="0">
                <a:latin typeface="Arial"/>
                <a:cs typeface="Arial"/>
              </a:rPr>
              <a:t>with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45452" y="1447799"/>
            <a:ext cx="4036948" cy="3782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3601" y="5104752"/>
            <a:ext cx="2985654" cy="7396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24500" y="5022545"/>
            <a:ext cx="1333500" cy="900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70456" y="5862504"/>
            <a:ext cx="42218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200" spc="-5" dirty="0">
                <a:latin typeface="Arial"/>
                <a:cs typeface="Arial"/>
              </a:rPr>
              <a:t>Получено решением уравнения Пуассона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lang="ru-RU" sz="1200" spc="-105" dirty="0">
                <a:latin typeface="Arial"/>
                <a:cs typeface="Arial"/>
              </a:rPr>
              <a:t>при  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spc="-7" baseline="-20833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&gt;&gt;N</a:t>
            </a:r>
            <a:r>
              <a:rPr sz="1200" spc="-7" baseline="-20833" dirty="0">
                <a:latin typeface="Arial"/>
                <a:cs typeface="Arial"/>
              </a:rPr>
              <a:t>d</a:t>
            </a:r>
            <a:endParaRPr sz="1200" baseline="-20833" dirty="0">
              <a:latin typeface="Arial"/>
              <a:cs typeface="Arial"/>
            </a:endParaRPr>
          </a:p>
        </p:txBody>
      </p:sp>
      <p:sp>
        <p:nvSpPr>
          <p:cNvPr id="9" name="Дата 8">
            <a:extLst>
              <a:ext uri="{FF2B5EF4-FFF2-40B4-BE49-F238E27FC236}">
                <a16:creationId xmlns:a16="http://schemas.microsoft.com/office/drawing/2014/main" id="{FE7EF1FB-C65B-B985-CFE9-24DB0630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A59257CD-B33D-68F7-613A-5B5F794E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D33A28F1-BD04-4548-3150-8168073F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52</a:t>
            </a:fld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9982" y="217541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b="1" spc="-5" dirty="0"/>
              <a:t>Напряжение (полного) обеднения 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699796" y="1937640"/>
            <a:ext cx="592493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2400" spc="-10" dirty="0">
                <a:latin typeface="Arial"/>
                <a:cs typeface="Arial"/>
              </a:rPr>
              <a:t>Концентрация примеси</a:t>
            </a:r>
            <a:r>
              <a:rPr sz="2400" spc="-5" dirty="0">
                <a:latin typeface="Arial"/>
                <a:cs typeface="Arial"/>
              </a:rPr>
              <a:t>: </a:t>
            </a:r>
            <a:r>
              <a:rPr lang="ru-RU" sz="2400" spc="-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10</a:t>
            </a:r>
            <a:r>
              <a:rPr sz="2400" spc="-7" baseline="25462" dirty="0">
                <a:latin typeface="Arial"/>
                <a:cs typeface="Arial"/>
              </a:rPr>
              <a:t>12</a:t>
            </a:r>
            <a:r>
              <a:rPr sz="2400" spc="-5" dirty="0">
                <a:latin typeface="Arial"/>
                <a:cs typeface="Arial"/>
              </a:rPr>
              <a:t>–10</a:t>
            </a:r>
            <a:r>
              <a:rPr sz="2400" spc="-7" baseline="25462" dirty="0">
                <a:latin typeface="Arial"/>
                <a:cs typeface="Arial"/>
              </a:rPr>
              <a:t>15</a:t>
            </a:r>
            <a:r>
              <a:rPr sz="2400" spc="-5" dirty="0">
                <a:latin typeface="Arial"/>
                <a:cs typeface="Arial"/>
              </a:rPr>
              <a:t>cm</a:t>
            </a:r>
            <a:r>
              <a:rPr sz="2400" spc="-7" baseline="25462" dirty="0">
                <a:latin typeface="Arial"/>
                <a:cs typeface="Arial"/>
              </a:rPr>
              <a:t>-3  </a:t>
            </a:r>
            <a:endParaRPr lang="ru-RU" sz="2400" spc="-7" baseline="25462" dirty="0">
              <a:latin typeface="Arial"/>
              <a:cs typeface="Arial"/>
            </a:endParaRPr>
          </a:p>
          <a:p>
            <a:pPr marL="12700" marR="5080"/>
            <a:endParaRPr lang="ru-RU" sz="2400" spc="-7" baseline="25462" dirty="0">
              <a:latin typeface="Arial"/>
              <a:cs typeface="Arial"/>
            </a:endParaRPr>
          </a:p>
          <a:p>
            <a:pPr marL="12700" marR="5080"/>
            <a:r>
              <a:rPr lang="ru-RU" sz="2400" spc="-5" dirty="0">
                <a:latin typeface="Arial"/>
                <a:cs typeface="Arial"/>
              </a:rPr>
              <a:t>Удельное сопротивление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~ 5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kΩcm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7463" y="3035173"/>
            <a:ext cx="7874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latin typeface="Arial"/>
                <a:cs typeface="Arial"/>
              </a:rPr>
              <a:t>CMOS: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9797" y="3583814"/>
            <a:ext cx="570100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tabLst>
                <a:tab pos="1167765" algn="l"/>
              </a:tabLst>
            </a:pPr>
            <a:r>
              <a:rPr lang="ru-RU" sz="2400" spc="-10" dirty="0">
                <a:latin typeface="Arial"/>
                <a:cs typeface="Arial"/>
              </a:rPr>
              <a:t>Концентрация примеси</a:t>
            </a:r>
            <a:r>
              <a:rPr sz="2400" spc="-5" dirty="0">
                <a:latin typeface="Arial"/>
                <a:cs typeface="Arial"/>
              </a:rPr>
              <a:t>: 10</a:t>
            </a:r>
            <a:r>
              <a:rPr sz="2400" spc="-7" baseline="25462" dirty="0">
                <a:latin typeface="Arial"/>
                <a:cs typeface="Arial"/>
              </a:rPr>
              <a:t>17 </a:t>
            </a:r>
            <a:r>
              <a:rPr sz="2400" spc="-5" dirty="0">
                <a:latin typeface="Arial"/>
                <a:cs typeface="Arial"/>
              </a:rPr>
              <a:t>–10</a:t>
            </a:r>
            <a:r>
              <a:rPr sz="2400" spc="-7" baseline="25462" dirty="0">
                <a:latin typeface="Arial"/>
                <a:cs typeface="Arial"/>
              </a:rPr>
              <a:t>18 </a:t>
            </a:r>
            <a:r>
              <a:rPr sz="2400" spc="-5" dirty="0">
                <a:latin typeface="Arial"/>
                <a:cs typeface="Arial"/>
              </a:rPr>
              <a:t>cm</a:t>
            </a:r>
            <a:r>
              <a:rPr sz="2400" spc="-7" baseline="25462" dirty="0">
                <a:latin typeface="Arial"/>
                <a:cs typeface="Arial"/>
              </a:rPr>
              <a:t>-3  </a:t>
            </a:r>
            <a:endParaRPr lang="ru-RU" sz="2400" spc="-7" baseline="25462" dirty="0">
              <a:latin typeface="Arial"/>
              <a:cs typeface="Arial"/>
            </a:endParaRPr>
          </a:p>
          <a:p>
            <a:pPr marL="12700" marR="5080">
              <a:tabLst>
                <a:tab pos="1167765" algn="l"/>
              </a:tabLst>
            </a:pPr>
            <a:endParaRPr lang="ru-RU" sz="2400" spc="-7" baseline="25462" dirty="0">
              <a:latin typeface="Arial"/>
              <a:cs typeface="Arial"/>
            </a:endParaRPr>
          </a:p>
          <a:p>
            <a:pPr marL="12700" marR="5080">
              <a:tabLst>
                <a:tab pos="1167765" algn="l"/>
              </a:tabLst>
            </a:pPr>
            <a:r>
              <a:rPr lang="ru-RU" sz="2400" spc="-5" dirty="0">
                <a:latin typeface="Arial"/>
                <a:cs typeface="Arial"/>
              </a:rPr>
              <a:t>Удельное сопротивление</a:t>
            </a:r>
            <a:r>
              <a:rPr sz="2400" spc="-5" dirty="0">
                <a:latin typeface="Arial"/>
                <a:cs typeface="Arial"/>
              </a:rPr>
              <a:t>	</a:t>
            </a:r>
            <a:r>
              <a:rPr sz="2400" dirty="0">
                <a:latin typeface="Arial"/>
                <a:cs typeface="Arial"/>
              </a:rPr>
              <a:t>~ 1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Ωcm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91401" y="1676400"/>
            <a:ext cx="2555875" cy="223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2825" y="2590800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1397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91324" y="2438400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4">
                <a:moveTo>
                  <a:pt x="28105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32675" y="1524000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285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29501" y="2590800"/>
            <a:ext cx="3175" cy="1219200"/>
          </a:xfrm>
          <a:custGeom>
            <a:avLst/>
            <a:gdLst/>
            <a:ahLst/>
            <a:cxnLst/>
            <a:rect l="l" t="t" r="r" b="b"/>
            <a:pathLst>
              <a:path w="3175" h="1219200">
                <a:moveTo>
                  <a:pt x="0" y="1219200"/>
                </a:moveTo>
                <a:lnTo>
                  <a:pt x="3175" y="0"/>
                </a:lnTo>
              </a:path>
            </a:pathLst>
          </a:custGeom>
          <a:ln w="285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48550" y="3784600"/>
            <a:ext cx="2076450" cy="12700"/>
          </a:xfrm>
          <a:custGeom>
            <a:avLst/>
            <a:gdLst/>
            <a:ahLst/>
            <a:cxnLst/>
            <a:rect l="l" t="t" r="r" b="b"/>
            <a:pathLst>
              <a:path w="2076450" h="12700">
                <a:moveTo>
                  <a:pt x="2076196" y="0"/>
                </a:moveTo>
                <a:lnTo>
                  <a:pt x="0" y="12700"/>
                </a:lnTo>
              </a:path>
            </a:pathLst>
          </a:custGeom>
          <a:ln w="285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24745" y="3505200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292100"/>
                </a:moveTo>
                <a:lnTo>
                  <a:pt x="0" y="0"/>
                </a:lnTo>
              </a:path>
            </a:pathLst>
          </a:custGeom>
          <a:ln w="285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90029" y="2095120"/>
            <a:ext cx="153035" cy="316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solidFill>
                  <a:srgbClr val="808080"/>
                </a:solidFill>
                <a:latin typeface="Times New Roman"/>
                <a:cs typeface="Times New Roman"/>
              </a:rPr>
              <a:t>–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61220" y="1524000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304800"/>
                </a:moveTo>
                <a:lnTo>
                  <a:pt x="0" y="0"/>
                </a:lnTo>
              </a:path>
            </a:pathLst>
          </a:custGeom>
          <a:ln w="285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32675" y="1524000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1828546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04428" y="3087751"/>
            <a:ext cx="143002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0" dirty="0">
                <a:solidFill>
                  <a:srgbClr val="808080"/>
                </a:solidFill>
                <a:latin typeface="Times New Roman"/>
                <a:cs typeface="Times New Roman"/>
              </a:rPr>
              <a:t>undepleted</a:t>
            </a:r>
            <a:r>
              <a:rPr sz="1600" b="1" spc="-30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8080"/>
                </a:solidFill>
                <a:latin typeface="Times New Roman"/>
                <a:cs typeface="Times New Roman"/>
              </a:rPr>
              <a:t>zone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20306" y="2323720"/>
            <a:ext cx="304165" cy="697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808080"/>
                </a:solidFill>
                <a:latin typeface="Times New Roman"/>
                <a:cs typeface="Times New Roman"/>
              </a:rPr>
              <a:t>V</a:t>
            </a:r>
            <a:r>
              <a:rPr sz="1950" b="1" spc="22" baseline="-21367" dirty="0">
                <a:solidFill>
                  <a:srgbClr val="808080"/>
                </a:solidFill>
                <a:latin typeface="Times New Roman"/>
                <a:cs typeface="Times New Roman"/>
              </a:rPr>
              <a:t>b</a:t>
            </a:r>
            <a:endParaRPr sz="1950" baseline="-21367">
              <a:latin typeface="Times New Roman"/>
              <a:cs typeface="Times New Roman"/>
            </a:endParaRPr>
          </a:p>
          <a:p>
            <a:pPr marL="5715" algn="ctr">
              <a:spcBef>
                <a:spcPts val="600"/>
              </a:spcBef>
            </a:pPr>
            <a:r>
              <a:rPr sz="2000" b="1" dirty="0">
                <a:solidFill>
                  <a:srgbClr val="808080"/>
                </a:solidFill>
                <a:latin typeface="Times New Roman"/>
                <a:cs typeface="Times New Roman"/>
              </a:rPr>
              <a:t>+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70672" y="2057400"/>
            <a:ext cx="2006600" cy="373178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498475">
              <a:spcBef>
                <a:spcPts val="509"/>
              </a:spcBef>
            </a:pPr>
            <a:r>
              <a:rPr sz="1600" b="1" spc="-10" dirty="0">
                <a:solidFill>
                  <a:srgbClr val="808080"/>
                </a:solidFill>
                <a:latin typeface="Times New Roman"/>
                <a:cs typeface="Times New Roman"/>
              </a:rPr>
              <a:t>Depleted zone</a:t>
            </a:r>
            <a:r>
              <a:rPr sz="1600" b="1" spc="330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3000" baseline="-18055" dirty="0">
                <a:latin typeface="Arial"/>
                <a:cs typeface="Arial"/>
              </a:rPr>
              <a:t>w</a:t>
            </a:r>
            <a:endParaRPr sz="3000" baseline="-18055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62820" y="2971800"/>
            <a:ext cx="85725" cy="533400"/>
          </a:xfrm>
          <a:custGeom>
            <a:avLst/>
            <a:gdLst/>
            <a:ahLst/>
            <a:cxnLst/>
            <a:rect l="l" t="t" r="r" b="b"/>
            <a:pathLst>
              <a:path w="85725" h="533400">
                <a:moveTo>
                  <a:pt x="28575" y="447675"/>
                </a:moveTo>
                <a:lnTo>
                  <a:pt x="0" y="447675"/>
                </a:lnTo>
                <a:lnTo>
                  <a:pt x="42925" y="533400"/>
                </a:lnTo>
                <a:lnTo>
                  <a:pt x="78623" y="461899"/>
                </a:lnTo>
                <a:lnTo>
                  <a:pt x="28575" y="461899"/>
                </a:lnTo>
                <a:lnTo>
                  <a:pt x="28575" y="447675"/>
                </a:lnTo>
                <a:close/>
              </a:path>
              <a:path w="85725" h="533400">
                <a:moveTo>
                  <a:pt x="57150" y="0"/>
                </a:moveTo>
                <a:lnTo>
                  <a:pt x="28575" y="0"/>
                </a:lnTo>
                <a:lnTo>
                  <a:pt x="28575" y="461899"/>
                </a:lnTo>
                <a:lnTo>
                  <a:pt x="57150" y="461899"/>
                </a:lnTo>
                <a:lnTo>
                  <a:pt x="57150" y="0"/>
                </a:lnTo>
                <a:close/>
              </a:path>
              <a:path w="85725" h="533400">
                <a:moveTo>
                  <a:pt x="85725" y="447675"/>
                </a:moveTo>
                <a:lnTo>
                  <a:pt x="57150" y="447675"/>
                </a:lnTo>
                <a:lnTo>
                  <a:pt x="57150" y="461899"/>
                </a:lnTo>
                <a:lnTo>
                  <a:pt x="78623" y="461899"/>
                </a:lnTo>
                <a:lnTo>
                  <a:pt x="85725" y="44767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62820" y="1828800"/>
            <a:ext cx="85725" cy="762000"/>
          </a:xfrm>
          <a:custGeom>
            <a:avLst/>
            <a:gdLst/>
            <a:ahLst/>
            <a:cxnLst/>
            <a:rect l="l" t="t" r="r" b="b"/>
            <a:pathLst>
              <a:path w="85725" h="762000">
                <a:moveTo>
                  <a:pt x="57150" y="71374"/>
                </a:moveTo>
                <a:lnTo>
                  <a:pt x="28575" y="71374"/>
                </a:lnTo>
                <a:lnTo>
                  <a:pt x="28575" y="762000"/>
                </a:lnTo>
                <a:lnTo>
                  <a:pt x="57150" y="762000"/>
                </a:lnTo>
                <a:lnTo>
                  <a:pt x="57150" y="71374"/>
                </a:lnTo>
                <a:close/>
              </a:path>
              <a:path w="85725" h="762000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60" y="71374"/>
                </a:lnTo>
                <a:lnTo>
                  <a:pt x="42925" y="0"/>
                </a:lnTo>
                <a:close/>
              </a:path>
              <a:path w="85725" h="762000">
                <a:moveTo>
                  <a:pt x="78560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60" y="713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833230" y="2630043"/>
            <a:ext cx="16700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dirty="0">
                <a:latin typeface="Arial"/>
                <a:cs typeface="Arial"/>
              </a:rPr>
              <a:t>d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558147" y="1828800"/>
            <a:ext cx="85725" cy="457200"/>
          </a:xfrm>
          <a:custGeom>
            <a:avLst/>
            <a:gdLst/>
            <a:ahLst/>
            <a:cxnLst/>
            <a:rect l="l" t="t" r="r" b="b"/>
            <a:pathLst>
              <a:path w="85725" h="457200">
                <a:moveTo>
                  <a:pt x="57150" y="71374"/>
                </a:moveTo>
                <a:lnTo>
                  <a:pt x="28575" y="71374"/>
                </a:lnTo>
                <a:lnTo>
                  <a:pt x="28575" y="457200"/>
                </a:lnTo>
                <a:lnTo>
                  <a:pt x="57150" y="457200"/>
                </a:lnTo>
                <a:lnTo>
                  <a:pt x="57150" y="71374"/>
                </a:lnTo>
                <a:close/>
              </a:path>
              <a:path w="85725" h="457200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38" y="71374"/>
                </a:lnTo>
                <a:lnTo>
                  <a:pt x="42799" y="0"/>
                </a:lnTo>
                <a:close/>
              </a:path>
              <a:path w="85725" h="457200">
                <a:moveTo>
                  <a:pt x="78538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38" y="713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8147" y="2514600"/>
            <a:ext cx="85725" cy="381000"/>
          </a:xfrm>
          <a:custGeom>
            <a:avLst/>
            <a:gdLst/>
            <a:ahLst/>
            <a:cxnLst/>
            <a:rect l="l" t="t" r="r" b="b"/>
            <a:pathLst>
              <a:path w="85725" h="381000">
                <a:moveTo>
                  <a:pt x="28575" y="295275"/>
                </a:moveTo>
                <a:lnTo>
                  <a:pt x="0" y="295275"/>
                </a:lnTo>
                <a:lnTo>
                  <a:pt x="42799" y="381000"/>
                </a:lnTo>
                <a:lnTo>
                  <a:pt x="78602" y="309499"/>
                </a:lnTo>
                <a:lnTo>
                  <a:pt x="28575" y="309499"/>
                </a:lnTo>
                <a:lnTo>
                  <a:pt x="28575" y="295275"/>
                </a:lnTo>
                <a:close/>
              </a:path>
              <a:path w="85725" h="381000">
                <a:moveTo>
                  <a:pt x="57150" y="0"/>
                </a:moveTo>
                <a:lnTo>
                  <a:pt x="28575" y="0"/>
                </a:lnTo>
                <a:lnTo>
                  <a:pt x="28575" y="309499"/>
                </a:lnTo>
                <a:lnTo>
                  <a:pt x="57150" y="309499"/>
                </a:lnTo>
                <a:lnTo>
                  <a:pt x="57150" y="0"/>
                </a:lnTo>
                <a:close/>
              </a:path>
              <a:path w="85725" h="381000">
                <a:moveTo>
                  <a:pt x="85725" y="295275"/>
                </a:moveTo>
                <a:lnTo>
                  <a:pt x="57150" y="295275"/>
                </a:lnTo>
                <a:lnTo>
                  <a:pt x="57150" y="309499"/>
                </a:lnTo>
                <a:lnTo>
                  <a:pt x="78602" y="309499"/>
                </a:lnTo>
                <a:lnTo>
                  <a:pt x="85725" y="29527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70672" y="2057400"/>
            <a:ext cx="2006600" cy="838200"/>
          </a:xfrm>
          <a:custGeom>
            <a:avLst/>
            <a:gdLst/>
            <a:ahLst/>
            <a:cxnLst/>
            <a:rect l="l" t="t" r="r" b="b"/>
            <a:pathLst>
              <a:path w="2006600" h="838200">
                <a:moveTo>
                  <a:pt x="0" y="838200"/>
                </a:moveTo>
                <a:lnTo>
                  <a:pt x="2006473" y="838200"/>
                </a:lnTo>
                <a:lnTo>
                  <a:pt x="2006473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00A4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63237" y="4841495"/>
            <a:ext cx="11388436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400" dirty="0">
                <a:latin typeface="Arial"/>
                <a:cs typeface="Arial"/>
              </a:rPr>
              <a:t>Напряжение, которое требуется для обеднения материала, называется напряжение обеднения, если область обеднения захватывает всю толщину прибора – напряжение полного обеднения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07464" y="745023"/>
            <a:ext cx="6326937" cy="957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1435">
              <a:lnSpc>
                <a:spcPct val="167300"/>
              </a:lnSpc>
            </a:pPr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Почему используется </a:t>
            </a:r>
            <a:r>
              <a:rPr lang="ru-RU" sz="2000" b="1" dirty="0" err="1">
                <a:solidFill>
                  <a:srgbClr val="FF0000"/>
                </a:solidFill>
                <a:latin typeface="Arial"/>
                <a:cs typeface="Arial"/>
              </a:rPr>
              <a:t>высокоомный</a:t>
            </a:r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000" b="1" spc="-110" dirty="0">
                <a:solidFill>
                  <a:srgbClr val="FF0000"/>
                </a:solidFill>
                <a:latin typeface="Arial"/>
                <a:cs typeface="Arial"/>
              </a:rPr>
              <a:t>кремний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?  </a:t>
            </a:r>
            <a:r>
              <a:rPr lang="ru-RU" sz="2000" b="1" spc="-5" dirty="0">
                <a:latin typeface="Arial"/>
                <a:cs typeface="Arial"/>
              </a:rPr>
              <a:t>Детекторы</a:t>
            </a:r>
            <a:r>
              <a:rPr sz="2000" b="1" spc="-5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7" name="Дата 26">
            <a:extLst>
              <a:ext uri="{FF2B5EF4-FFF2-40B4-BE49-F238E27FC236}">
                <a16:creationId xmlns:a16="http://schemas.microsoft.com/office/drawing/2014/main" id="{C7D758BE-DF66-E154-9407-A7DD06C5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:a16="http://schemas.microsoft.com/office/drawing/2014/main" id="{106065F1-008F-7C64-8350-6609CFF0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1B37F2D1-5763-4D2B-A6DB-A022C054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53</a:t>
            </a:fld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9132" y="4042386"/>
            <a:ext cx="385445" cy="357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770">
              <a:lnSpc>
                <a:spcPts val="2760"/>
              </a:lnSpc>
            </a:pPr>
            <a:r>
              <a:rPr sz="2450" i="1" spc="15" dirty="0">
                <a:latin typeface="Times New Roman"/>
                <a:cs typeface="Times New Roman"/>
              </a:rPr>
              <a:t>T</a:t>
            </a:r>
            <a:endParaRPr sz="245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8418" y="176276"/>
            <a:ext cx="1051560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Свойства обедненной области</a:t>
            </a:r>
            <a:r>
              <a:rPr sz="3200" b="1" dirty="0"/>
              <a:t> </a:t>
            </a:r>
            <a:r>
              <a:rPr sz="3200" b="1" spc="-5" dirty="0"/>
              <a:t>– </a:t>
            </a:r>
            <a:r>
              <a:rPr lang="ru-RU" sz="3200" b="1" spc="-5" dirty="0"/>
              <a:t>обратный ток</a:t>
            </a:r>
            <a:endParaRPr sz="3200" b="1" spc="-5" dirty="0"/>
          </a:p>
        </p:txBody>
      </p:sp>
      <p:sp>
        <p:nvSpPr>
          <p:cNvPr id="6" name="object 6"/>
          <p:cNvSpPr/>
          <p:nvPr/>
        </p:nvSpPr>
        <p:spPr>
          <a:xfrm>
            <a:off x="1524000" y="762000"/>
            <a:ext cx="5609916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03976" y="954279"/>
            <a:ext cx="5310042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b="1" spc="-5" dirty="0">
                <a:latin typeface="Arial"/>
                <a:cs typeface="Arial"/>
              </a:rPr>
              <a:t>Диффузионный ток</a:t>
            </a:r>
            <a:endParaRPr sz="2400" dirty="0">
              <a:latin typeface="Arial"/>
              <a:cs typeface="Arial"/>
            </a:endParaRPr>
          </a:p>
          <a:p>
            <a:pPr marL="299085" indent="-286385">
              <a:buChar char="•"/>
              <a:tabLst>
                <a:tab pos="299085" algn="l"/>
                <a:tab pos="299720" algn="l"/>
              </a:tabLst>
            </a:pPr>
            <a:r>
              <a:rPr lang="ru-RU" sz="2400" dirty="0">
                <a:latin typeface="Arial"/>
                <a:cs typeface="Arial"/>
              </a:rPr>
              <a:t>Генерация носителей на поверхностях и границах раздела</a:t>
            </a:r>
            <a:endParaRPr sz="2400" dirty="0">
              <a:latin typeface="Arial"/>
              <a:cs typeface="Arial"/>
            </a:endParaRPr>
          </a:p>
          <a:p>
            <a:pPr marL="299085" indent="-286385">
              <a:buChar char="•"/>
              <a:tabLst>
                <a:tab pos="299085" algn="l"/>
                <a:tab pos="299720" algn="l"/>
              </a:tabLst>
            </a:pPr>
            <a:r>
              <a:rPr lang="ru-RU" sz="2400" spc="-10" dirty="0">
                <a:latin typeface="Arial"/>
                <a:cs typeface="Arial"/>
              </a:rPr>
              <a:t>Ничтожно мал для полностью обедненного детектора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6526" y="4098925"/>
            <a:ext cx="9308857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b="1" spc="-5" dirty="0" err="1">
                <a:latin typeface="Arial"/>
                <a:cs typeface="Arial"/>
              </a:rPr>
              <a:t>Генерационный</a:t>
            </a:r>
            <a:r>
              <a:rPr lang="ru-RU" sz="2400" b="1" spc="-5" dirty="0">
                <a:latin typeface="Arial"/>
                <a:cs typeface="Arial"/>
              </a:rPr>
              <a:t> объёмный ток</a:t>
            </a:r>
            <a:endParaRPr sz="2400" dirty="0">
              <a:latin typeface="Arial"/>
              <a:cs typeface="Arial"/>
            </a:endParaRPr>
          </a:p>
          <a:p>
            <a:pPr marL="203200" indent="-190500">
              <a:buChar char="–"/>
              <a:tabLst>
                <a:tab pos="203200" algn="l"/>
              </a:tabLst>
            </a:pPr>
            <a:r>
              <a:rPr lang="ru-RU" sz="2400" dirty="0">
                <a:latin typeface="Arial"/>
                <a:cs typeface="Arial"/>
              </a:rPr>
              <a:t>Температурная генерация в объёме</a:t>
            </a:r>
            <a:endParaRPr sz="2400" dirty="0">
              <a:latin typeface="Arial"/>
              <a:cs typeface="Arial"/>
            </a:endParaRPr>
          </a:p>
          <a:p>
            <a:pPr marL="203200" indent="-190500">
              <a:buChar char="–"/>
              <a:tabLst>
                <a:tab pos="203200" algn="l"/>
              </a:tabLst>
            </a:pPr>
            <a:r>
              <a:rPr lang="ru-RU" sz="2400" spc="-5" dirty="0">
                <a:latin typeface="Arial"/>
                <a:cs typeface="Arial"/>
              </a:rPr>
              <a:t>Уменьшается при использовании высокочистого материала с малым числом центров генерации - рекомбинации</a:t>
            </a:r>
            <a:endParaRPr sz="2400" dirty="0">
              <a:latin typeface="Arial"/>
              <a:cs typeface="Arial"/>
            </a:endParaRPr>
          </a:p>
          <a:p>
            <a:pPr marL="12700"/>
            <a:r>
              <a:rPr sz="2400" spc="-5" dirty="0">
                <a:latin typeface="Arial"/>
                <a:cs typeface="Arial"/>
              </a:rPr>
              <a:t>– </a:t>
            </a:r>
            <a:r>
              <a:rPr lang="ru-RU" sz="2400" dirty="0">
                <a:latin typeface="Arial"/>
                <a:cs typeface="Arial"/>
              </a:rPr>
              <a:t>Необходимо поддерживать низкую температуру или хотя бы её контролировать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716068" y="3346380"/>
            <a:ext cx="2581275" cy="953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49959" y="4120797"/>
            <a:ext cx="252403" cy="3572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266E00F-5076-9D86-CB9D-71422240BA01}"/>
              </a:ext>
            </a:extLst>
          </p:cNvPr>
          <p:cNvGrpSpPr/>
          <p:nvPr/>
        </p:nvGrpSpPr>
        <p:grpSpPr>
          <a:xfrm>
            <a:off x="8577865" y="4141968"/>
            <a:ext cx="2873519" cy="379986"/>
            <a:chOff x="7896729" y="4785783"/>
            <a:chExt cx="2873519" cy="379986"/>
          </a:xfrm>
        </p:grpSpPr>
        <p:sp>
          <p:nvSpPr>
            <p:cNvPr id="10" name="object 10"/>
            <p:cNvSpPr txBox="1"/>
            <p:nvPr/>
          </p:nvSpPr>
          <p:spPr>
            <a:xfrm>
              <a:off x="7896729" y="4847311"/>
              <a:ext cx="1461520" cy="272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140"/>
                </a:lnSpc>
              </a:pPr>
              <a:r>
                <a:rPr lang="ru-RU" spc="-5" dirty="0">
                  <a:latin typeface="Arial"/>
                  <a:cs typeface="Arial"/>
                </a:rPr>
                <a:t>В 2 раза на </a:t>
              </a:r>
              <a:endParaRPr dirty="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053149" y="4808567"/>
              <a:ext cx="344398" cy="3572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76182" y="4808567"/>
              <a:ext cx="385445" cy="35720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0284134" y="4785783"/>
              <a:ext cx="486114" cy="3727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935"/>
                </a:lnSpc>
              </a:pPr>
              <a:r>
                <a:rPr sz="2450" spc="15" dirty="0">
                  <a:latin typeface="Times New Roman"/>
                  <a:cs typeface="Times New Roman"/>
                </a:rPr>
                <a:t>8</a:t>
              </a:r>
              <a:r>
                <a:rPr sz="2450" spc="210" dirty="0">
                  <a:latin typeface="Times New Roman"/>
                  <a:cs typeface="Times New Roman"/>
                </a:rPr>
                <a:t> </a:t>
              </a:r>
              <a:r>
                <a:rPr sz="2450" i="1" spc="20" dirty="0">
                  <a:latin typeface="Times New Roman"/>
                  <a:cs typeface="Times New Roman"/>
                </a:rPr>
                <a:t>C</a:t>
              </a:r>
              <a:endParaRPr sz="2450">
                <a:latin typeface="Times New Roman"/>
                <a:cs typeface="Times New Roman"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8527473" y="3216459"/>
            <a:ext cx="3048000" cy="1322705"/>
          </a:xfrm>
          <a:custGeom>
            <a:avLst/>
            <a:gdLst/>
            <a:ahLst/>
            <a:cxnLst/>
            <a:rect l="l" t="t" r="r" b="b"/>
            <a:pathLst>
              <a:path w="3048000" h="1322704">
                <a:moveTo>
                  <a:pt x="0" y="1322451"/>
                </a:moveTo>
                <a:lnTo>
                  <a:pt x="3048000" y="1322451"/>
                </a:lnTo>
                <a:lnTo>
                  <a:pt x="3048000" y="0"/>
                </a:lnTo>
                <a:lnTo>
                  <a:pt x="0" y="0"/>
                </a:lnTo>
                <a:lnTo>
                  <a:pt x="0" y="1322451"/>
                </a:lnTo>
                <a:close/>
              </a:path>
            </a:pathLst>
          </a:custGeom>
          <a:ln w="222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2E0EE3-25BE-AC92-F63F-C27A893C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008758-8D25-71AE-E0C1-D191FEC1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BE677DF0-566A-7180-F7FA-5949E099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54</a:t>
            </a:fld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13A59-CA19-9DF7-7BE9-91E02952693C}"/>
              </a:ext>
            </a:extLst>
          </p:cNvPr>
          <p:cNvSpPr txBox="1"/>
          <p:nvPr/>
        </p:nvSpPr>
        <p:spPr>
          <a:xfrm>
            <a:off x="10384723" y="4108256"/>
            <a:ext cx="28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endParaRPr lang="ru-RU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1655" y="228857"/>
            <a:ext cx="1051560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Емкость детектора</a:t>
            </a:r>
            <a:endParaRPr sz="3200" b="1" spc="-5" dirty="0"/>
          </a:p>
        </p:txBody>
      </p:sp>
      <p:sp>
        <p:nvSpPr>
          <p:cNvPr id="3" name="object 3"/>
          <p:cNvSpPr/>
          <p:nvPr/>
        </p:nvSpPr>
        <p:spPr>
          <a:xfrm>
            <a:off x="1967077" y="2133600"/>
            <a:ext cx="2755138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1161" y="3252563"/>
            <a:ext cx="4595677" cy="2970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24052" y="3388352"/>
            <a:ext cx="4629894" cy="3000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3724" y="3746500"/>
            <a:ext cx="3387725" cy="24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0255" y="3405658"/>
            <a:ext cx="4468090" cy="29835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448017" y="3899948"/>
            <a:ext cx="3400425" cy="28661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061085">
              <a:spcBef>
                <a:spcPts val="315"/>
              </a:spcBef>
            </a:pPr>
            <a:r>
              <a:rPr sz="1600" b="1" spc="-5" dirty="0">
                <a:solidFill>
                  <a:srgbClr val="808080"/>
                </a:solidFill>
                <a:latin typeface="Times New Roman"/>
                <a:cs typeface="Times New Roman"/>
              </a:rPr>
              <a:t>capacitance vs</a:t>
            </a:r>
            <a:r>
              <a:rPr sz="1600" b="1" spc="-25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8080"/>
                </a:solidFill>
                <a:latin typeface="Times New Roman"/>
                <a:cs typeface="Times New Roman"/>
              </a:rPr>
              <a:t>voltage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678276" y="4200974"/>
            <a:ext cx="102651" cy="639787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24052" y="3405658"/>
            <a:ext cx="4613299" cy="1560042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1078230"/>
            <a:r>
              <a:rPr sz="1600" b="1" dirty="0">
                <a:solidFill>
                  <a:srgbClr val="808080"/>
                </a:solidFill>
                <a:latin typeface="Times New Roman"/>
                <a:cs typeface="Times New Roman"/>
              </a:rPr>
              <a:t>1/C</a:t>
            </a:r>
            <a:r>
              <a:rPr sz="1575" b="1" baseline="26455" dirty="0">
                <a:solidFill>
                  <a:srgbClr val="808080"/>
                </a:solidFill>
                <a:latin typeface="Times New Roman"/>
                <a:cs typeface="Times New Roman"/>
              </a:rPr>
              <a:t>2 </a:t>
            </a:r>
            <a:r>
              <a:rPr sz="1600" b="1" spc="-5" dirty="0">
                <a:solidFill>
                  <a:srgbClr val="808080"/>
                </a:solidFill>
                <a:latin typeface="Times New Roman"/>
                <a:cs typeface="Times New Roman"/>
              </a:rPr>
              <a:t>vs</a:t>
            </a:r>
            <a:r>
              <a:rPr sz="1600" b="1" spc="65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8080"/>
                </a:solidFill>
                <a:latin typeface="Times New Roman"/>
                <a:cs typeface="Times New Roman"/>
              </a:rPr>
              <a:t>voltage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R="627380" algn="r"/>
            <a:r>
              <a:rPr sz="1600" b="1" spc="-10" dirty="0">
                <a:solidFill>
                  <a:srgbClr val="990000"/>
                </a:solidFill>
                <a:latin typeface="Times New Roman"/>
                <a:cs typeface="Times New Roman"/>
              </a:rPr>
              <a:t>V</a:t>
            </a:r>
            <a:r>
              <a:rPr sz="1575" b="1" spc="15" baseline="-21164" dirty="0">
                <a:solidFill>
                  <a:srgbClr val="990000"/>
                </a:solidFill>
                <a:latin typeface="Times New Roman"/>
                <a:cs typeface="Times New Roman"/>
              </a:rPr>
              <a:t>d</a:t>
            </a:r>
            <a:endParaRPr sz="1575" baseline="-21164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9379" y="1119132"/>
            <a:ext cx="11669345" cy="2159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spc="-5" dirty="0">
                <a:latin typeface="Arial"/>
                <a:cs typeface="Arial"/>
              </a:rPr>
              <a:t>Емкость детектора практически описывается как емкость плоского конденсатора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1200"/>
              </a:spcBef>
              <a:tabLst>
                <a:tab pos="347345" algn="l"/>
              </a:tabLst>
            </a:pPr>
            <a:r>
              <a:rPr lang="ru-RU" sz="2400" dirty="0">
                <a:latin typeface="Arial"/>
                <a:cs typeface="Arial"/>
              </a:rPr>
              <a:t>Емкость детектора в полном обеднении зависит только от геометрии 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 dirty="0">
              <a:latin typeface="Times New Roman"/>
              <a:cs typeface="Times New Roman"/>
            </a:endParaRPr>
          </a:p>
          <a:p>
            <a:pPr marL="5239385" marR="87630">
              <a:lnSpc>
                <a:spcPct val="90000"/>
              </a:lnSpc>
              <a:spcBef>
                <a:spcPts val="5"/>
              </a:spcBef>
            </a:pPr>
            <a:r>
              <a:rPr lang="ru-RU" sz="2400" spc="-10" dirty="0">
                <a:solidFill>
                  <a:srgbClr val="0000CC"/>
                </a:solidFill>
                <a:latin typeface="Arial"/>
                <a:cs typeface="Arial"/>
              </a:rPr>
              <a:t>Измерения зависимости емкости от напряжения смещения показывают напряжение полного обеднения</a:t>
            </a:r>
            <a:r>
              <a:rPr sz="2400" spc="-5" dirty="0">
                <a:solidFill>
                  <a:srgbClr val="0000CC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D9935B52-FB82-5615-3807-AF7FF68A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04837647-1972-F518-5390-4DDDE78C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1109" y="6389255"/>
            <a:ext cx="4114800" cy="365125"/>
          </a:xfrm>
        </p:spPr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7EE2F4EC-C74E-4059-9859-7E038421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55</a:t>
            </a:fld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EDD52E-DDC6-A33C-B338-565DA9F08BF5}"/>
              </a:ext>
            </a:extLst>
          </p:cNvPr>
          <p:cNvSpPr txBox="1"/>
          <p:nvPr/>
        </p:nvSpPr>
        <p:spPr>
          <a:xfrm>
            <a:off x="3990108" y="2431771"/>
            <a:ext cx="27709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S</a:t>
            </a:r>
            <a:endParaRPr lang="ru-RU" sz="20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06490" y="-21169"/>
            <a:ext cx="10552922" cy="1087829"/>
          </a:xfrm>
        </p:spPr>
        <p:txBody>
          <a:bodyPr/>
          <a:lstStyle/>
          <a:p>
            <a:pPr algn="ctr"/>
            <a:r>
              <a:rPr lang="ru-RU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Схематичное распределение концентраций примесей  и напряженности электрического поля  в </a:t>
            </a:r>
            <a:r>
              <a:rPr lang="en-US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lang="ru-RU" altLang="en-US" sz="2800" baseline="30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+</a:t>
            </a:r>
            <a:r>
              <a:rPr lang="ru-RU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ru-RU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ru-RU" altLang="en-US" sz="2800" baseline="30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+</a:t>
            </a:r>
            <a:r>
              <a:rPr lang="ru-RU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-структуре  при </a:t>
            </a:r>
            <a:r>
              <a:rPr lang="en-US" alt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</a:t>
            </a:r>
            <a:r>
              <a:rPr lang="en-US" altLang="en-US" sz="2800" baseline="-25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appl</a:t>
            </a:r>
            <a:r>
              <a:rPr lang="ru-RU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&gt;</a:t>
            </a:r>
            <a:r>
              <a:rPr lang="en-US" alt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</a:t>
            </a:r>
            <a:r>
              <a:rPr lang="en-US" altLang="en-US" sz="2800" baseline="-25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fd</a:t>
            </a:r>
            <a:r>
              <a:rPr lang="ru-RU" alt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198" name="Group 2"/>
          <p:cNvGrpSpPr>
            <a:grpSpLocks/>
          </p:cNvGrpSpPr>
          <p:nvPr/>
        </p:nvGrpSpPr>
        <p:grpSpPr bwMode="auto">
          <a:xfrm>
            <a:off x="2135188" y="1563688"/>
            <a:ext cx="8166100" cy="4697412"/>
            <a:chOff x="3611" y="6596"/>
            <a:chExt cx="5058" cy="4548"/>
          </a:xfrm>
        </p:grpSpPr>
        <p:cxnSp>
          <p:nvCxnSpPr>
            <p:cNvPr id="8199" name="Line 3"/>
            <p:cNvCxnSpPr>
              <a:cxnSpLocks noChangeShapeType="1"/>
            </p:cNvCxnSpPr>
            <p:nvPr/>
          </p:nvCxnSpPr>
          <p:spPr bwMode="auto">
            <a:xfrm>
              <a:off x="5051" y="9081"/>
              <a:ext cx="0" cy="20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0" name="Line 4"/>
            <p:cNvCxnSpPr>
              <a:cxnSpLocks noChangeShapeType="1"/>
            </p:cNvCxnSpPr>
            <p:nvPr/>
          </p:nvCxnSpPr>
          <p:spPr bwMode="auto">
            <a:xfrm>
              <a:off x="3611" y="9441"/>
              <a:ext cx="43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1" name="Line 5"/>
            <p:cNvCxnSpPr>
              <a:cxnSpLocks noChangeShapeType="1"/>
            </p:cNvCxnSpPr>
            <p:nvPr/>
          </p:nvCxnSpPr>
          <p:spPr bwMode="auto">
            <a:xfrm>
              <a:off x="4571" y="9441"/>
              <a:ext cx="480" cy="14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2" name="Line 6"/>
            <p:cNvCxnSpPr>
              <a:cxnSpLocks noChangeShapeType="1"/>
            </p:cNvCxnSpPr>
            <p:nvPr/>
          </p:nvCxnSpPr>
          <p:spPr bwMode="auto">
            <a:xfrm flipV="1">
              <a:off x="5051" y="10101"/>
              <a:ext cx="2280" cy="7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3" name="Line 7"/>
            <p:cNvCxnSpPr>
              <a:cxnSpLocks noChangeShapeType="1"/>
            </p:cNvCxnSpPr>
            <p:nvPr/>
          </p:nvCxnSpPr>
          <p:spPr bwMode="auto">
            <a:xfrm flipH="1" flipV="1">
              <a:off x="7324" y="6897"/>
              <a:ext cx="7" cy="322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4" name="Line 8"/>
            <p:cNvCxnSpPr>
              <a:cxnSpLocks noChangeShapeType="1"/>
            </p:cNvCxnSpPr>
            <p:nvPr/>
          </p:nvCxnSpPr>
          <p:spPr bwMode="auto">
            <a:xfrm flipH="1" flipV="1">
              <a:off x="4571" y="8635"/>
              <a:ext cx="0" cy="80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5" name="Line 9"/>
            <p:cNvCxnSpPr>
              <a:cxnSpLocks noChangeShapeType="1"/>
            </p:cNvCxnSpPr>
            <p:nvPr/>
          </p:nvCxnSpPr>
          <p:spPr bwMode="auto">
            <a:xfrm flipV="1">
              <a:off x="5051" y="7102"/>
              <a:ext cx="0" cy="399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5171" y="6596"/>
              <a:ext cx="1153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 b="1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N (cm</a:t>
              </a:r>
              <a:r>
                <a:rPr lang="ru-RU" altLang="en-US" b="1" baseline="30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-3</a:t>
              </a:r>
              <a:r>
                <a:rPr lang="ru-RU" altLang="en-US" b="1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)</a:t>
              </a:r>
              <a:endParaRPr lang="en-US" alt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07" name="Text Box 11"/>
            <p:cNvSpPr txBox="1">
              <a:spLocks noChangeArrowheads="1"/>
            </p:cNvSpPr>
            <p:nvPr/>
          </p:nvSpPr>
          <p:spPr bwMode="auto">
            <a:xfrm>
              <a:off x="7699" y="9485"/>
              <a:ext cx="970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 dirty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x(мкм</a:t>
              </a:r>
              <a:r>
                <a:rPr lang="ru-RU" altLang="en-US" sz="1200" dirty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)</a:t>
              </a:r>
              <a:endParaRPr lang="en-US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08" name="Text Box 12"/>
            <p:cNvSpPr txBox="1">
              <a:spLocks noChangeArrowheads="1"/>
            </p:cNvSpPr>
            <p:nvPr/>
          </p:nvSpPr>
          <p:spPr bwMode="auto">
            <a:xfrm>
              <a:off x="5366" y="10711"/>
              <a:ext cx="17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>
                  <a:solidFill>
                    <a:srgbClr val="000000"/>
                  </a:solidFill>
                  <a:latin typeface="Script MT Bold" pitchFamily="66" charset="0"/>
                  <a:ea typeface="Times New Roman" pitchFamily="18" charset="0"/>
                  <a:cs typeface="Script MT Bold" pitchFamily="66" charset="0"/>
                </a:rPr>
                <a:t>E</a:t>
              </a:r>
              <a:r>
                <a:rPr lang="ru-RU" altLang="en-US" baseline="-25000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Script MT Bold" pitchFamily="66" charset="0"/>
                </a:rPr>
                <a:t>max</a:t>
              </a:r>
              <a:endParaRPr lang="en-US" altLang="en-US">
                <a:latin typeface="Times New Roman" pitchFamily="18" charset="0"/>
                <a:ea typeface="Times New Roman" pitchFamily="18" charset="0"/>
                <a:cs typeface="Script MT Bold" pitchFamily="66" charset="0"/>
              </a:endParaRPr>
            </a:p>
          </p:txBody>
        </p:sp>
        <p:sp>
          <p:nvSpPr>
            <p:cNvPr id="8209" name="Text Box 13"/>
            <p:cNvSpPr txBox="1">
              <a:spLocks noChangeArrowheads="1"/>
            </p:cNvSpPr>
            <p:nvPr/>
          </p:nvSpPr>
          <p:spPr bwMode="auto">
            <a:xfrm>
              <a:off x="5156" y="8885"/>
              <a:ext cx="103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>
                  <a:solidFill>
                    <a:srgbClr val="000000"/>
                  </a:solidFill>
                  <a:latin typeface="Script MT Bold" pitchFamily="66" charset="0"/>
                  <a:ea typeface="Times New Roman" pitchFamily="18" charset="0"/>
                  <a:cs typeface="Script MT Bold" pitchFamily="66" charset="0"/>
                </a:rPr>
                <a:t>E</a:t>
              </a:r>
              <a:r>
                <a:rPr lang="ru-RU" altLang="en-US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Script MT Bold" pitchFamily="66" charset="0"/>
                </a:rPr>
                <a:t> (В/м)</a:t>
              </a:r>
              <a:endParaRPr lang="en-US" altLang="en-US">
                <a:latin typeface="Times New Roman" pitchFamily="18" charset="0"/>
                <a:ea typeface="Times New Roman" pitchFamily="18" charset="0"/>
                <a:cs typeface="Script MT Bold" pitchFamily="66" charset="0"/>
              </a:endParaRPr>
            </a:p>
          </p:txBody>
        </p:sp>
        <p:cxnSp>
          <p:nvCxnSpPr>
            <p:cNvPr id="8210" name="Line 14"/>
            <p:cNvCxnSpPr>
              <a:cxnSpLocks noChangeShapeType="1"/>
            </p:cNvCxnSpPr>
            <p:nvPr/>
          </p:nvCxnSpPr>
          <p:spPr bwMode="auto">
            <a:xfrm flipV="1">
              <a:off x="4091" y="7915"/>
              <a:ext cx="0" cy="154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11" name="Text Box 15"/>
            <p:cNvSpPr txBox="1">
              <a:spLocks noChangeArrowheads="1"/>
            </p:cNvSpPr>
            <p:nvPr/>
          </p:nvSpPr>
          <p:spPr bwMode="auto">
            <a:xfrm>
              <a:off x="4990" y="9396"/>
              <a:ext cx="420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 sz="12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</a:t>
              </a:r>
              <a:endParaRPr lang="en-US" alt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212" name="Line 16"/>
            <p:cNvCxnSpPr>
              <a:cxnSpLocks noChangeShapeType="1"/>
            </p:cNvCxnSpPr>
            <p:nvPr/>
          </p:nvCxnSpPr>
          <p:spPr bwMode="auto">
            <a:xfrm>
              <a:off x="5051" y="6716"/>
              <a:ext cx="0" cy="2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3" name="Line 17"/>
            <p:cNvCxnSpPr>
              <a:cxnSpLocks noChangeShapeType="1"/>
            </p:cNvCxnSpPr>
            <p:nvPr/>
          </p:nvCxnSpPr>
          <p:spPr bwMode="auto">
            <a:xfrm>
              <a:off x="3611" y="7915"/>
              <a:ext cx="43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14" name="Text Box 18"/>
            <p:cNvSpPr txBox="1">
              <a:spLocks noChangeArrowheads="1"/>
            </p:cNvSpPr>
            <p:nvPr/>
          </p:nvSpPr>
          <p:spPr bwMode="auto">
            <a:xfrm>
              <a:off x="4163" y="8219"/>
              <a:ext cx="12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N</a:t>
              </a:r>
              <a:r>
                <a:rPr lang="ru-RU" altLang="en-US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r>
                <a:rPr lang="ru-RU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p</a:t>
              </a:r>
              <a:r>
                <a:rPr lang="ru-RU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+)</a:t>
              </a:r>
              <a:endParaRPr lang="en-US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5" name="Text Box 19"/>
            <p:cNvSpPr txBox="1">
              <a:spLocks noChangeArrowheads="1"/>
            </p:cNvSpPr>
            <p:nvPr/>
          </p:nvSpPr>
          <p:spPr bwMode="auto">
            <a:xfrm>
              <a:off x="5739" y="7225"/>
              <a:ext cx="1022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N</a:t>
              </a:r>
              <a:r>
                <a:rPr lang="ru-RU" altLang="en-US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</a:t>
              </a:r>
              <a:r>
                <a:rPr lang="en-US" altLang="en-US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</a:t>
              </a:r>
              <a:r>
                <a:rPr lang="en-US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(n)</a:t>
              </a:r>
              <a:endParaRPr lang="en-US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6" name="Text Box 20"/>
            <p:cNvSpPr txBox="1">
              <a:spLocks noChangeArrowheads="1"/>
            </p:cNvSpPr>
            <p:nvPr/>
          </p:nvSpPr>
          <p:spPr bwMode="auto">
            <a:xfrm>
              <a:off x="7681" y="7868"/>
              <a:ext cx="97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 dirty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x (мкм)</a:t>
              </a:r>
              <a:endParaRPr lang="en-US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7" name="Text Box 21"/>
            <p:cNvSpPr txBox="1">
              <a:spLocks noChangeArrowheads="1"/>
            </p:cNvSpPr>
            <p:nvPr/>
          </p:nvSpPr>
          <p:spPr bwMode="auto">
            <a:xfrm>
              <a:off x="4989" y="7876"/>
              <a:ext cx="42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 sz="12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</a:t>
              </a:r>
              <a:endParaRPr lang="en-US" alt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8" name="Text Box 24"/>
            <p:cNvSpPr txBox="1">
              <a:spLocks noChangeArrowheads="1"/>
            </p:cNvSpPr>
            <p:nvPr/>
          </p:nvSpPr>
          <p:spPr bwMode="auto">
            <a:xfrm>
              <a:off x="7227" y="7029"/>
              <a:ext cx="1172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N</a:t>
              </a:r>
              <a:r>
                <a:rPr lang="ru-RU" altLang="en-US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</a:t>
              </a:r>
              <a:r>
                <a:rPr lang="en-US" altLang="en-US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</a:t>
              </a:r>
              <a:r>
                <a:rPr lang="en-US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(n</a:t>
              </a:r>
              <a:r>
                <a:rPr lang="en-US" altLang="en-US" baseline="30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+</a:t>
              </a:r>
              <a:r>
                <a:rPr lang="en-US" altLang="en-US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)</a:t>
              </a:r>
              <a:endParaRPr lang="en-US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219" name="Line 25"/>
            <p:cNvCxnSpPr>
              <a:cxnSpLocks noChangeShapeType="1"/>
            </p:cNvCxnSpPr>
            <p:nvPr/>
          </p:nvCxnSpPr>
          <p:spPr bwMode="auto">
            <a:xfrm flipV="1">
              <a:off x="7324" y="9426"/>
              <a:ext cx="157" cy="6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20" name="Text Box 26"/>
            <p:cNvSpPr txBox="1">
              <a:spLocks noChangeArrowheads="1"/>
            </p:cNvSpPr>
            <p:nvPr/>
          </p:nvSpPr>
          <p:spPr bwMode="auto">
            <a:xfrm>
              <a:off x="6939" y="10194"/>
              <a:ext cx="1086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en-US">
                  <a:solidFill>
                    <a:srgbClr val="000000"/>
                  </a:solidFill>
                  <a:latin typeface="Script MT Bold" pitchFamily="66" charset="0"/>
                  <a:ea typeface="Times New Roman" pitchFamily="18" charset="0"/>
                  <a:cs typeface="Script MT Bold" pitchFamily="66" charset="0"/>
                </a:rPr>
                <a:t>E</a:t>
              </a:r>
              <a:r>
                <a:rPr lang="en-US" altLang="en-US" baseline="-25000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Script MT Bold" pitchFamily="66" charset="0"/>
                </a:rPr>
                <a:t>d</a:t>
              </a:r>
              <a:endParaRPr lang="en-US" altLang="en-US">
                <a:latin typeface="Times New Roman" pitchFamily="18" charset="0"/>
                <a:ea typeface="Times New Roman" pitchFamily="18" charset="0"/>
                <a:cs typeface="Script MT Bold" pitchFamily="66" charset="0"/>
              </a:endParaRPr>
            </a:p>
          </p:txBody>
        </p:sp>
        <p:cxnSp>
          <p:nvCxnSpPr>
            <p:cNvPr id="8221" name="Line 27"/>
            <p:cNvCxnSpPr>
              <a:cxnSpLocks noChangeShapeType="1"/>
            </p:cNvCxnSpPr>
            <p:nvPr/>
          </p:nvCxnSpPr>
          <p:spPr bwMode="auto">
            <a:xfrm>
              <a:off x="4076" y="8728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2" name="Line 28"/>
            <p:cNvCxnSpPr>
              <a:cxnSpLocks noChangeShapeType="1"/>
            </p:cNvCxnSpPr>
            <p:nvPr/>
          </p:nvCxnSpPr>
          <p:spPr bwMode="auto">
            <a:xfrm flipV="1">
              <a:off x="5051" y="7667"/>
              <a:ext cx="22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3" name="Line 29"/>
            <p:cNvCxnSpPr>
              <a:cxnSpLocks noChangeShapeType="1"/>
            </p:cNvCxnSpPr>
            <p:nvPr/>
          </p:nvCxnSpPr>
          <p:spPr bwMode="auto">
            <a:xfrm flipH="1" flipV="1">
              <a:off x="4571" y="7915"/>
              <a:ext cx="0" cy="37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4" name="Line 30"/>
            <p:cNvCxnSpPr>
              <a:cxnSpLocks noChangeShapeType="1"/>
            </p:cNvCxnSpPr>
            <p:nvPr/>
          </p:nvCxnSpPr>
          <p:spPr bwMode="auto">
            <a:xfrm>
              <a:off x="7331" y="6897"/>
              <a:ext cx="3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5" name="Line 31"/>
            <p:cNvCxnSpPr>
              <a:cxnSpLocks noChangeShapeType="1"/>
            </p:cNvCxnSpPr>
            <p:nvPr/>
          </p:nvCxnSpPr>
          <p:spPr bwMode="auto">
            <a:xfrm flipH="1" flipV="1">
              <a:off x="7692" y="7415"/>
              <a:ext cx="0" cy="202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6" name="Line 32"/>
            <p:cNvCxnSpPr>
              <a:cxnSpLocks noChangeShapeType="1"/>
            </p:cNvCxnSpPr>
            <p:nvPr/>
          </p:nvCxnSpPr>
          <p:spPr bwMode="auto">
            <a:xfrm flipH="1" flipV="1">
              <a:off x="7692" y="6905"/>
              <a:ext cx="0" cy="25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27" name="Text Box 33"/>
            <p:cNvSpPr txBox="1">
              <a:spLocks noChangeArrowheads="1"/>
            </p:cNvSpPr>
            <p:nvPr/>
          </p:nvSpPr>
          <p:spPr bwMode="auto">
            <a:xfrm>
              <a:off x="6841" y="8975"/>
              <a:ext cx="640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x</a:t>
              </a:r>
              <a:r>
                <a:rPr lang="en-US" altLang="en-US" sz="2000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n1</a:t>
              </a:r>
              <a:endParaRPr lang="en-US" alt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228" name="Line 34"/>
            <p:cNvCxnSpPr>
              <a:cxnSpLocks noChangeShapeType="1"/>
            </p:cNvCxnSpPr>
            <p:nvPr/>
          </p:nvCxnSpPr>
          <p:spPr bwMode="auto">
            <a:xfrm flipH="1" flipV="1">
              <a:off x="7482" y="7910"/>
              <a:ext cx="0" cy="159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29" name="Text Box 35"/>
            <p:cNvSpPr txBox="1">
              <a:spLocks noChangeArrowheads="1"/>
            </p:cNvSpPr>
            <p:nvPr/>
          </p:nvSpPr>
          <p:spPr bwMode="auto">
            <a:xfrm>
              <a:off x="7614" y="8957"/>
              <a:ext cx="640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x</a:t>
              </a:r>
              <a:r>
                <a:rPr lang="en-US" altLang="en-US" sz="2000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n2</a:t>
              </a:r>
              <a:endParaRPr lang="en-US" alt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30" name="Text Box 36"/>
            <p:cNvSpPr txBox="1">
              <a:spLocks noChangeArrowheads="1"/>
            </p:cNvSpPr>
            <p:nvPr/>
          </p:nvSpPr>
          <p:spPr bwMode="auto">
            <a:xfrm>
              <a:off x="4486" y="8975"/>
              <a:ext cx="640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x</a:t>
              </a:r>
              <a:r>
                <a:rPr lang="en-US" altLang="en-US" sz="1200" baseline="-250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p</a:t>
              </a:r>
              <a:endParaRPr lang="en-US" alt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Дата 1">
            <a:extLst>
              <a:ext uri="{FF2B5EF4-FFF2-40B4-BE49-F238E27FC236}">
                <a16:creationId xmlns:a16="http://schemas.microsoft.com/office/drawing/2014/main" id="{9860BF2B-90B2-F284-274C-E5E8FB362E9F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DFFE5-AC34-CE4C-F9A4-17CC3DDFA52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BFCFA5-482E-4502-FB25-16492BC56C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6200">
              <a:lnSpc>
                <a:spcPts val="1010"/>
              </a:lnSpc>
            </a:pPr>
            <a:r>
              <a:rPr lang="en-US" b="1" spc="-5"/>
              <a:t>Doris </a:t>
            </a:r>
            <a:r>
              <a:rPr lang="en-US" b="1"/>
              <a:t>Eckstein </a:t>
            </a:r>
            <a:r>
              <a:rPr lang="en-US"/>
              <a:t>|  Solid State </a:t>
            </a:r>
            <a:r>
              <a:rPr lang="en-US" spc="-5"/>
              <a:t>Detectors  </a:t>
            </a:r>
            <a:r>
              <a:rPr lang="en-US"/>
              <a:t>|  9.5.2012 |  </a:t>
            </a:r>
            <a:r>
              <a:rPr lang="en-US" b="1"/>
              <a:t>Page</a:t>
            </a:r>
            <a:r>
              <a:rPr lang="en-US" b="1" spc="-125"/>
              <a:t> </a:t>
            </a:r>
            <a:fld id="{81D60167-4931-47E6-BA6A-407CBD079E47}" type="slidenum">
              <a:rPr b="1" smtClean="0"/>
              <a:pPr marL="76200">
                <a:lnSpc>
                  <a:spcPts val="1010"/>
                </a:lnSpc>
              </a:pPr>
              <a:t>56</a:t>
            </a:fld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7907004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Основные параметры детектора</a:t>
            </a:r>
            <a:endParaRPr 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9222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745737"/>
              </p:ext>
            </p:extLst>
          </p:nvPr>
        </p:nvGraphicFramePr>
        <p:xfrm>
          <a:off x="2171700" y="1234522"/>
          <a:ext cx="784860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3644900" imgH="889000" progId="Equation.3">
                  <p:embed/>
                </p:oleObj>
              </mc:Choice>
              <mc:Fallback>
                <p:oleObj name="Формула" r:id="rId2" imgW="3644900" imgH="889000" progId="Equation.3">
                  <p:embed/>
                  <p:pic>
                    <p:nvPicPr>
                      <p:cNvPr id="9222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1234522"/>
                        <a:ext cx="7848600" cy="172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9224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851783"/>
              </p:ext>
            </p:extLst>
          </p:nvPr>
        </p:nvGraphicFramePr>
        <p:xfrm>
          <a:off x="2382741" y="3289540"/>
          <a:ext cx="2535237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066800" imgH="431800" progId="Equation.3">
                  <p:embed/>
                </p:oleObj>
              </mc:Choice>
              <mc:Fallback>
                <p:oleObj name="Формула" r:id="rId4" imgW="1066800" imgH="431800" progId="Equation.3">
                  <p:embed/>
                  <p:pic>
                    <p:nvPicPr>
                      <p:cNvPr id="9224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741" y="3289540"/>
                        <a:ext cx="2535237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371884"/>
              </p:ext>
            </p:extLst>
          </p:nvPr>
        </p:nvGraphicFramePr>
        <p:xfrm>
          <a:off x="2438400" y="4583223"/>
          <a:ext cx="5730875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2413000" imgH="508000" progId="Equation.3">
                  <p:embed/>
                </p:oleObj>
              </mc:Choice>
              <mc:Fallback>
                <p:oleObj name="Формула" r:id="rId6" imgW="2413000" imgH="508000" progId="Equation.3">
                  <p:embed/>
                  <p:pic>
                    <p:nvPicPr>
                      <p:cNvPr id="9225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583223"/>
                        <a:ext cx="5730875" cy="1160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7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519962"/>
              </p:ext>
            </p:extLst>
          </p:nvPr>
        </p:nvGraphicFramePr>
        <p:xfrm>
          <a:off x="6913660" y="3309144"/>
          <a:ext cx="20828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876300" imgH="431800" progId="Equation.3">
                  <p:embed/>
                </p:oleObj>
              </mc:Choice>
              <mc:Fallback>
                <p:oleObj name="Формула" r:id="rId8" imgW="876300" imgH="431800" progId="Equation.3">
                  <p:embed/>
                  <p:pic>
                    <p:nvPicPr>
                      <p:cNvPr id="9227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660" y="3309144"/>
                        <a:ext cx="2082800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TextBox 12"/>
          <p:cNvSpPr txBox="1">
            <a:spLocks noChangeArrowheads="1"/>
          </p:cNvSpPr>
          <p:nvPr/>
        </p:nvSpPr>
        <p:spPr bwMode="auto">
          <a:xfrm>
            <a:off x="5303838" y="3429000"/>
            <a:ext cx="1223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229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144291"/>
              </p:ext>
            </p:extLst>
          </p:nvPr>
        </p:nvGraphicFramePr>
        <p:xfrm>
          <a:off x="8826500" y="4638870"/>
          <a:ext cx="11557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0" imgW="508000" imgH="431800" progId="Equation.3">
                  <p:embed/>
                </p:oleObj>
              </mc:Choice>
              <mc:Fallback>
                <p:oleObj name="Формула" r:id="rId10" imgW="508000" imgH="431800" progId="Equation.3">
                  <p:embed/>
                  <p:pic>
                    <p:nvPicPr>
                      <p:cNvPr id="9229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0" y="4638870"/>
                        <a:ext cx="11557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>
            <a:extLst>
              <a:ext uri="{FF2B5EF4-FFF2-40B4-BE49-F238E27FC236}">
                <a16:creationId xmlns:a16="http://schemas.microsoft.com/office/drawing/2014/main" id="{133CBBBA-2EE0-20A7-C6C2-5E8D17A8F94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9C9610-7436-4E31-3702-627C879F296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299D30-DF1E-EC3E-AE27-4BF7F32BCA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6200">
              <a:lnSpc>
                <a:spcPts val="1010"/>
              </a:lnSpc>
            </a:pPr>
            <a:r>
              <a:rPr lang="en-US" b="1" spc="-5"/>
              <a:t>Doris </a:t>
            </a:r>
            <a:r>
              <a:rPr lang="en-US" b="1"/>
              <a:t>Eckstein </a:t>
            </a:r>
            <a:r>
              <a:rPr lang="en-US"/>
              <a:t>|  Solid State </a:t>
            </a:r>
            <a:r>
              <a:rPr lang="en-US" spc="-5"/>
              <a:t>Detectors  </a:t>
            </a:r>
            <a:r>
              <a:rPr lang="en-US"/>
              <a:t>|  9.5.2012 |  </a:t>
            </a:r>
            <a:r>
              <a:rPr lang="en-US" b="1"/>
              <a:t>Page</a:t>
            </a:r>
            <a:r>
              <a:rPr lang="en-US" b="1" spc="-125"/>
              <a:t> </a:t>
            </a:r>
            <a:fld id="{81D60167-4931-47E6-BA6A-407CBD079E47}" type="slidenum">
              <a:rPr b="1" smtClean="0"/>
              <a:pPr marL="76200">
                <a:lnSpc>
                  <a:spcPts val="1010"/>
                </a:lnSpc>
              </a:pPr>
              <a:t>57</a:t>
            </a:fld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59024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382" y="151977"/>
            <a:ext cx="115824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Координатное разрешение – гальванический съём</a:t>
            </a:r>
            <a:r>
              <a:rPr lang="ru-RU" b="1" spc="-5" dirty="0"/>
              <a:t> </a:t>
            </a:r>
            <a:endParaRPr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61109" y="1030479"/>
            <a:ext cx="10501745" cy="4773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7495" marR="5080" indent="-265430"/>
            <a:r>
              <a:rPr lang="ru-RU" sz="2000" dirty="0">
                <a:latin typeface="Arial"/>
                <a:cs typeface="Arial"/>
              </a:rPr>
              <a:t>Если сегментировать чувствительную область детектора на полоски </a:t>
            </a:r>
            <a:endParaRPr lang="en-US" sz="2000" dirty="0">
              <a:latin typeface="Arial"/>
              <a:cs typeface="Arial"/>
            </a:endParaRPr>
          </a:p>
          <a:p>
            <a:pPr marL="277495" marR="5080" indent="-265430"/>
            <a:r>
              <a:rPr lang="ru-RU" sz="2000" dirty="0">
                <a:latin typeface="Arial"/>
                <a:cs typeface="Arial"/>
              </a:rPr>
              <a:t>можно легко получить прибор с координатным разрешением</a:t>
            </a:r>
            <a:endParaRPr sz="2000" dirty="0">
              <a:latin typeface="Arial"/>
              <a:cs typeface="Arial"/>
            </a:endParaRPr>
          </a:p>
          <a:p>
            <a:pPr marL="266700" marR="2706370" indent="-254635">
              <a:lnSpc>
                <a:spcPts val="3240"/>
              </a:lnSpc>
              <a:spcBef>
                <a:spcPts val="285"/>
              </a:spcBef>
            </a:pPr>
            <a:r>
              <a:rPr sz="2000" spc="-5" dirty="0">
                <a:latin typeface="Arial"/>
                <a:cs typeface="Arial"/>
              </a:rPr>
              <a:t>DC</a:t>
            </a:r>
            <a:r>
              <a:rPr lang="ru-RU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-</a:t>
            </a:r>
            <a:r>
              <a:rPr lang="ru-RU" sz="2000" spc="-5" dirty="0">
                <a:latin typeface="Arial"/>
                <a:cs typeface="Arial"/>
              </a:rPr>
              <a:t> </a:t>
            </a:r>
            <a:r>
              <a:rPr lang="ru-RU" sz="2000" spc="-5" dirty="0" err="1">
                <a:latin typeface="Arial"/>
                <a:cs typeface="Arial"/>
              </a:rPr>
              <a:t>стриповый</a:t>
            </a:r>
            <a:r>
              <a:rPr lang="ru-RU" sz="2000" spc="-5" dirty="0">
                <a:latin typeface="Arial"/>
                <a:cs typeface="Arial"/>
              </a:rPr>
              <a:t> детектор </a:t>
            </a:r>
            <a:r>
              <a:rPr sz="2000" spc="-5" dirty="0">
                <a:latin typeface="Arial"/>
                <a:cs typeface="Arial"/>
              </a:rPr>
              <a:t>– </a:t>
            </a:r>
            <a:r>
              <a:rPr lang="ru-RU" sz="2000" spc="-5" dirty="0">
                <a:latin typeface="Arial"/>
                <a:cs typeface="Arial"/>
              </a:rPr>
              <a:t>простейшая реализация координатного кремниевого детектора</a:t>
            </a:r>
            <a:r>
              <a:rPr sz="2000" spc="-5" dirty="0">
                <a:latin typeface="Arial"/>
                <a:cs typeface="Arial"/>
              </a:rPr>
              <a:t> </a:t>
            </a:r>
            <a:endParaRPr lang="ru-RU" sz="2000" spc="-5" dirty="0">
              <a:latin typeface="Arial"/>
              <a:cs typeface="Arial"/>
            </a:endParaRPr>
          </a:p>
          <a:p>
            <a:pPr marL="266700" marR="2706370" indent="-254635">
              <a:lnSpc>
                <a:spcPts val="3240"/>
              </a:lnSpc>
              <a:spcBef>
                <a:spcPts val="285"/>
              </a:spcBef>
            </a:pPr>
            <a:r>
              <a:rPr lang="ru-RU" sz="2000" dirty="0">
                <a:latin typeface="Arial"/>
                <a:cs typeface="Arial"/>
              </a:rPr>
              <a:t>Стрипы выполнены имплантацией бора</a:t>
            </a:r>
            <a:endParaRPr sz="2000" dirty="0">
              <a:latin typeface="Arial"/>
              <a:cs typeface="Arial"/>
            </a:endParaRPr>
          </a:p>
          <a:p>
            <a:pPr marL="266700" marR="2834640" indent="-254635">
              <a:lnSpc>
                <a:spcPts val="3240"/>
              </a:lnSpc>
              <a:spcBef>
                <a:spcPts val="285"/>
              </a:spcBef>
            </a:pPr>
            <a:r>
              <a:rPr lang="ru-RU" sz="2000" spc="-5" dirty="0">
                <a:latin typeface="Arial"/>
                <a:cs typeface="Arial"/>
              </a:rPr>
              <a:t>Подложка легирована фосфором 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(~2-10 </a:t>
            </a:r>
            <a:r>
              <a:rPr lang="ru-RU" sz="2000" spc="-5" dirty="0">
                <a:latin typeface="Arial"/>
                <a:cs typeface="Arial"/>
              </a:rPr>
              <a:t>к</a:t>
            </a:r>
            <a:r>
              <a:rPr sz="2000" spc="-5" dirty="0" err="1">
                <a:latin typeface="Arial"/>
                <a:cs typeface="Arial"/>
              </a:rPr>
              <a:t>Ωc</a:t>
            </a:r>
            <a:r>
              <a:rPr lang="ru-RU" sz="2000" spc="-5" dirty="0">
                <a:latin typeface="Arial"/>
                <a:cs typeface="Arial"/>
              </a:rPr>
              <a:t>м</a:t>
            </a:r>
            <a:r>
              <a:rPr sz="2000" spc="-5" dirty="0">
                <a:latin typeface="Arial"/>
                <a:cs typeface="Arial"/>
              </a:rPr>
              <a:t>)  </a:t>
            </a:r>
            <a:r>
              <a:rPr lang="ru-RU" sz="2000" spc="-5" dirty="0">
                <a:latin typeface="Arial"/>
                <a:cs typeface="Arial"/>
              </a:rPr>
              <a:t>и</a:t>
            </a:r>
            <a:r>
              <a:rPr sz="2000" spc="-5" dirty="0">
                <a:latin typeface="Arial"/>
                <a:cs typeface="Arial"/>
              </a:rPr>
              <a:t> ~300</a:t>
            </a:r>
            <a:r>
              <a:rPr lang="ru-RU" sz="2000" spc="-5" dirty="0">
                <a:latin typeface="Arial"/>
                <a:cs typeface="Arial"/>
              </a:rPr>
              <a:t> мкм толщиной</a:t>
            </a:r>
            <a:r>
              <a:rPr sz="2000" spc="-75" dirty="0"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  <a:p>
            <a:pPr marL="641985" indent="-184150">
              <a:spcBef>
                <a:spcPts val="79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sz="1600" dirty="0">
                <a:latin typeface="Arial"/>
                <a:cs typeface="Arial"/>
              </a:rPr>
              <a:t>V </a:t>
            </a:r>
            <a:r>
              <a:rPr sz="1400" spc="15" baseline="-21604" dirty="0">
                <a:latin typeface="Arial"/>
                <a:cs typeface="Arial"/>
              </a:rPr>
              <a:t>dep</a:t>
            </a:r>
            <a:r>
              <a:rPr sz="1600" spc="10" dirty="0">
                <a:latin typeface="Arial"/>
                <a:cs typeface="Arial"/>
              </a:rPr>
              <a:t>&lt;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200</a:t>
            </a:r>
            <a:r>
              <a:rPr lang="ru-RU" sz="1600" spc="-5" dirty="0">
                <a:latin typeface="Arial"/>
                <a:cs typeface="Arial"/>
              </a:rPr>
              <a:t>В</a:t>
            </a:r>
            <a:endParaRPr sz="1600" dirty="0">
              <a:latin typeface="Arial"/>
              <a:cs typeface="Arial"/>
            </a:endParaRPr>
          </a:p>
          <a:p>
            <a:pPr marL="329565" marR="2890520" indent="-317500">
              <a:lnSpc>
                <a:spcPts val="3240"/>
              </a:lnSpc>
              <a:spcBef>
                <a:spcPts val="45"/>
              </a:spcBef>
            </a:pPr>
            <a:r>
              <a:rPr lang="ru-RU" sz="2000" spc="-5" dirty="0">
                <a:latin typeface="Arial"/>
                <a:cs typeface="Arial"/>
              </a:rPr>
              <a:t>Задняя сторона сильно легирована чтобы обеспечить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lang="ru-RU" sz="2000" spc="-5" dirty="0">
                <a:latin typeface="Arial"/>
                <a:cs typeface="Arial"/>
              </a:rPr>
              <a:t>омический контакт и ограничение области обеднения</a:t>
            </a:r>
            <a:endParaRPr sz="2000" dirty="0">
              <a:latin typeface="Arial"/>
              <a:cs typeface="Arial"/>
            </a:endParaRPr>
          </a:p>
          <a:p>
            <a:pPr marL="277495" marR="217804" indent="-265430">
              <a:spcBef>
                <a:spcPts val="795"/>
              </a:spcBef>
            </a:pPr>
            <a:r>
              <a:rPr lang="ru-RU" sz="2000" spc="-10" dirty="0">
                <a:latin typeface="Arial"/>
                <a:cs typeface="Arial"/>
              </a:rPr>
              <a:t>Наиболее высокое поле сконцентрировано у считывающих </a:t>
            </a:r>
            <a:endParaRPr lang="en-US" sz="2000" spc="-10" dirty="0">
              <a:latin typeface="Arial"/>
              <a:cs typeface="Arial"/>
            </a:endParaRPr>
          </a:p>
          <a:p>
            <a:pPr marL="277495" marR="217804" indent="-265430">
              <a:spcBef>
                <a:spcPts val="795"/>
              </a:spcBef>
            </a:pPr>
            <a:r>
              <a:rPr lang="ru-RU" sz="2000" spc="-10" dirty="0">
                <a:latin typeface="Arial"/>
                <a:cs typeface="Arial"/>
              </a:rPr>
              <a:t>электродо</a:t>
            </a:r>
            <a:r>
              <a:rPr lang="ru-RU" spc="-10" dirty="0">
                <a:latin typeface="Arial"/>
                <a:cs typeface="Arial"/>
              </a:rPr>
              <a:t>в.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07582" y="1310900"/>
            <a:ext cx="3124200" cy="3301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A4E9A-1F5B-DC92-E4AB-DE059B81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4A5B8-398A-AEE5-E572-7E7FE440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A2A537-B6A6-72E0-074C-F20F59D26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58</a:t>
            </a:fld>
            <a:endParaRPr lang="ru-RU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C44E14A6-179E-F4F8-F4C5-691C7E72C29F}"/>
              </a:ext>
            </a:extLst>
          </p:cNvPr>
          <p:cNvSpPr/>
          <p:nvPr/>
        </p:nvSpPr>
        <p:spPr>
          <a:xfrm>
            <a:off x="8153400" y="4588864"/>
            <a:ext cx="3480910" cy="1916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801" y="457200"/>
            <a:ext cx="8401913" cy="37592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b="1" dirty="0">
                <a:cs typeface="Arial" panose="020B0604020202020204" pitchFamily="34" charset="0"/>
              </a:rPr>
              <a:t>Пример топологии </a:t>
            </a:r>
            <a:r>
              <a:rPr lang="ru-RU" sz="3200" b="1" dirty="0" err="1">
                <a:cs typeface="Arial" panose="020B0604020202020204" pitchFamily="34" charset="0"/>
              </a:rPr>
              <a:t>стрипового</a:t>
            </a:r>
            <a:r>
              <a:rPr lang="ru-RU" sz="3200" b="1" dirty="0">
                <a:cs typeface="Arial" panose="020B0604020202020204" pitchFamily="34" charset="0"/>
              </a:rPr>
              <a:t> детектора</a:t>
            </a:r>
            <a:endParaRPr lang="en-US" sz="3200" dirty="0">
              <a:cs typeface="Arial" panose="020B0604020202020204" pitchFamily="34" charset="0"/>
            </a:endParaRPr>
          </a:p>
        </p:txBody>
      </p:sp>
      <p:pic>
        <p:nvPicPr>
          <p:cNvPr id="12294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5" r="-623" b="-237"/>
          <a:stretch>
            <a:fillRect/>
          </a:stretch>
        </p:blipFill>
        <p:spPr bwMode="auto">
          <a:xfrm>
            <a:off x="1557337" y="1276985"/>
            <a:ext cx="8424863" cy="4635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E4C11813-AB12-2B44-CBCE-30F53A64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8B8201-E789-97A9-2C16-F8CB8A7A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C69504-92D8-837A-E73A-3A4DB8BE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005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F357B-55B1-B00A-4F9A-81B986AF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5302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Эксперимент </a:t>
            </a:r>
            <a:r>
              <a:rPr lang="ru-RU" dirty="0">
                <a:hlinkClick r:id="rId2"/>
              </a:rPr>
              <a:t>БЕККЕРЕЛЬ</a:t>
            </a:r>
            <a:r>
              <a:rPr lang="ru-RU" dirty="0"/>
              <a:t> взаимодействие ядер ксенона с энергией 3 ГэВ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6CE9E3E-7BBC-3AA1-F366-48E9BAF89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575" y="1468546"/>
            <a:ext cx="7217545" cy="392090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B5A8EC7-B9CA-ACA5-6692-71B1F51DA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E01B3-51EF-A99B-1E6E-572896D5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95936-5C7E-36C7-250F-C7DD737D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03336-6A82-E0CC-F2DF-F9DE6CCF38E8}"/>
              </a:ext>
            </a:extLst>
          </p:cNvPr>
          <p:cNvSpPr txBox="1"/>
          <p:nvPr/>
        </p:nvSpPr>
        <p:spPr>
          <a:xfrm>
            <a:off x="7910744" y="1093371"/>
            <a:ext cx="39594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Ядерная фотографическая эмульсия представляет собой взвесь микро-кристаллов бромида серебра, заключенную в слоях желатина толщиной 180 мкм (около 0,2 мм). Такие слои обладают большой чувствительностью и позволяют в «аналоговом» режиме зарегистрировать треки фрагментов, образовавшихся при распаде ядер.</a:t>
            </a:r>
          </a:p>
        </p:txBody>
      </p:sp>
    </p:spTree>
    <p:extLst>
      <p:ext uri="{BB962C8B-B14F-4D97-AF65-F5344CB8AC3E}">
        <p14:creationId xmlns:p14="http://schemas.microsoft.com/office/powerpoint/2010/main" val="1136185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9895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5" dirty="0"/>
              <a:t>Координатное разрешение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94668" y="878408"/>
            <a:ext cx="1145309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b="1" spc="-5" dirty="0">
                <a:latin typeface="Arial"/>
                <a:cs typeface="Arial"/>
              </a:rPr>
              <a:t>Разрешение – построим гистограмму для величины Х-</a:t>
            </a:r>
            <a:r>
              <a:rPr lang="ru-RU" sz="2000" b="1" spc="-5" dirty="0" err="1">
                <a:latin typeface="Arial"/>
                <a:cs typeface="Arial"/>
              </a:rPr>
              <a:t>Х</a:t>
            </a:r>
            <a:r>
              <a:rPr lang="ru-RU" sz="2000" b="1" spc="-5" baseline="-25000" dirty="0" err="1">
                <a:latin typeface="Arial"/>
                <a:cs typeface="Arial"/>
              </a:rPr>
              <a:t>ист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4668" y="1382408"/>
            <a:ext cx="525526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dirty="0">
                <a:latin typeface="Arial"/>
                <a:cs typeface="Arial"/>
              </a:rPr>
              <a:t>Для кластеров в один </a:t>
            </a:r>
            <a:r>
              <a:rPr lang="ru-RU" sz="2400" dirty="0" err="1">
                <a:latin typeface="Arial"/>
                <a:cs typeface="Arial"/>
              </a:rPr>
              <a:t>стрип</a:t>
            </a:r>
            <a:r>
              <a:rPr lang="ru-RU" sz="2400" dirty="0">
                <a:latin typeface="Arial"/>
                <a:cs typeface="Arial"/>
              </a:rPr>
              <a:t>:</a:t>
            </a:r>
            <a:r>
              <a:rPr lang="ru-RU" sz="2400" spc="-5" dirty="0">
                <a:latin typeface="Arial"/>
                <a:cs typeface="Arial"/>
              </a:rPr>
              <a:t>   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1676" y="1714335"/>
            <a:ext cx="2895600" cy="2182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1676" y="4216940"/>
            <a:ext cx="3048000" cy="2144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52315" y="2246122"/>
            <a:ext cx="479932" cy="498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44590" y="2602738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28575">
            <a:solidFill>
              <a:srgbClr val="9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8390" y="2602738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76200" y="0"/>
                </a:moveTo>
                <a:lnTo>
                  <a:pt x="0" y="381000"/>
                </a:lnTo>
              </a:path>
            </a:pathLst>
          </a:custGeom>
          <a:ln w="28575">
            <a:solidFill>
              <a:srgbClr val="9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2190" y="2831338"/>
            <a:ext cx="76200" cy="152400"/>
          </a:xfrm>
          <a:custGeom>
            <a:avLst/>
            <a:gdLst/>
            <a:ahLst/>
            <a:cxnLst/>
            <a:rect l="l" t="t" r="r" b="b"/>
            <a:pathLst>
              <a:path w="76200" h="152400">
                <a:moveTo>
                  <a:pt x="76200" y="152400"/>
                </a:moveTo>
                <a:lnTo>
                  <a:pt x="0" y="0"/>
                </a:lnTo>
              </a:path>
            </a:pathLst>
          </a:custGeom>
          <a:ln w="28575">
            <a:solidFill>
              <a:srgbClr val="9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607811" y="2029715"/>
            <a:ext cx="149872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800" spc="-5" dirty="0">
                <a:latin typeface="Arial"/>
                <a:cs typeface="Arial"/>
              </a:rPr>
              <a:t>шаг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68390" y="2526538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9525">
            <a:solidFill>
              <a:srgbClr val="339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73676" y="5160568"/>
            <a:ext cx="490727" cy="498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19040" y="5160568"/>
            <a:ext cx="204215" cy="498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881877" y="4914139"/>
            <a:ext cx="143376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800" spc="-5" dirty="0">
                <a:latin typeface="Arial"/>
                <a:cs typeface="Arial"/>
              </a:rPr>
              <a:t>   шаг</a:t>
            </a:r>
            <a:endParaRPr lang="ru-RU" sz="28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89626" y="5438776"/>
            <a:ext cx="1044575" cy="1905"/>
          </a:xfrm>
          <a:custGeom>
            <a:avLst/>
            <a:gdLst/>
            <a:ahLst/>
            <a:cxnLst/>
            <a:rect l="l" t="t" r="r" b="b"/>
            <a:pathLst>
              <a:path w="1044575" h="1904">
                <a:moveTo>
                  <a:pt x="0" y="1650"/>
                </a:moveTo>
                <a:lnTo>
                  <a:pt x="1044575" y="0"/>
                </a:lnTo>
              </a:path>
            </a:pathLst>
          </a:custGeom>
          <a:ln w="9525">
            <a:solidFill>
              <a:srgbClr val="339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532246" y="5353686"/>
            <a:ext cx="1511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latin typeface="Arial"/>
                <a:cs typeface="Arial"/>
              </a:rPr>
              <a:t>≈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735574" y="5526228"/>
            <a:ext cx="14337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spc="-5" dirty="0">
                <a:latin typeface="Arial"/>
                <a:cs typeface="Arial"/>
              </a:rPr>
              <a:t>  </a:t>
            </a:r>
            <a:r>
              <a:rPr sz="2000" spc="-5" dirty="0">
                <a:latin typeface="Arial"/>
                <a:cs typeface="Arial"/>
              </a:rPr>
              <a:t>1.5 </a:t>
            </a:r>
            <a:r>
              <a:rPr sz="2000" dirty="0">
                <a:latin typeface="Arial"/>
                <a:cs typeface="Arial"/>
              </a:rPr>
              <a:t>*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(S/N)</a:t>
            </a:r>
          </a:p>
        </p:txBody>
      </p:sp>
      <p:sp>
        <p:nvSpPr>
          <p:cNvPr id="20" name="object 20"/>
          <p:cNvSpPr/>
          <p:nvPr/>
        </p:nvSpPr>
        <p:spPr>
          <a:xfrm>
            <a:off x="8485441" y="1487935"/>
            <a:ext cx="3362324" cy="22811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85441" y="3906272"/>
            <a:ext cx="3362324" cy="22811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121951" y="1372866"/>
            <a:ext cx="205867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dirty="0">
                <a:latin typeface="Arial"/>
                <a:cs typeface="Arial"/>
              </a:rPr>
              <a:t>“top </a:t>
            </a:r>
            <a:r>
              <a:rPr sz="2000" spc="-5" dirty="0">
                <a:latin typeface="Arial"/>
                <a:cs typeface="Arial"/>
              </a:rPr>
              <a:t>hat”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residuals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body" idx="1"/>
          </p:nvPr>
        </p:nvSpPr>
        <p:spPr>
          <a:xfrm>
            <a:off x="9121951" y="3769108"/>
            <a:ext cx="21497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sz="2000" dirty="0"/>
              <a:t>“gaussian”</a:t>
            </a:r>
            <a:r>
              <a:rPr sz="2000" spc="-95" dirty="0"/>
              <a:t> </a:t>
            </a:r>
            <a:r>
              <a:rPr sz="2000" spc="-5" dirty="0"/>
              <a:t>residuals</a:t>
            </a:r>
            <a:endParaRPr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307347" y="2282806"/>
            <a:ext cx="34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=</a:t>
            </a:r>
            <a:endParaRPr lang="en-US" sz="2400" dirty="0"/>
          </a:p>
        </p:txBody>
      </p:sp>
      <p:sp>
        <p:nvSpPr>
          <p:cNvPr id="26" name="object 4"/>
          <p:cNvSpPr txBox="1"/>
          <p:nvPr/>
        </p:nvSpPr>
        <p:spPr>
          <a:xfrm>
            <a:off x="344919" y="3827493"/>
            <a:ext cx="545503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dirty="0">
                <a:latin typeface="Arial"/>
                <a:cs typeface="Arial"/>
              </a:rPr>
              <a:t>Для кластеров более чем один </a:t>
            </a:r>
            <a:r>
              <a:rPr lang="ru-RU" sz="2400" dirty="0" err="1">
                <a:latin typeface="Arial"/>
                <a:cs typeface="Arial"/>
              </a:rPr>
              <a:t>стрип</a:t>
            </a:r>
            <a:r>
              <a:rPr lang="ru-RU" sz="2400" dirty="0">
                <a:latin typeface="Arial"/>
                <a:cs typeface="Arial"/>
              </a:rPr>
              <a:t>:</a:t>
            </a:r>
            <a:r>
              <a:rPr lang="ru-RU" sz="2400" spc="-5" dirty="0">
                <a:latin typeface="Arial"/>
                <a:cs typeface="Arial"/>
              </a:rPr>
              <a:t>   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85D43-EB6B-14E7-BB8B-769218F6DEFB}"/>
              </a:ext>
            </a:extLst>
          </p:cNvPr>
          <p:cNvSpPr txBox="1"/>
          <p:nvPr/>
        </p:nvSpPr>
        <p:spPr>
          <a:xfrm>
            <a:off x="5723255" y="2612086"/>
            <a:ext cx="70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12</a:t>
            </a:r>
          </a:p>
        </p:txBody>
      </p:sp>
      <p:sp>
        <p:nvSpPr>
          <p:cNvPr id="28" name="Дата 27">
            <a:extLst>
              <a:ext uri="{FF2B5EF4-FFF2-40B4-BE49-F238E27FC236}">
                <a16:creationId xmlns:a16="http://schemas.microsoft.com/office/drawing/2014/main" id="{0A60FE71-C241-9AEC-059E-B4672E7F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29" name="Нижний колонтитул 28">
            <a:extLst>
              <a:ext uri="{FF2B5EF4-FFF2-40B4-BE49-F238E27FC236}">
                <a16:creationId xmlns:a16="http://schemas.microsoft.com/office/drawing/2014/main" id="{CD38463F-EDB3-6454-71B9-49B27FC7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30" name="Номер слайда 29">
            <a:extLst>
              <a:ext uri="{FF2B5EF4-FFF2-40B4-BE49-F238E27FC236}">
                <a16:creationId xmlns:a16="http://schemas.microsoft.com/office/drawing/2014/main" id="{94E9CDA0-6E94-2FE7-210B-A86E59ECF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60</a:t>
            </a:fld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2B7D0-CE88-B4C5-F7BF-9573D9C9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9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Считывание сигнала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F23B40-FED4-48C6-ADA6-7725C433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80A06C-6624-FF5F-6BEF-9B200B38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90E3A2-1218-ABFF-AD26-30D09519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61</a:t>
            </a:fld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DB3E27A-CD34-B8EE-B62E-A327E563C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49" y="743273"/>
            <a:ext cx="9013371" cy="551287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18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7309" y="123483"/>
            <a:ext cx="10460182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Координатное разрешение</a:t>
            </a:r>
            <a:r>
              <a:rPr sz="3200" b="1" spc="-5" dirty="0"/>
              <a:t> – </a:t>
            </a:r>
            <a:r>
              <a:rPr lang="ru-RU" sz="3200" b="1" dirty="0" err="1"/>
              <a:t>стриповый</a:t>
            </a:r>
            <a:r>
              <a:rPr lang="ru-RU" sz="3200" b="1" dirty="0"/>
              <a:t> детектор </a:t>
            </a:r>
            <a:r>
              <a:rPr sz="3200" b="1" dirty="0"/>
              <a:t>(AC</a:t>
            </a:r>
            <a:r>
              <a:rPr lang="ru-RU" sz="3200" b="1" spc="-25" dirty="0"/>
              <a:t>) </a:t>
            </a:r>
            <a:endParaRPr sz="32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47256" y="725679"/>
            <a:ext cx="9282546" cy="2367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b="1" dirty="0">
                <a:latin typeface="Arial"/>
                <a:cs typeface="Arial"/>
              </a:rPr>
              <a:t>Емкостный съём сигнала блокирует ток </a:t>
            </a:r>
            <a:endParaRPr b="1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5" dirty="0">
                <a:latin typeface="Arial"/>
                <a:cs typeface="Arial"/>
              </a:rPr>
              <a:t>Интеграция разделительных конденсаторов – стандартный процесс</a:t>
            </a:r>
            <a:r>
              <a:rPr b="1" spc="-5" dirty="0">
                <a:latin typeface="Arial"/>
                <a:cs typeface="Arial"/>
              </a:rPr>
              <a:t>.</a:t>
            </a:r>
            <a:endParaRPr b="1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5" dirty="0">
                <a:latin typeface="Arial"/>
                <a:cs typeface="Arial"/>
              </a:rPr>
              <a:t>Нанесение</a:t>
            </a:r>
            <a:r>
              <a:rPr b="1" spc="-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SiO</a:t>
            </a:r>
            <a:r>
              <a:rPr b="1" baseline="-20833" dirty="0">
                <a:latin typeface="Arial"/>
                <a:cs typeface="Arial"/>
              </a:rPr>
              <a:t>2 </a:t>
            </a:r>
            <a:r>
              <a:rPr lang="ru-RU" b="1" spc="-15" dirty="0">
                <a:latin typeface="Arial"/>
                <a:cs typeface="Arial"/>
              </a:rPr>
              <a:t>с толщиной</a:t>
            </a:r>
            <a:r>
              <a:rPr lang="ru-RU" b="1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100–200 </a:t>
            </a:r>
            <a:r>
              <a:rPr lang="ru-RU" b="1" spc="-5" dirty="0" err="1">
                <a:latin typeface="Arial"/>
                <a:cs typeface="Arial"/>
              </a:rPr>
              <a:t>нм</a:t>
            </a:r>
            <a:r>
              <a:rPr b="1" spc="-5" dirty="0">
                <a:latin typeface="Arial"/>
                <a:cs typeface="Arial"/>
              </a:rPr>
              <a:t> </a:t>
            </a:r>
            <a:endParaRPr lang="ru-RU" b="1" spc="-5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15" dirty="0">
                <a:latin typeface="Arial"/>
                <a:cs typeface="Arial"/>
              </a:rPr>
              <a:t>между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p+ </a:t>
            </a:r>
            <a:r>
              <a:rPr lang="ru-RU" b="1" spc="-10" dirty="0">
                <a:latin typeface="Arial"/>
                <a:cs typeface="Arial"/>
              </a:rPr>
              <a:t>и алюминием </a:t>
            </a:r>
            <a:r>
              <a:rPr lang="ru-RU" b="1" spc="-10" dirty="0" err="1">
                <a:latin typeface="Arial"/>
                <a:cs typeface="Arial"/>
              </a:rPr>
              <a:t>стрипа</a:t>
            </a:r>
            <a:endParaRPr b="1" dirty="0">
              <a:latin typeface="Arial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ru-RU" b="1" spc="-5" dirty="0">
                <a:latin typeface="Arial"/>
                <a:cs typeface="Arial"/>
              </a:rPr>
              <a:t>Для улучшения качества диэлектрика </a:t>
            </a:r>
          </a:p>
          <a:p>
            <a:pPr marL="12700">
              <a:spcBef>
                <a:spcPts val="1080"/>
              </a:spcBef>
            </a:pPr>
            <a:r>
              <a:rPr lang="ru-RU" b="1" spc="-5" dirty="0">
                <a:latin typeface="Arial"/>
                <a:cs typeface="Arial"/>
              </a:rPr>
              <a:t>используется дополнительный слой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Si</a:t>
            </a:r>
            <a:r>
              <a:rPr b="1" spc="-7" baseline="-20833" dirty="0">
                <a:latin typeface="Arial"/>
                <a:cs typeface="Arial"/>
              </a:rPr>
              <a:t>3</a:t>
            </a:r>
            <a:r>
              <a:rPr b="1" spc="-5" dirty="0">
                <a:latin typeface="Arial"/>
                <a:cs typeface="Arial"/>
              </a:rPr>
              <a:t>N</a:t>
            </a:r>
            <a:r>
              <a:rPr b="1" spc="-7" baseline="-20833" dirty="0">
                <a:latin typeface="Arial"/>
                <a:cs typeface="Arial"/>
              </a:rPr>
              <a:t>4</a:t>
            </a:r>
            <a:r>
              <a:rPr b="1" spc="-5" dirty="0">
                <a:latin typeface="Arial"/>
                <a:cs typeface="Arial"/>
              </a:rPr>
              <a:t>.</a:t>
            </a:r>
            <a:r>
              <a:rPr lang="ru-RU" b="1" spc="-5" dirty="0">
                <a:latin typeface="Arial"/>
                <a:cs typeface="Arial"/>
              </a:rPr>
              <a:t> </a:t>
            </a:r>
            <a:endParaRPr b="1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43901" y="990600"/>
            <a:ext cx="3939390" cy="3436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3804" y="3294380"/>
            <a:ext cx="3600450" cy="2949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38543" y="4475457"/>
            <a:ext cx="5944113" cy="1656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buChar char="•"/>
              <a:tabLst>
                <a:tab pos="299085" algn="l"/>
                <a:tab pos="299720" algn="l"/>
              </a:tabLst>
            </a:pPr>
            <a:r>
              <a:rPr lang="ru-RU" sz="2400" dirty="0">
                <a:latin typeface="Arial"/>
                <a:cs typeface="Arial"/>
              </a:rPr>
              <a:t>Для подачи смещения используется </a:t>
            </a:r>
            <a:r>
              <a:rPr lang="ru-RU" sz="2400" dirty="0" err="1">
                <a:latin typeface="Arial"/>
                <a:cs typeface="Arial"/>
              </a:rPr>
              <a:t>поликремниевый</a:t>
            </a:r>
            <a:r>
              <a:rPr lang="ru-RU" sz="2400" dirty="0">
                <a:latin typeface="Arial"/>
                <a:cs typeface="Arial"/>
              </a:rPr>
              <a:t> резистор</a:t>
            </a:r>
            <a:r>
              <a:rPr sz="2400" dirty="0">
                <a:latin typeface="Arial"/>
                <a:cs typeface="Arial"/>
              </a:rPr>
              <a:t>:</a:t>
            </a:r>
          </a:p>
          <a:p>
            <a:pPr marL="248920">
              <a:spcBef>
                <a:spcPts val="1370"/>
              </a:spcBef>
              <a:tabLst>
                <a:tab pos="1654175" algn="l"/>
              </a:tabLst>
            </a:pP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lang="ru-RU" sz="2400" spc="-10" dirty="0">
                <a:latin typeface="Arial"/>
                <a:cs typeface="Arial"/>
              </a:rPr>
              <a:t>Как правило достаточно длинный чтобы получить величину 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R&gt;1MΩ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2CB9EA-C32E-CACD-7261-6523C49BF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5206F7-1E37-809A-9F9F-9F392C1A6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5379A1-92ED-046C-E7DB-E40351D3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62</a:t>
            </a:fld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cs typeface="Arial" panose="020B0604020202020204" pitchFamily="34" charset="0"/>
              </a:rPr>
              <a:t>Модуль передней части трековой системы </a:t>
            </a:r>
            <a:r>
              <a:rPr lang="en-US" sz="3600" b="1" dirty="0">
                <a:cs typeface="Arial" panose="020B0604020202020204" pitchFamily="34" charset="0"/>
              </a:rPr>
              <a:t>SMT D0</a:t>
            </a:r>
            <a:endParaRPr lang="en-US" sz="3600" dirty="0">
              <a:cs typeface="Arial" panose="020B0604020202020204" pitchFamily="34" charset="0"/>
            </a:endParaRPr>
          </a:p>
        </p:txBody>
      </p:sp>
      <p:pic>
        <p:nvPicPr>
          <p:cNvPr id="6" name="Рисунок 5" descr="P101014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6" y="1484786"/>
            <a:ext cx="7560839" cy="48245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177B1892-D271-9104-354C-33ABF714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20C24A-4390-43EA-AADF-6774B5536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ED3D27-B84F-F61F-5C21-4C3C0841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1007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097293" y="1614488"/>
            <a:ext cx="7887139" cy="4550817"/>
            <a:chOff x="1054" y="9051"/>
            <a:chExt cx="9687" cy="5985"/>
          </a:xfrm>
        </p:grpSpPr>
        <p:pic>
          <p:nvPicPr>
            <p:cNvPr id="7" name="Picture 26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" y="9051"/>
              <a:ext cx="8000" cy="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Line 261"/>
            <p:cNvCxnSpPr/>
            <p:nvPr/>
          </p:nvCxnSpPr>
          <p:spPr bwMode="auto">
            <a:xfrm>
              <a:off x="7468" y="12395"/>
              <a:ext cx="0" cy="24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xt Box 262"/>
            <p:cNvSpPr txBox="1">
              <a:spLocks noChangeArrowheads="1"/>
            </p:cNvSpPr>
            <p:nvPr/>
          </p:nvSpPr>
          <p:spPr bwMode="auto">
            <a:xfrm>
              <a:off x="7448" y="13347"/>
              <a:ext cx="1424" cy="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1200" dirty="0">
                  <a:latin typeface="Times New Roman"/>
                  <a:ea typeface="Times New Roman"/>
                </a:rPr>
                <a:t>500 мкм</a:t>
              </a:r>
              <a:endParaRPr lang="en-US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10" name="Line 263"/>
            <p:cNvCxnSpPr/>
            <p:nvPr/>
          </p:nvCxnSpPr>
          <p:spPr bwMode="auto">
            <a:xfrm>
              <a:off x="9146" y="10008"/>
              <a:ext cx="0" cy="50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 Box 264"/>
            <p:cNvSpPr txBox="1">
              <a:spLocks noChangeArrowheads="1"/>
            </p:cNvSpPr>
            <p:nvPr/>
          </p:nvSpPr>
          <p:spPr bwMode="auto">
            <a:xfrm>
              <a:off x="9138" y="13368"/>
              <a:ext cx="1278" cy="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1200">
                  <a:latin typeface="Times New Roman"/>
                  <a:ea typeface="Times New Roman"/>
                </a:rPr>
                <a:t>1000 мкм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2" name="Text Box 265"/>
            <p:cNvSpPr txBox="1">
              <a:spLocks noChangeArrowheads="1"/>
            </p:cNvSpPr>
            <p:nvPr/>
          </p:nvSpPr>
          <p:spPr bwMode="auto">
            <a:xfrm>
              <a:off x="9189" y="14158"/>
              <a:ext cx="1136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край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детектора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3" name="Text Box 266"/>
            <p:cNvSpPr txBox="1">
              <a:spLocks noChangeArrowheads="1"/>
            </p:cNvSpPr>
            <p:nvPr/>
          </p:nvSpPr>
          <p:spPr bwMode="auto">
            <a:xfrm>
              <a:off x="9230" y="10269"/>
              <a:ext cx="1186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шина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смещения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4" name="Text Box 267"/>
            <p:cNvSpPr txBox="1">
              <a:spLocks noChangeArrowheads="1"/>
            </p:cNvSpPr>
            <p:nvPr/>
          </p:nvSpPr>
          <p:spPr bwMode="auto">
            <a:xfrm>
              <a:off x="9189" y="10847"/>
              <a:ext cx="1227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охранные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кольца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1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2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3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5" name="Text Box 268"/>
            <p:cNvSpPr txBox="1">
              <a:spLocks noChangeArrowheads="1"/>
            </p:cNvSpPr>
            <p:nvPr/>
          </p:nvSpPr>
          <p:spPr bwMode="auto">
            <a:xfrm>
              <a:off x="9146" y="9672"/>
              <a:ext cx="1459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считываемый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стрип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6" name="Text Box 269"/>
            <p:cNvSpPr txBox="1">
              <a:spLocks noChangeArrowheads="1"/>
            </p:cNvSpPr>
            <p:nvPr/>
          </p:nvSpPr>
          <p:spPr bwMode="auto">
            <a:xfrm>
              <a:off x="9080" y="9141"/>
              <a:ext cx="1661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 dirty="0" err="1">
                  <a:latin typeface="Arial"/>
                  <a:ea typeface="Times New Roman"/>
                </a:rPr>
                <a:t>несчитываемый</a:t>
              </a:r>
              <a:r>
                <a:rPr lang="ru-RU" sz="900" dirty="0">
                  <a:latin typeface="Arial"/>
                  <a:ea typeface="Times New Roman"/>
                </a:rPr>
                <a:t> </a:t>
              </a:r>
              <a:endParaRPr lang="en-US" sz="1200" dirty="0">
                <a:latin typeface="Times New Roman"/>
                <a:ea typeface="Times New Roman"/>
              </a:endParaRPr>
            </a:p>
            <a:p>
              <a:r>
                <a:rPr lang="ru-RU" sz="900" dirty="0">
                  <a:latin typeface="Arial"/>
                  <a:ea typeface="Times New Roman"/>
                </a:rPr>
                <a:t>стрип</a:t>
              </a:r>
              <a:endParaRPr lang="en-US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17" name="Line 270"/>
            <p:cNvCxnSpPr/>
            <p:nvPr/>
          </p:nvCxnSpPr>
          <p:spPr bwMode="auto">
            <a:xfrm flipH="1">
              <a:off x="4320" y="10050"/>
              <a:ext cx="1455" cy="26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271"/>
            <p:cNvSpPr txBox="1">
              <a:spLocks noChangeArrowheads="1"/>
            </p:cNvSpPr>
            <p:nvPr/>
          </p:nvSpPr>
          <p:spPr bwMode="auto">
            <a:xfrm>
              <a:off x="3365" y="12670"/>
              <a:ext cx="1777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1200" dirty="0" err="1">
                  <a:latin typeface="Arial"/>
                  <a:ea typeface="Times New Roman"/>
                </a:rPr>
                <a:t>Поликремниевый</a:t>
              </a:r>
              <a:endParaRPr lang="en-US" sz="1200" dirty="0">
                <a:latin typeface="Arial"/>
                <a:ea typeface="Times New Roman"/>
              </a:endParaRPr>
            </a:p>
            <a:p>
              <a:pPr algn="ctr"/>
              <a:r>
                <a:rPr lang="ru-RU" sz="1200" dirty="0">
                  <a:latin typeface="Arial"/>
                  <a:ea typeface="Times New Roman"/>
                </a:rPr>
                <a:t>резистор</a:t>
              </a:r>
              <a:endParaRPr lang="en-US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19" name="Line 272"/>
            <p:cNvCxnSpPr/>
            <p:nvPr/>
          </p:nvCxnSpPr>
          <p:spPr bwMode="auto">
            <a:xfrm flipH="1">
              <a:off x="5190" y="10620"/>
              <a:ext cx="1695" cy="3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Line 273"/>
            <p:cNvCxnSpPr/>
            <p:nvPr/>
          </p:nvCxnSpPr>
          <p:spPr bwMode="auto">
            <a:xfrm flipH="1">
              <a:off x="6585" y="10050"/>
              <a:ext cx="1695" cy="3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274"/>
            <p:cNvCxnSpPr/>
            <p:nvPr/>
          </p:nvCxnSpPr>
          <p:spPr bwMode="auto">
            <a:xfrm flipV="1">
              <a:off x="2550" y="11745"/>
              <a:ext cx="405" cy="7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275"/>
            <p:cNvSpPr txBox="1">
              <a:spLocks noChangeArrowheads="1"/>
            </p:cNvSpPr>
            <p:nvPr/>
          </p:nvSpPr>
          <p:spPr bwMode="auto">
            <a:xfrm>
              <a:off x="2285" y="11230"/>
              <a:ext cx="1537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1400" dirty="0">
                  <a:latin typeface="Arial"/>
                  <a:ea typeface="Times New Roman"/>
                </a:rPr>
                <a:t>метка совмещения</a:t>
              </a:r>
              <a:endParaRPr lang="en-US" sz="1400" dirty="0">
                <a:latin typeface="Times New Roman"/>
                <a:ea typeface="Times New Roman"/>
              </a:endParaRPr>
            </a:p>
          </p:txBody>
        </p:sp>
        <p:sp>
          <p:nvSpPr>
            <p:cNvPr id="23" name="Text Box 276"/>
            <p:cNvSpPr txBox="1">
              <a:spLocks noChangeArrowheads="1"/>
            </p:cNvSpPr>
            <p:nvPr/>
          </p:nvSpPr>
          <p:spPr bwMode="auto">
            <a:xfrm>
              <a:off x="3650" y="13690"/>
              <a:ext cx="2347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1400" dirty="0">
                  <a:latin typeface="Arial"/>
                  <a:ea typeface="Times New Roman"/>
                </a:rPr>
                <a:t>контактная площадка к шине смещения</a:t>
              </a:r>
              <a:endParaRPr lang="en-US" sz="2400" dirty="0">
                <a:latin typeface="Times New Roman"/>
                <a:ea typeface="Times New Roman"/>
              </a:endParaRPr>
            </a:p>
          </p:txBody>
        </p:sp>
        <p:sp>
          <p:nvSpPr>
            <p:cNvPr id="24" name="Text Box 277"/>
            <p:cNvSpPr txBox="1">
              <a:spLocks noChangeArrowheads="1"/>
            </p:cNvSpPr>
            <p:nvPr/>
          </p:nvSpPr>
          <p:spPr bwMode="auto">
            <a:xfrm>
              <a:off x="5844" y="12985"/>
              <a:ext cx="1537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1400" dirty="0">
                  <a:latin typeface="Arial"/>
                  <a:ea typeface="Times New Roman"/>
                </a:rPr>
                <a:t>контактная площадка к стрипу</a:t>
              </a:r>
              <a:endParaRPr lang="en-US" sz="2400" dirty="0">
                <a:latin typeface="Times New Roman"/>
                <a:ea typeface="Times New Roman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13130" y="76200"/>
            <a:ext cx="8415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+mj-lt"/>
              </a:rPr>
              <a:t>Пример топологии – Детектор </a:t>
            </a:r>
            <a:r>
              <a:rPr lang="en-US" sz="2800" b="1" dirty="0">
                <a:latin typeface="+mj-lt"/>
              </a:rPr>
              <a:t>D</a:t>
            </a:r>
            <a:r>
              <a:rPr lang="ru-RU" sz="2800" b="1" dirty="0">
                <a:latin typeface="+mj-lt"/>
              </a:rPr>
              <a:t>0</a:t>
            </a:r>
            <a:r>
              <a:rPr lang="en-US" sz="2800" b="1" dirty="0">
                <a:latin typeface="+mj-lt"/>
              </a:rPr>
              <a:t> SMT – </a:t>
            </a:r>
            <a:r>
              <a:rPr lang="ru-RU" sz="2800" b="1" dirty="0">
                <a:latin typeface="+mj-lt"/>
              </a:rPr>
              <a:t>Н-диск</a:t>
            </a:r>
            <a:endParaRPr lang="en-US" sz="2800" b="1" dirty="0">
              <a:latin typeface="+mj-lt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74BE235-0959-F441-8C20-5DCB00E5C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A45C00-9AB1-CC46-EDC7-EF1A22C0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3FC8CA-4D66-196F-2348-5B7F012C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737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Детекторы торцевых дисков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484784"/>
            <a:ext cx="7040646" cy="4902364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536A334F-95B7-B19C-1C7D-67DB3311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0C8E2B-F076-78AB-9A62-58E18905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87E4DE-4E21-1C1C-7A0C-3A3F0047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880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843240"/>
            <a:ext cx="10515600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dirty="0"/>
              <a:t>Типичный </a:t>
            </a:r>
            <a:r>
              <a:rPr lang="ru-RU" dirty="0" err="1"/>
              <a:t>стриповый</a:t>
            </a:r>
            <a:r>
              <a:rPr lang="ru-RU" dirty="0"/>
              <a:t> модуль – </a:t>
            </a:r>
            <a:r>
              <a:rPr lang="en-US" dirty="0"/>
              <a:t>CMS </a:t>
            </a:r>
            <a:r>
              <a:rPr lang="ru-RU" dirty="0"/>
              <a:t>эксперимент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99655" y="878827"/>
            <a:ext cx="6506071" cy="542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15201" y="914400"/>
            <a:ext cx="3228975" cy="2076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10425" y="3465246"/>
            <a:ext cx="3333750" cy="2600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6207B6C7-3A1B-CA16-F830-D3A7EDC33BE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191EE60-FC2D-1A15-8CAE-B45EEED6851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7FCE292-3EEE-7759-416A-3D32B1802E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6200">
              <a:lnSpc>
                <a:spcPts val="1010"/>
              </a:lnSpc>
            </a:pPr>
            <a:fld id="{81D60167-4931-47E6-BA6A-407CBD079E47}" type="slidenum">
              <a:rPr sz="1100" smtClean="0"/>
              <a:pPr marL="76200">
                <a:lnSpc>
                  <a:spcPts val="1010"/>
                </a:lnSpc>
              </a:pPr>
              <a:t>66</a:t>
            </a:fld>
            <a:endParaRPr sz="1100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4470332-6CCB-4A0B-9F61-FF9A1ABD1550}"/>
              </a:ext>
            </a:extLst>
          </p:cNvPr>
          <p:cNvSpPr txBox="1">
            <a:spLocks/>
          </p:cNvSpPr>
          <p:nvPr/>
        </p:nvSpPr>
        <p:spPr>
          <a:xfrm>
            <a:off x="371043" y="126778"/>
            <a:ext cx="11478835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A4EB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+mj-lt"/>
              </a:rPr>
              <a:t>Типичный </a:t>
            </a:r>
            <a:r>
              <a:rPr lang="ru-RU" sz="3200" dirty="0" err="1">
                <a:solidFill>
                  <a:schemeClr val="tx1"/>
                </a:solidFill>
                <a:latin typeface="+mj-lt"/>
              </a:rPr>
              <a:t>стриповый</a:t>
            </a:r>
            <a:r>
              <a:rPr lang="ru-RU" sz="3200" dirty="0">
                <a:solidFill>
                  <a:schemeClr val="tx1"/>
                </a:solidFill>
                <a:latin typeface="+mj-lt"/>
              </a:rPr>
              <a:t> модуль – CMS эксперимент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9764" y="202712"/>
            <a:ext cx="1051560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b="1" spc="-5" dirty="0"/>
              <a:t>Двухсторонние </a:t>
            </a:r>
            <a:r>
              <a:rPr lang="ru-RU" sz="3200" b="1" spc="-5" dirty="0" err="1"/>
              <a:t>стриповые</a:t>
            </a:r>
            <a:r>
              <a:rPr lang="ru-RU" sz="3200" b="1" spc="-5" dirty="0"/>
              <a:t> детекторы</a:t>
            </a:r>
            <a:r>
              <a:rPr sz="3200" b="1" spc="-45" dirty="0"/>
              <a:t> </a:t>
            </a:r>
            <a:r>
              <a:rPr sz="3200" b="1" spc="-5" dirty="0"/>
              <a:t>(DSSD)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433" y="795617"/>
            <a:ext cx="6715366" cy="6878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b="1" spc="-10" dirty="0">
                <a:latin typeface="Arial"/>
                <a:cs typeface="Arial"/>
              </a:rPr>
              <a:t>Преимущества</a:t>
            </a:r>
            <a:r>
              <a:rPr sz="2400" b="1" spc="-10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457200" marR="91440">
              <a:lnSpc>
                <a:spcPct val="150000"/>
              </a:lnSpc>
              <a:spcBef>
                <a:spcPts val="125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400" spc="-5" dirty="0">
                <a:latin typeface="Arial"/>
                <a:cs typeface="Arial"/>
              </a:rPr>
              <a:t>Более элегантный способ измерения двух координат, по сравнению двойными модулями </a:t>
            </a:r>
            <a:endParaRPr sz="2400" dirty="0">
              <a:latin typeface="Arial"/>
              <a:cs typeface="Arial"/>
            </a:endParaRPr>
          </a:p>
          <a:p>
            <a:pPr marL="641985" indent="-184785">
              <a:spcBef>
                <a:spcPts val="960"/>
              </a:spcBef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2400" spc="-5" dirty="0">
                <a:latin typeface="Arial"/>
                <a:cs typeface="Arial"/>
              </a:rPr>
              <a:t>Существенное уменьшение материала</a:t>
            </a:r>
            <a:endParaRPr sz="1600" dirty="0">
              <a:latin typeface="Arial"/>
              <a:cs typeface="Arial"/>
            </a:endParaRPr>
          </a:p>
          <a:p>
            <a:pPr marL="12700">
              <a:spcBef>
                <a:spcPts val="950"/>
              </a:spcBef>
            </a:pPr>
            <a:r>
              <a:rPr lang="ru-RU" sz="2800" b="1" spc="-10" dirty="0">
                <a:latin typeface="Arial"/>
                <a:cs typeface="Arial"/>
              </a:rPr>
              <a:t>Недостатки</a:t>
            </a:r>
            <a:r>
              <a:rPr sz="2800" b="1" spc="-10" dirty="0"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  <a:p>
            <a:pPr marL="698500" indent="-241300">
              <a:spcBef>
                <a:spcPts val="1085"/>
              </a:spcBef>
              <a:buClr>
                <a:srgbClr val="808080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lang="ru-RU" sz="2400" spc="-10" dirty="0">
                <a:latin typeface="Arial"/>
                <a:cs typeface="Arial"/>
              </a:rPr>
              <a:t>Требуется специальная технология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lang="ru-RU" sz="2400" spc="10" dirty="0">
                <a:latin typeface="Arial"/>
                <a:cs typeface="Arial"/>
              </a:rPr>
              <a:t>изоляции </a:t>
            </a:r>
            <a:r>
              <a:rPr sz="2400" spc="-5" dirty="0">
                <a:latin typeface="Arial"/>
                <a:cs typeface="Arial"/>
              </a:rPr>
              <a:t>(p-stop,</a:t>
            </a:r>
            <a:r>
              <a:rPr lang="ru-RU" sz="2400" spc="-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p-spray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lang="ru-RU" sz="2400" spc="-5" dirty="0">
                <a:latin typeface="Arial"/>
                <a:cs typeface="Arial"/>
              </a:rPr>
              <a:t>технология</a:t>
            </a:r>
            <a:r>
              <a:rPr sz="2400" spc="-5" dirty="0"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 marL="685800" marR="2389505" indent="-228600">
              <a:lnSpc>
                <a:spcPct val="150000"/>
              </a:lnSpc>
              <a:buClr>
                <a:srgbClr val="808080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lang="ru-RU" sz="2400" spc="-5" dirty="0">
                <a:latin typeface="Arial"/>
                <a:cs typeface="Arial"/>
              </a:rPr>
              <a:t>Очень сложный процесс производства</a:t>
            </a:r>
            <a:endParaRPr sz="2400" dirty="0">
              <a:latin typeface="Arial"/>
              <a:cs typeface="Arial"/>
            </a:endParaRPr>
          </a:p>
          <a:p>
            <a:pPr marL="628015">
              <a:spcBef>
                <a:spcPts val="960"/>
              </a:spcBef>
            </a:pPr>
            <a:r>
              <a:rPr sz="2400" spc="-5" dirty="0">
                <a:latin typeface="Cambria Math"/>
                <a:cs typeface="Cambria Math"/>
              </a:rPr>
              <a:t>⇒</a:t>
            </a:r>
            <a:r>
              <a:rPr sz="2400" spc="15" dirty="0">
                <a:latin typeface="Cambria Math"/>
                <a:cs typeface="Cambria Math"/>
              </a:rPr>
              <a:t> </a:t>
            </a:r>
            <a:r>
              <a:rPr lang="ru-RU" sz="2400" spc="-5" dirty="0">
                <a:latin typeface="Arial"/>
                <a:cs typeface="Arial"/>
              </a:rPr>
              <a:t>высокая стоимость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lang="ru-RU" sz="1700"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lang="ru-RU" sz="1700"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lang="ru-RU" sz="1700"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641985" indent="-184785">
              <a:buClr>
                <a:srgbClr val="808080"/>
              </a:buClr>
              <a:buFont typeface="Wingdings"/>
              <a:buChar char=""/>
              <a:tabLst>
                <a:tab pos="642620" algn="l"/>
              </a:tabLst>
            </a:pPr>
            <a:r>
              <a:rPr lang="ru-RU" sz="1600" spc="-10" dirty="0">
                <a:latin typeface="Arial"/>
                <a:cs typeface="Arial"/>
              </a:rPr>
              <a:t>«духи» при высоких загрузках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36848" y="2561965"/>
            <a:ext cx="1512697" cy="1205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1399" y="739282"/>
            <a:ext cx="3203067" cy="3003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15767" y="4751721"/>
            <a:ext cx="2557398" cy="1241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57823" y="4255271"/>
            <a:ext cx="2652776" cy="1919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EF25FC7A-AC03-B946-8D11-971171E3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622CE0D-0A61-861E-FD54-4D258670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AE22E4C-5383-2745-128E-F21CC63F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67</a:t>
            </a:fld>
            <a:endParaRPr 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49B11-5542-695E-F382-0562BA6B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843"/>
            <a:ext cx="10515600" cy="726557"/>
          </a:xfrm>
        </p:spPr>
        <p:txBody>
          <a:bodyPr>
            <a:normAutofit/>
          </a:bodyPr>
          <a:lstStyle/>
          <a:p>
            <a:pPr algn="ctr"/>
            <a:r>
              <a:rPr lang="ru" sz="3600" b="1" dirty="0"/>
              <a:t>Гибридные пиксельные детекторы</a:t>
            </a:r>
            <a:endParaRPr lang="ru-RU" dirty="0"/>
          </a:p>
        </p:txBody>
      </p:sp>
      <p:pic>
        <p:nvPicPr>
          <p:cNvPr id="6" name="Immagine 97">
            <a:extLst>
              <a:ext uri="{FF2B5EF4-FFF2-40B4-BE49-F238E27FC236}">
                <a16:creationId xmlns:a16="http://schemas.microsoft.com/office/drawing/2014/main" id="{25C06BBC-4691-4AFE-E423-CBA382C56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392"/>
            <a:ext cx="5307886" cy="472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5">
            <a:extLst>
              <a:ext uri="{FF2B5EF4-FFF2-40B4-BE49-F238E27FC236}">
                <a16:creationId xmlns:a16="http://schemas.microsoft.com/office/drawing/2014/main" id="{A1FE24E9-0CB4-1B16-1E0E-4C10F71216EA}"/>
              </a:ext>
            </a:extLst>
          </p:cNvPr>
          <p:cNvSpPr txBox="1"/>
          <p:nvPr/>
        </p:nvSpPr>
        <p:spPr>
          <a:xfrm>
            <a:off x="5467740" y="739883"/>
            <a:ext cx="647680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  <a:defRPr/>
            </a:pPr>
            <a:r>
              <a:rPr lang="ru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" sz="1600" kern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" sz="2800" kern="0" dirty="0">
                <a:latin typeface="Calibri" pitchFamily="34" charset="0"/>
                <a:cs typeface="Calibri" pitchFamily="34" charset="0"/>
              </a:rPr>
              <a:t>2</a:t>
            </a:r>
            <a:r>
              <a:rPr lang="ru" sz="32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ru" sz="2800" kern="0" dirty="0">
                <a:latin typeface="Calibri" pitchFamily="34" charset="0"/>
                <a:cs typeface="Calibri" pitchFamily="34" charset="0"/>
              </a:rPr>
              <a:t>Компоненты: микросхема CMOS и детектор, соединенные каким либо образом.</a:t>
            </a:r>
            <a:endParaRPr lang="it-IT" sz="2400" dirty="0">
              <a:latin typeface="Calibri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ru" sz="28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минимальный шаг пикселя - 50 мкм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" sz="28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ru" sz="2800" dirty="0">
                <a:solidFill>
                  <a:prstClr val="white">
                    <a:lumMod val="50000"/>
                  </a:prstClr>
                </a:solidFill>
              </a:rPr>
              <a:t>большое количество материала</a:t>
            </a:r>
            <a:endParaRPr lang="it-IT" sz="28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ru" sz="28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высокая стоимость</a:t>
            </a:r>
            <a:endParaRPr lang="it-IT" sz="28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" sz="2800" dirty="0">
                <a:solidFill>
                  <a:prstClr val="black"/>
                </a:solidFill>
                <a:latin typeface="Calibri"/>
              </a:rPr>
              <a:t> сбор заряда → дрейф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" sz="28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значительная радиационная стойкость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" sz="28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более высокая скорость считывания</a:t>
            </a:r>
            <a:endParaRPr lang="it-IT" sz="28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189E89-6685-B7F1-677E-6C99CDDA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032908-4270-15E8-E71C-1A5AEA42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711B06-B3EE-288B-3910-1047D038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15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674B6-0E25-6A49-FD48-4938ED739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589"/>
          </a:xfrm>
        </p:spPr>
        <p:txBody>
          <a:bodyPr>
            <a:normAutofit fontScale="90000"/>
          </a:bodyPr>
          <a:lstStyle/>
          <a:p>
            <a:pPr algn="ctr"/>
            <a:r>
              <a:rPr lang="ru" b="1" dirty="0"/>
              <a:t>Монолитные пиксельные детекторы</a:t>
            </a:r>
            <a:endParaRPr lang="ru-RU" dirty="0"/>
          </a:p>
        </p:txBody>
      </p:sp>
      <p:pic>
        <p:nvPicPr>
          <p:cNvPr id="6" name="Immagine 98">
            <a:extLst>
              <a:ext uri="{FF2B5EF4-FFF2-40B4-BE49-F238E27FC236}">
                <a16:creationId xmlns:a16="http://schemas.microsoft.com/office/drawing/2014/main" id="{810FB706-DAFA-B0A3-C1DD-44FBAB8F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589"/>
            <a:ext cx="4214086" cy="252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0D9CBF8-32B5-BD17-3888-538F65CD8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1" y="3648269"/>
            <a:ext cx="2586135" cy="252653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67F2669-7472-1620-FCDB-D2C4368DB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404" y="1100744"/>
            <a:ext cx="69217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" sz="2400" dirty="0">
                <a:solidFill>
                  <a:schemeClr val="tx1"/>
                </a:solidFill>
                <a:latin typeface="Calibri" charset="0"/>
                <a:cs typeface="Calibri" charset="0"/>
              </a:rPr>
              <a:t>ULTIMATE детектор для </a:t>
            </a:r>
            <a:r>
              <a:rPr lang="ru-RU" sz="2400" dirty="0">
                <a:solidFill>
                  <a:schemeClr val="tx1"/>
                </a:solidFill>
                <a:latin typeface="Calibri" charset="0"/>
                <a:cs typeface="Calibri" charset="0"/>
              </a:rPr>
              <a:t>эксперимента </a:t>
            </a:r>
            <a:r>
              <a:rPr lang="ru" sz="2400" dirty="0">
                <a:solidFill>
                  <a:schemeClr val="tx1"/>
                </a:solidFill>
                <a:latin typeface="Calibri" charset="0"/>
                <a:cs typeface="Calibri" charset="0"/>
              </a:rPr>
              <a:t>STAR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cs typeface="Calibri" charset="0"/>
              </a:rPr>
              <a:t>@BNL</a:t>
            </a:r>
            <a:endParaRPr lang="ru" sz="2400" dirty="0">
              <a:solidFill>
                <a:schemeClr val="tx1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ru" sz="2400" dirty="0">
                <a:solidFill>
                  <a:schemeClr val="tx1"/>
                </a:solidFill>
                <a:latin typeface="Calibri" charset="0"/>
                <a:cs typeface="Calibri" charset="0"/>
              </a:rPr>
              <a:t>(семейство MIMOSA, 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cs typeface="Calibri" charset="0"/>
              </a:rPr>
              <a:t>Mark Winter, </a:t>
            </a:r>
            <a:r>
              <a:rPr lang="ru" sz="2400" dirty="0">
                <a:solidFill>
                  <a:schemeClr val="tx1"/>
                </a:solidFill>
                <a:latin typeface="Calibri" charset="0"/>
                <a:cs typeface="Calibri" charset="0"/>
              </a:rPr>
              <a:t>Страсбург)</a:t>
            </a:r>
          </a:p>
        </p:txBody>
      </p:sp>
      <p:sp>
        <p:nvSpPr>
          <p:cNvPr id="12" name="CasellaDiTesto 16">
            <a:extLst>
              <a:ext uri="{FF2B5EF4-FFF2-40B4-BE49-F238E27FC236}">
                <a16:creationId xmlns:a16="http://schemas.microsoft.com/office/drawing/2014/main" id="{63001567-9DB5-48F9-DFC3-DFE644833030}"/>
              </a:ext>
            </a:extLst>
          </p:cNvPr>
          <p:cNvSpPr txBox="1"/>
          <p:nvPr/>
        </p:nvSpPr>
        <p:spPr>
          <a:xfrm>
            <a:off x="4329404" y="1863183"/>
            <a:ext cx="730586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  <a:defRPr/>
            </a:pPr>
            <a:r>
              <a:rPr lang="ru" dirty="0">
                <a:latin typeface="Calibri"/>
              </a:rPr>
              <a:t> </a:t>
            </a:r>
            <a:r>
              <a:rPr lang="ru" sz="2800" kern="0" dirty="0">
                <a:latin typeface="Calibri" pitchFamily="34" charset="0"/>
                <a:cs typeface="Calibri" pitchFamily="34" charset="0"/>
              </a:rPr>
              <a:t>все-в-одном, детектор-подключение-считывание</a:t>
            </a:r>
            <a:endParaRPr lang="it-IT" sz="2400" baseline="300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очень малый </a:t>
            </a: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размер пикселя -  20 мкм</a:t>
            </a:r>
            <a:endParaRPr lang="it-IT" sz="24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тонкий: </a:t>
            </a: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небольшо</a:t>
            </a:r>
            <a:r>
              <a:rPr lang="ru-RU" sz="2400" dirty="0">
                <a:solidFill>
                  <a:prstClr val="white">
                    <a:lumMod val="50000"/>
                  </a:prstClr>
                </a:solidFill>
              </a:rPr>
              <a:t>е</a:t>
            </a: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 количество материала (X/X </a:t>
            </a:r>
            <a:r>
              <a:rPr lang="ru" sz="2400" baseline="-25000" dirty="0">
                <a:solidFill>
                  <a:prstClr val="white">
                    <a:lumMod val="50000"/>
                  </a:prstClr>
                </a:solidFill>
              </a:rPr>
              <a:t>0 </a:t>
            </a: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 низкое потребление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 низкая стоимость (стандартные технологии МЭ )</a:t>
            </a:r>
            <a:endParaRPr lang="it-IT" sz="24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" sz="2800" dirty="0">
                <a:solidFill>
                  <a:prstClr val="black"/>
                </a:solidFill>
                <a:latin typeface="Calibri"/>
              </a:rPr>
              <a:t>сбор заряда → диффузия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white">
                    <a:lumMod val="50000"/>
                  </a:prstClr>
                </a:solidFill>
              </a:rPr>
              <a:t> Н</a:t>
            </a: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изкая радиационная стойкость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 Меньшая скорость считывания</a:t>
            </a:r>
            <a:endParaRPr lang="it-IT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D38534-D3DD-AB70-23B4-F94297D9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B246D7-850B-CD6F-DDD6-5E4B84CD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B86DB6-4250-0B38-042D-B60800A2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7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01BB-25B7-4651-AC72-B943EBDC5FDA}" type="slidenum">
              <a:rPr lang="en-US" smtClean="0"/>
              <a:t>7</a:t>
            </a:fld>
            <a:endParaRPr lang="en-US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784976" cy="706090"/>
          </a:xfrm>
        </p:spPr>
        <p:txBody>
          <a:bodyPr>
            <a:normAutofit/>
          </a:bodyPr>
          <a:lstStyle/>
          <a:p>
            <a:r>
              <a:rPr lang="ru-RU" sz="3600" dirty="0"/>
              <a:t>Пузырьковая камера.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900135" y="1052736"/>
            <a:ext cx="716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</a:t>
            </a:r>
            <a:r>
              <a:rPr lang="ru-RU" dirty="0"/>
              <a:t>рековый детектор элементарных заряженных частиц, в котором трек (след) частицы образует цепочка пузырьков пара вдоль траектории её движения. Изобретена А. </a:t>
            </a:r>
            <a:r>
              <a:rPr lang="ru-RU" dirty="0" err="1"/>
              <a:t>Глэзером</a:t>
            </a:r>
            <a:r>
              <a:rPr lang="ru-RU" dirty="0"/>
              <a:t> в 1952. (Нобелевская премия 1960)</a:t>
            </a:r>
            <a:br>
              <a:rPr lang="ru-RU" dirty="0"/>
            </a:br>
            <a:r>
              <a:rPr lang="ru-RU" dirty="0"/>
              <a:t> </a:t>
            </a:r>
            <a:endParaRPr lang="en-US" dirty="0"/>
          </a:p>
        </p:txBody>
      </p:sp>
      <p:pic>
        <p:nvPicPr>
          <p:cNvPr id="5124" name="Picture 4" descr="&amp;Dcy;&amp;acy;&amp;ocy; &amp;fcy;&amp;icy;&amp;zcy;&amp;icy;&amp;k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69" y="2042208"/>
            <a:ext cx="6159738" cy="409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96200" y="6203250"/>
            <a:ext cx="864096" cy="322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5" y="844203"/>
            <a:ext cx="4134110" cy="5512147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9F5D4B85-A90E-B9D8-CED8-C5D6A8CB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B7AE80-CE01-C3C3-7F75-E86DEEB9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EC3486-B67C-3A21-9FCF-E441955B452E}"/>
              </a:ext>
            </a:extLst>
          </p:cNvPr>
          <p:cNvSpPr/>
          <p:nvPr/>
        </p:nvSpPr>
        <p:spPr>
          <a:xfrm>
            <a:off x="8328248" y="4929745"/>
            <a:ext cx="988747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46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B95905-25C0-3FC2-5C59-5A586E7B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12" y="317758"/>
            <a:ext cx="11513975" cy="6145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Монолитные пиксели в технологии </a:t>
            </a:r>
            <a:r>
              <a:rPr lang="ru-RU" b="1" dirty="0" err="1"/>
              <a:t>TowerJazz</a:t>
            </a:r>
            <a:r>
              <a:rPr lang="ru-RU" b="1" dirty="0"/>
              <a:t> 180 нм</a:t>
            </a:r>
            <a:endParaRPr lang="ru-RU" dirty="0"/>
          </a:p>
        </p:txBody>
      </p:sp>
      <p:sp>
        <p:nvSpPr>
          <p:cNvPr id="7" name="CasellaDiTesto 19">
            <a:extLst>
              <a:ext uri="{FF2B5EF4-FFF2-40B4-BE49-F238E27FC236}">
                <a16:creationId xmlns:a16="http://schemas.microsoft.com/office/drawing/2014/main" id="{7251FEFA-455E-57C3-35B5-B0FEEB17184F}"/>
              </a:ext>
            </a:extLst>
          </p:cNvPr>
          <p:cNvSpPr txBox="1"/>
          <p:nvPr/>
        </p:nvSpPr>
        <p:spPr>
          <a:xfrm>
            <a:off x="6095999" y="1477227"/>
            <a:ext cx="53244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  <a:defRPr/>
            </a:pPr>
            <a:r>
              <a:rPr lang="ru" sz="1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" sz="2800" dirty="0">
                <a:solidFill>
                  <a:prstClr val="black"/>
                </a:solidFill>
                <a:latin typeface="Calibri"/>
              </a:rPr>
              <a:t>сбор заряда → дрейф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радиационно устойчивый и более быстрый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" sz="2400" dirty="0">
                <a:solidFill>
                  <a:prstClr val="white">
                    <a:lumMod val="50000"/>
                  </a:prstClr>
                </a:solidFill>
              </a:rPr>
              <a:t> некоторая проблема с потреблением</a:t>
            </a:r>
            <a:endParaRPr lang="it-IT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051F7D4B-90FE-3845-7BFE-AE39061DCFB8}"/>
              </a:ext>
            </a:extLst>
          </p:cNvPr>
          <p:cNvSpPr/>
          <p:nvPr/>
        </p:nvSpPr>
        <p:spPr>
          <a:xfrm>
            <a:off x="6308468" y="1020121"/>
            <a:ext cx="147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</a:rPr>
              <a:t>HV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CMOS: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509577-582F-5941-5FDE-16C40374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7" y="932347"/>
            <a:ext cx="5256827" cy="304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4D95B4-5DF7-7730-A577-71506DA10F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2778" y="4565165"/>
            <a:ext cx="11271380" cy="163121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" sz="26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Эпитаксиальный слой с высоким удельным сопротивлением :</a:t>
            </a: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6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толщина 18-40 мкм</a:t>
            </a: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6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удельное сопротивление 1-6 кОм</a:t>
            </a:r>
            <a:r>
              <a:rPr lang="ru" sz="2600" b="0" kern="0" dirty="0">
                <a:solidFill>
                  <a:srgbClr val="000000"/>
                </a:solidFill>
                <a:latin typeface="Symbol" charset="2"/>
                <a:cs typeface="Symbol" charset="2"/>
              </a:rPr>
              <a:t>·</a:t>
            </a:r>
            <a:r>
              <a:rPr lang="ru" sz="26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см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" sz="26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 слоев металлизации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" sz="26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Глубокий слой p-well для защиты транзисторов pMOS (возможна действительно схема CMOS</a:t>
            </a:r>
            <a:r>
              <a:rPr lang="ru" sz="20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b="0" kern="0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D2B3F-0A06-E2C6-7678-6F6D8FF4D2DA}"/>
              </a:ext>
            </a:extLst>
          </p:cNvPr>
          <p:cNvSpPr txBox="1"/>
          <p:nvPr/>
        </p:nvSpPr>
        <p:spPr>
          <a:xfrm>
            <a:off x="6195527" y="3071431"/>
            <a:ext cx="56574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" sz="24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Малый шаг (20 мкм x 20 мкм )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" sz="2400" b="0" dirty="0">
                <a:solidFill>
                  <a:srgbClr val="000000"/>
                </a:solidFill>
                <a:latin typeface="Calibri"/>
                <a:cs typeface="Calibri"/>
              </a:rPr>
              <a:t>Толщина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под</a:t>
            </a:r>
            <a:r>
              <a:rPr lang="ru" sz="2400" b="0" dirty="0">
                <a:solidFill>
                  <a:srgbClr val="000000"/>
                </a:solidFill>
                <a:latin typeface="Calibri"/>
                <a:cs typeface="Calibri"/>
              </a:rPr>
              <a:t>затворного диэлектрика  &lt; 4 нм, что обеспечивает более высокую радиационную стойкость транзистора</a:t>
            </a:r>
            <a:endParaRPr lang="en-US" sz="2400" b="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E5A8B7C-C9FF-56D4-DF65-803F26E4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907B25-E937-AD22-0D80-E1F8C028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75DF88-0211-F0DF-DB8E-80B3FE5D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33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6038"/>
            <a:ext cx="8229600" cy="487362"/>
          </a:xfrm>
        </p:spPr>
        <p:txBody>
          <a:bodyPr>
            <a:noAutofit/>
          </a:bodyPr>
          <a:lstStyle/>
          <a:p>
            <a:pPr algn="ctr"/>
            <a:r>
              <a:rPr lang="ru" sz="3200" b="1"/>
              <a:t>Детектор ALPIDE</a:t>
            </a:r>
            <a:endParaRPr lang="ru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9287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71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4" name="Gruppo 43"/>
          <p:cNvGrpSpPr/>
          <p:nvPr/>
        </p:nvGrpSpPr>
        <p:grpSpPr>
          <a:xfrm>
            <a:off x="1653674" y="1109246"/>
            <a:ext cx="8618790" cy="4989756"/>
            <a:chOff x="129674" y="1340550"/>
            <a:chExt cx="8618790" cy="4989756"/>
          </a:xfrm>
        </p:grpSpPr>
        <p:sp>
          <p:nvSpPr>
            <p:cNvPr id="45" name="Rectangle 3"/>
            <p:cNvSpPr/>
            <p:nvPr/>
          </p:nvSpPr>
          <p:spPr>
            <a:xfrm>
              <a:off x="1217514" y="1755702"/>
              <a:ext cx="7530950" cy="457460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27"/>
            <p:cNvSpPr/>
            <p:nvPr/>
          </p:nvSpPr>
          <p:spPr>
            <a:xfrm>
              <a:off x="1331640" y="5610226"/>
              <a:ext cx="7275174" cy="3600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Connector 39"/>
            <p:cNvCxnSpPr/>
            <p:nvPr/>
          </p:nvCxnSpPr>
          <p:spPr>
            <a:xfrm>
              <a:off x="3419872" y="3738018"/>
              <a:ext cx="3168352" cy="0"/>
            </a:xfrm>
            <a:prstGeom prst="line">
              <a:avLst/>
            </a:prstGeom>
            <a:ln>
              <a:prstDash val="dot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Rectangle 8"/>
            <p:cNvSpPr/>
            <p:nvPr/>
          </p:nvSpPr>
          <p:spPr>
            <a:xfrm>
              <a:off x="1348364" y="1836601"/>
              <a:ext cx="972338" cy="305354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  <a:p>
              <a:pPr algn="ctr"/>
              <a:endParaRPr lang="en-US" sz="1400" b="1" dirty="0"/>
            </a:p>
          </p:txBody>
        </p:sp>
        <p:sp>
          <p:nvSpPr>
            <p:cNvPr id="49" name="Rectangle 8"/>
            <p:cNvSpPr/>
            <p:nvPr/>
          </p:nvSpPr>
          <p:spPr>
            <a:xfrm>
              <a:off x="2316510" y="1836601"/>
              <a:ext cx="974204" cy="305354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  <a:p>
              <a:pPr algn="ctr"/>
              <a:endParaRPr lang="en-US" sz="1400" b="1" dirty="0"/>
            </a:p>
          </p:txBody>
        </p:sp>
        <p:sp>
          <p:nvSpPr>
            <p:cNvPr id="50" name="Rectangle 4"/>
            <p:cNvSpPr/>
            <p:nvPr/>
          </p:nvSpPr>
          <p:spPr>
            <a:xfrm>
              <a:off x="2316510" y="5063371"/>
              <a:ext cx="974204" cy="54685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sz="1400" b="1" dirty="0"/>
                <a:t>Зачитать</a:t>
              </a:r>
            </a:p>
            <a:p>
              <a:pPr algn="ctr"/>
              <a:r>
                <a:rPr lang="ru" sz="1400" b="1" dirty="0"/>
                <a:t>Логика</a:t>
              </a:r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1368131" y="2562648"/>
              <a:ext cx="9156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" sz="1400" b="1" dirty="0"/>
                <a:t>Матрица</a:t>
              </a:r>
            </a:p>
            <a:p>
              <a:pPr algn="ctr"/>
              <a:r>
                <a:rPr lang="ru" sz="1400" b="1" dirty="0" err="1"/>
                <a:t>Область</a:t>
              </a:r>
              <a:endParaRPr lang="it-IT" sz="1400" b="1" dirty="0"/>
            </a:p>
            <a:p>
              <a:pPr algn="ctr"/>
              <a:r>
                <a:rPr lang="ru" sz="1400" b="1" dirty="0"/>
                <a:t>0</a:t>
              </a:r>
            </a:p>
            <a:p>
              <a:pPr algn="ctr"/>
              <a:r>
                <a:rPr lang="ru" sz="1400" b="1" dirty="0"/>
                <a:t>(512 х 32)</a:t>
              </a:r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2343923" y="2562648"/>
              <a:ext cx="9156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" sz="1400" b="1" dirty="0"/>
                <a:t>Матрица</a:t>
              </a:r>
            </a:p>
            <a:p>
              <a:pPr algn="ctr"/>
              <a:r>
                <a:rPr lang="ru" sz="1400" b="1" dirty="0" err="1"/>
                <a:t>Область</a:t>
              </a:r>
              <a:endParaRPr lang="it-IT" sz="1400" b="1" dirty="0"/>
            </a:p>
            <a:p>
              <a:pPr algn="ctr"/>
              <a:r>
                <a:rPr lang="ru" sz="1400" b="1" dirty="0"/>
                <a:t>1</a:t>
              </a:r>
            </a:p>
            <a:p>
              <a:pPr algn="ctr"/>
              <a:r>
                <a:rPr lang="ru" sz="1400" b="1" dirty="0"/>
                <a:t>(512 х 32)</a:t>
              </a:r>
            </a:p>
          </p:txBody>
        </p:sp>
        <p:sp>
          <p:nvSpPr>
            <p:cNvPr id="53" name="Rectangle 4"/>
            <p:cNvSpPr/>
            <p:nvPr/>
          </p:nvSpPr>
          <p:spPr>
            <a:xfrm>
              <a:off x="1337809" y="5063370"/>
              <a:ext cx="973368" cy="54685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sz="1400" b="1" dirty="0"/>
                <a:t>Зачитать</a:t>
              </a:r>
            </a:p>
            <a:p>
              <a:pPr algn="ctr"/>
              <a:r>
                <a:rPr lang="ru" sz="1400" b="1" dirty="0"/>
                <a:t>Логика</a:t>
              </a:r>
            </a:p>
          </p:txBody>
        </p:sp>
        <p:sp>
          <p:nvSpPr>
            <p:cNvPr id="54" name="Rectangle 8"/>
            <p:cNvSpPr/>
            <p:nvPr/>
          </p:nvSpPr>
          <p:spPr>
            <a:xfrm>
              <a:off x="6665454" y="1833418"/>
              <a:ext cx="972338" cy="30567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  <a:p>
              <a:pPr algn="ctr"/>
              <a:endParaRPr lang="en-US" sz="1400" b="1" dirty="0"/>
            </a:p>
          </p:txBody>
        </p:sp>
        <p:sp>
          <p:nvSpPr>
            <p:cNvPr id="55" name="Rectangle 8"/>
            <p:cNvSpPr/>
            <p:nvPr/>
          </p:nvSpPr>
          <p:spPr>
            <a:xfrm>
              <a:off x="7643125" y="1833418"/>
              <a:ext cx="968066" cy="30567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  <a:p>
              <a:pPr algn="ctr"/>
              <a:endParaRPr lang="en-US" sz="1400" b="1" dirty="0"/>
            </a:p>
          </p:txBody>
        </p:sp>
        <p:sp>
          <p:nvSpPr>
            <p:cNvPr id="56" name="Rectangle 4"/>
            <p:cNvSpPr/>
            <p:nvPr/>
          </p:nvSpPr>
          <p:spPr>
            <a:xfrm>
              <a:off x="7633600" y="5062362"/>
              <a:ext cx="973368" cy="54786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sz="1400" b="1" dirty="0"/>
                <a:t>Зачитать</a:t>
              </a:r>
            </a:p>
            <a:p>
              <a:pPr algn="ctr"/>
              <a:r>
                <a:rPr lang="ru" sz="1400" b="1" dirty="0"/>
                <a:t>Логика</a:t>
              </a: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6696722" y="2562648"/>
              <a:ext cx="9156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" sz="1400" b="1" dirty="0"/>
                <a:t>Матрица</a:t>
              </a:r>
            </a:p>
            <a:p>
              <a:pPr algn="ctr"/>
              <a:r>
                <a:rPr lang="ru" sz="1400" b="1" dirty="0" err="1"/>
                <a:t>Область</a:t>
              </a:r>
              <a:endParaRPr lang="it-IT" sz="1400" b="1" dirty="0"/>
            </a:p>
            <a:p>
              <a:pPr algn="ctr"/>
              <a:r>
                <a:rPr lang="ru" sz="1400" b="1" dirty="0"/>
                <a:t>30</a:t>
              </a:r>
            </a:p>
            <a:p>
              <a:pPr algn="ctr"/>
              <a:r>
                <a:rPr lang="ru" sz="1400" b="1" dirty="0"/>
                <a:t>(512 х 32)</a:t>
              </a: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7661012" y="2562648"/>
              <a:ext cx="9156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" sz="1400" b="1" dirty="0"/>
                <a:t>Матрица</a:t>
              </a:r>
            </a:p>
            <a:p>
              <a:pPr algn="ctr"/>
              <a:r>
                <a:rPr lang="ru" sz="1400" b="1" dirty="0" err="1"/>
                <a:t>Область</a:t>
              </a:r>
              <a:endParaRPr lang="it-IT" sz="1400" b="1" dirty="0"/>
            </a:p>
            <a:p>
              <a:pPr algn="ctr"/>
              <a:r>
                <a:rPr lang="ru" sz="1400" b="1" dirty="0"/>
                <a:t>31</a:t>
              </a:r>
            </a:p>
            <a:p>
              <a:pPr algn="ctr"/>
              <a:r>
                <a:rPr lang="ru" sz="1400" b="1" dirty="0"/>
                <a:t>(512 х 32)</a:t>
              </a:r>
            </a:p>
          </p:txBody>
        </p:sp>
        <p:sp>
          <p:nvSpPr>
            <p:cNvPr id="59" name="Rectangle 4"/>
            <p:cNvSpPr/>
            <p:nvPr/>
          </p:nvSpPr>
          <p:spPr>
            <a:xfrm>
              <a:off x="6664424" y="5063370"/>
              <a:ext cx="973368" cy="54685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sz="1400" b="1" dirty="0"/>
                <a:t>Зачитать</a:t>
              </a:r>
            </a:p>
            <a:p>
              <a:pPr algn="ctr"/>
              <a:r>
                <a:rPr lang="ru" sz="1400" b="1" dirty="0"/>
                <a:t>Логика</a:t>
              </a:r>
            </a:p>
          </p:txBody>
        </p:sp>
        <p:sp>
          <p:nvSpPr>
            <p:cNvPr id="60" name="Parentesi graffa aperta 59"/>
            <p:cNvSpPr/>
            <p:nvPr/>
          </p:nvSpPr>
          <p:spPr>
            <a:xfrm>
              <a:off x="971600" y="5106170"/>
              <a:ext cx="202307" cy="825996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173429" y="535273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" sz="1600" b="1" dirty="0"/>
                <a:t>450 </a:t>
              </a:r>
              <a:r>
                <a:rPr lang="ru" sz="1600" b="1" dirty="0">
                  <a:latin typeface="Symbol" charset="2"/>
                  <a:cs typeface="Symbol" charset="2"/>
                </a:rPr>
                <a:t>м </a:t>
              </a:r>
              <a:r>
                <a:rPr lang="ru" sz="1600" b="1" dirty="0"/>
                <a:t>м</a:t>
              </a:r>
            </a:p>
          </p:txBody>
        </p:sp>
        <p:sp>
          <p:nvSpPr>
            <p:cNvPr id="62" name="Parentesi graffa aperta 61"/>
            <p:cNvSpPr/>
            <p:nvPr/>
          </p:nvSpPr>
          <p:spPr>
            <a:xfrm>
              <a:off x="971600" y="1856285"/>
              <a:ext cx="216024" cy="3033861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246669" y="3034755"/>
              <a:ext cx="72417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" sz="1600" b="1" dirty="0"/>
                <a:t>512 х</a:t>
              </a:r>
            </a:p>
            <a:p>
              <a:r>
                <a:rPr lang="ru" sz="1600" b="1" dirty="0"/>
                <a:t>28 </a:t>
              </a:r>
              <a:r>
                <a:rPr lang="ru" sz="1600" b="1" dirty="0">
                  <a:latin typeface="Symbol" charset="2"/>
                  <a:cs typeface="Symbol" charset="2"/>
                </a:rPr>
                <a:t>м </a:t>
              </a:r>
              <a:r>
                <a:rPr lang="ru" sz="1600" b="1" dirty="0"/>
                <a:t>м</a:t>
              </a:r>
            </a:p>
          </p:txBody>
        </p:sp>
        <p:sp>
          <p:nvSpPr>
            <p:cNvPr id="64" name="CasellaDiTesto 63"/>
            <p:cNvSpPr txBox="1"/>
            <p:nvPr/>
          </p:nvSpPr>
          <p:spPr>
            <a:xfrm>
              <a:off x="4323024" y="1340550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" sz="1600" b="1" dirty="0"/>
                <a:t>1024 х 28 </a:t>
              </a:r>
              <a:r>
                <a:rPr lang="ru" sz="1600" b="1" dirty="0">
                  <a:latin typeface="Symbol" charset="2"/>
                  <a:cs typeface="Symbol" charset="2"/>
                </a:rPr>
                <a:t>мм</a:t>
              </a:r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3635896" y="5600934"/>
              <a:ext cx="2556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" dirty="0" err="1">
                  <a:solidFill>
                    <a:schemeClr val="bg1"/>
                  </a:solidFill>
                </a:rPr>
                <a:t>Периферия</a:t>
              </a:r>
              <a:r>
                <a:rPr lang="ru" dirty="0">
                  <a:solidFill>
                    <a:schemeClr val="bg1"/>
                  </a:solidFill>
                </a:rPr>
                <a:t> </a:t>
              </a:r>
              <a:r>
                <a:rPr lang="ru" dirty="0" err="1">
                  <a:solidFill>
                    <a:schemeClr val="bg1"/>
                  </a:solidFill>
                </a:rPr>
                <a:t>Зачитать</a:t>
              </a:r>
              <a:r>
                <a:rPr lang="ru" dirty="0">
                  <a:solidFill>
                    <a:schemeClr val="bg1"/>
                  </a:solidFill>
                </a:rPr>
                <a:t> </a:t>
              </a:r>
              <a:r>
                <a:rPr lang="ru" dirty="0" err="1">
                  <a:solidFill>
                    <a:schemeClr val="bg1"/>
                  </a:solidFill>
                </a:rPr>
                <a:t>Логика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66" name="Rettangolo 65"/>
            <p:cNvSpPr/>
            <p:nvPr/>
          </p:nvSpPr>
          <p:spPr>
            <a:xfrm>
              <a:off x="1341165" y="4890146"/>
              <a:ext cx="1944216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dirty="0">
                  <a:solidFill>
                    <a:schemeClr val="tx1"/>
                  </a:solidFill>
                </a:rPr>
                <a:t>АНАЛОГОВОЕ СМЕЩЕНИЕ</a:t>
              </a:r>
            </a:p>
          </p:txBody>
        </p:sp>
        <p:sp>
          <p:nvSpPr>
            <p:cNvPr id="67" name="Rettangolo 66"/>
            <p:cNvSpPr/>
            <p:nvPr/>
          </p:nvSpPr>
          <p:spPr>
            <a:xfrm>
              <a:off x="6660232" y="4890146"/>
              <a:ext cx="1944216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dirty="0">
                  <a:solidFill>
                    <a:schemeClr val="tx1"/>
                  </a:solidFill>
                </a:rPr>
                <a:t>АНАЛОГОВОЕ СМЕЩЕНИЕ</a:t>
              </a:r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331640" y="5970266"/>
              <a:ext cx="7272808" cy="2880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dirty="0" err="1">
                  <a:solidFill>
                    <a:schemeClr val="tx1"/>
                  </a:solidFill>
                </a:rPr>
                <a:t>Мощность </a:t>
              </a:r>
              <a:r>
                <a:rPr lang="ru" dirty="0">
                  <a:solidFill>
                    <a:schemeClr val="tx1"/>
                  </a:solidFill>
                </a:rPr>
                <a:t>, </a:t>
              </a:r>
              <a:r>
                <a:rPr lang="ru" dirty="0" err="1">
                  <a:solidFill>
                    <a:schemeClr val="tx1"/>
                  </a:solidFill>
                </a:rPr>
                <a:t>Аналоговый</a:t>
              </a:r>
              <a:r>
                <a:rPr lang="ru" dirty="0">
                  <a:solidFill>
                    <a:schemeClr val="tx1"/>
                  </a:solidFill>
                </a:rPr>
                <a:t> </a:t>
              </a:r>
              <a:r>
                <a:rPr lang="ru" dirty="0" err="1">
                  <a:solidFill>
                    <a:schemeClr val="tx1"/>
                  </a:solidFill>
                </a:rPr>
                <a:t>Подушечки </a:t>
              </a:r>
              <a:r>
                <a:rPr lang="ru" dirty="0">
                  <a:solidFill>
                    <a:schemeClr val="tx1"/>
                  </a:solidFill>
                </a:rPr>
                <a:t>, </a:t>
              </a:r>
              <a:r>
                <a:rPr lang="ru" dirty="0" err="1">
                  <a:solidFill>
                    <a:schemeClr val="tx1"/>
                  </a:solidFill>
                </a:rPr>
                <a:t>Цифровые</a:t>
              </a:r>
              <a:r>
                <a:rPr lang="ru" dirty="0">
                  <a:solidFill>
                    <a:schemeClr val="tx1"/>
                  </a:solidFill>
                </a:rPr>
                <a:t> </a:t>
              </a:r>
              <a:r>
                <a:rPr lang="ru" dirty="0" err="1">
                  <a:solidFill>
                    <a:schemeClr val="tx1"/>
                  </a:solidFill>
                </a:rPr>
                <a:t>Колодки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69" name="Parentesi graffa aperta 68"/>
            <p:cNvSpPr/>
            <p:nvPr/>
          </p:nvSpPr>
          <p:spPr>
            <a:xfrm>
              <a:off x="966267" y="4923766"/>
              <a:ext cx="207640" cy="152400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129674" y="4813628"/>
              <a:ext cx="874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" sz="1600" b="1" dirty="0"/>
                <a:t>150 </a:t>
              </a:r>
              <a:r>
                <a:rPr lang="ru" sz="1600" b="1" dirty="0">
                  <a:latin typeface="Symbol" charset="2"/>
                  <a:cs typeface="Symbol" charset="2"/>
                </a:rPr>
                <a:t>м </a:t>
              </a:r>
              <a:r>
                <a:rPr lang="ru" sz="1600" b="1" dirty="0"/>
                <a:t>м</a:t>
              </a:r>
            </a:p>
          </p:txBody>
        </p:sp>
        <p:sp>
          <p:nvSpPr>
            <p:cNvPr id="71" name="Parentesi graffa aperta 70"/>
            <p:cNvSpPr/>
            <p:nvPr/>
          </p:nvSpPr>
          <p:spPr>
            <a:xfrm>
              <a:off x="966267" y="5979791"/>
              <a:ext cx="216024" cy="249932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184449" y="5904886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" sz="1600" b="1" dirty="0"/>
                <a:t>200 </a:t>
              </a:r>
              <a:r>
                <a:rPr lang="ru" sz="1600" b="1" dirty="0">
                  <a:latin typeface="Symbol" charset="2"/>
                  <a:cs typeface="Symbol" charset="2"/>
                </a:rPr>
                <a:t>м </a:t>
              </a:r>
              <a:r>
                <a:rPr lang="ru" sz="1600" b="1" dirty="0"/>
                <a:t>м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524000" y="938066"/>
            <a:ext cx="9144000" cy="5310335"/>
            <a:chOff x="0" y="838200"/>
            <a:chExt cx="9144000" cy="531033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38200"/>
              <a:ext cx="9144000" cy="5310335"/>
            </a:xfrm>
            <a:prstGeom prst="rect">
              <a:avLst/>
            </a:prstGeom>
          </p:spPr>
        </p:pic>
        <p:sp>
          <p:nvSpPr>
            <p:cNvPr id="37" name="CasellaDiTesto 36"/>
            <p:cNvSpPr txBox="1"/>
            <p:nvPr/>
          </p:nvSpPr>
          <p:spPr>
            <a:xfrm>
              <a:off x="457200" y="4114800"/>
              <a:ext cx="8305800" cy="707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/>
                <a:t>Ц</a:t>
              </a:r>
              <a:r>
                <a:rPr lang="ru" sz="2000" dirty="0"/>
                <a:t>ифровая логика : управление данными в столбце , сжатие данных, буферы для нескольких событий , управление выходом</a:t>
              </a:r>
              <a:endParaRPr lang="it-IT" sz="2000" dirty="0"/>
            </a:p>
          </p:txBody>
        </p:sp>
        <p:cxnSp>
          <p:nvCxnSpPr>
            <p:cNvPr id="9" name="Connettore 2 8"/>
            <p:cNvCxnSpPr/>
            <p:nvPr/>
          </p:nvCxnSpPr>
          <p:spPr>
            <a:xfrm>
              <a:off x="3048000" y="4800600"/>
              <a:ext cx="0" cy="4335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Connettore 2 8">
            <a:extLst>
              <a:ext uri="{FF2B5EF4-FFF2-40B4-BE49-F238E27FC236}">
                <a16:creationId xmlns:a16="http://schemas.microsoft.com/office/drawing/2014/main" id="{DC80AF30-78CC-6EF5-3609-554064976077}"/>
              </a:ext>
            </a:extLst>
          </p:cNvPr>
          <p:cNvCxnSpPr/>
          <p:nvPr/>
        </p:nvCxnSpPr>
        <p:spPr>
          <a:xfrm>
            <a:off x="8139403" y="4903570"/>
            <a:ext cx="0" cy="4335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53654849-96B2-B71E-6EDD-8588F92D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66ED696A-FBC3-CF96-3142-47ED6A27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649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37425" y="1061720"/>
            <a:ext cx="3094036" cy="4903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47462" y="36851"/>
            <a:ext cx="828247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dirty="0"/>
              <a:t>Магнитный спектрометр</a:t>
            </a:r>
            <a:r>
              <a:rPr lang="en-US" dirty="0"/>
              <a:t> PAMELA</a:t>
            </a:r>
            <a:endParaRPr spc="-5" dirty="0"/>
          </a:p>
        </p:txBody>
      </p:sp>
      <p:sp>
        <p:nvSpPr>
          <p:cNvPr id="6" name="object 6"/>
          <p:cNvSpPr/>
          <p:nvPr/>
        </p:nvSpPr>
        <p:spPr>
          <a:xfrm>
            <a:off x="3530511" y="1219200"/>
            <a:ext cx="7137489" cy="5105400"/>
          </a:xfrm>
          <a:custGeom>
            <a:avLst/>
            <a:gdLst/>
            <a:ahLst/>
            <a:cxnLst/>
            <a:rect l="l" t="t" r="r" b="b"/>
            <a:pathLst>
              <a:path w="6985634" h="5105400">
                <a:moveTo>
                  <a:pt x="0" y="2563825"/>
                </a:moveTo>
                <a:lnTo>
                  <a:pt x="1651088" y="4254500"/>
                </a:lnTo>
                <a:lnTo>
                  <a:pt x="1651088" y="5105400"/>
                </a:lnTo>
                <a:lnTo>
                  <a:pt x="6985088" y="5105400"/>
                </a:lnTo>
                <a:lnTo>
                  <a:pt x="6985088" y="2978150"/>
                </a:lnTo>
                <a:lnTo>
                  <a:pt x="1651088" y="2978150"/>
                </a:lnTo>
                <a:lnTo>
                  <a:pt x="0" y="2563825"/>
                </a:lnTo>
                <a:close/>
              </a:path>
              <a:path w="6985634" h="5105400">
                <a:moveTo>
                  <a:pt x="6985088" y="0"/>
                </a:moveTo>
                <a:lnTo>
                  <a:pt x="1651088" y="0"/>
                </a:lnTo>
                <a:lnTo>
                  <a:pt x="1651088" y="2978150"/>
                </a:lnTo>
                <a:lnTo>
                  <a:pt x="6985088" y="2978150"/>
                </a:lnTo>
                <a:lnTo>
                  <a:pt x="6985088" y="0"/>
                </a:lnTo>
                <a:close/>
              </a:path>
            </a:pathLst>
          </a:custGeom>
          <a:solidFill>
            <a:srgbClr val="FFFFFF">
              <a:alpha val="560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42340" y="892493"/>
            <a:ext cx="8673056" cy="5569598"/>
          </a:xfrm>
          <a:custGeom>
            <a:avLst/>
            <a:gdLst/>
            <a:ahLst/>
            <a:cxnLst/>
            <a:rect l="l" t="t" r="r" b="b"/>
            <a:pathLst>
              <a:path w="6985634" h="5105400">
                <a:moveTo>
                  <a:pt x="1651088" y="0"/>
                </a:moveTo>
                <a:lnTo>
                  <a:pt x="2540088" y="0"/>
                </a:lnTo>
                <a:lnTo>
                  <a:pt x="3873587" y="0"/>
                </a:lnTo>
                <a:lnTo>
                  <a:pt x="6985084" y="0"/>
                </a:lnTo>
                <a:lnTo>
                  <a:pt x="6985084" y="2978147"/>
                </a:lnTo>
                <a:lnTo>
                  <a:pt x="6985084" y="4254497"/>
                </a:lnTo>
                <a:lnTo>
                  <a:pt x="6985084" y="5105396"/>
                </a:lnTo>
                <a:lnTo>
                  <a:pt x="3873587" y="5105396"/>
                </a:lnTo>
                <a:lnTo>
                  <a:pt x="2540088" y="5105396"/>
                </a:lnTo>
                <a:lnTo>
                  <a:pt x="1651088" y="5105396"/>
                </a:lnTo>
                <a:lnTo>
                  <a:pt x="1651088" y="4254497"/>
                </a:lnTo>
                <a:lnTo>
                  <a:pt x="0" y="2563828"/>
                </a:lnTo>
                <a:lnTo>
                  <a:pt x="1651088" y="2978147"/>
                </a:lnTo>
                <a:lnTo>
                  <a:pt x="1651088" y="0"/>
                </a:lnTo>
                <a:close/>
              </a:path>
            </a:pathLst>
          </a:custGeom>
          <a:ln w="28574">
            <a:solidFill>
              <a:srgbClr val="A8D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81056" y="4922520"/>
            <a:ext cx="548694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30"/>
              </a:lnSpc>
            </a:pPr>
            <a:r>
              <a:rPr dirty="0">
                <a:latin typeface="Garamond"/>
                <a:cs typeface="Garamond"/>
              </a:rPr>
              <a:t>•</a:t>
            </a:r>
            <a:r>
              <a:rPr lang="ru-RU" dirty="0">
                <a:latin typeface="Garamond"/>
                <a:cs typeface="Garamond"/>
              </a:rPr>
              <a:t>Измерено на земле на протонах с известным импульсом</a:t>
            </a:r>
            <a:endParaRPr dirty="0">
              <a:latin typeface="Garamond"/>
              <a:cs typeface="Garamond"/>
            </a:endParaRPr>
          </a:p>
          <a:p>
            <a:pPr marL="1841500">
              <a:lnSpc>
                <a:spcPts val="2850"/>
              </a:lnSpc>
            </a:pPr>
            <a:r>
              <a:rPr sz="2400" dirty="0">
                <a:solidFill>
                  <a:srgbClr val="FF0000"/>
                </a:solidFill>
                <a:latin typeface="Symbol"/>
                <a:cs typeface="Symbol"/>
              </a:rPr>
              <a:t></a:t>
            </a:r>
            <a:r>
              <a:rPr sz="24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Garamond"/>
                <a:cs typeface="Garamond"/>
              </a:rPr>
              <a:t>MDR~1TV</a:t>
            </a:r>
            <a:endParaRPr sz="2400" dirty="0">
              <a:latin typeface="Garamond"/>
              <a:cs typeface="Garamond"/>
            </a:endParaRPr>
          </a:p>
          <a:p>
            <a:pPr marL="12700" marR="534670">
              <a:lnSpc>
                <a:spcPts val="2200"/>
              </a:lnSpc>
              <a:spcBef>
                <a:spcPts val="60"/>
              </a:spcBef>
            </a:pPr>
            <a:r>
              <a:rPr spc="-5" dirty="0">
                <a:latin typeface="Garamond"/>
                <a:cs typeface="Garamond"/>
              </a:rPr>
              <a:t>•</a:t>
            </a:r>
            <a:r>
              <a:rPr lang="ru-RU" spc="-5" dirty="0">
                <a:latin typeface="Garamond"/>
                <a:cs typeface="Garamond"/>
              </a:rPr>
              <a:t>Калибровка по протонам в полете</a:t>
            </a:r>
            <a:r>
              <a:rPr dirty="0">
                <a:latin typeface="Garamond"/>
                <a:cs typeface="Garamond"/>
              </a:rPr>
              <a:t> (alignment)</a:t>
            </a:r>
            <a:r>
              <a:rPr spc="-90" dirty="0">
                <a:latin typeface="Garamond"/>
                <a:cs typeface="Garamond"/>
              </a:rPr>
              <a:t> </a:t>
            </a:r>
            <a:r>
              <a:rPr lang="ru-RU" dirty="0">
                <a:latin typeface="Garamond"/>
                <a:cs typeface="Garamond"/>
              </a:rPr>
              <a:t>и по       </a:t>
            </a:r>
          </a:p>
          <a:p>
            <a:pPr marL="12700" marR="534670">
              <a:lnSpc>
                <a:spcPts val="2200"/>
              </a:lnSpc>
              <a:spcBef>
                <a:spcPts val="60"/>
              </a:spcBef>
            </a:pPr>
            <a:r>
              <a:rPr lang="ru-RU" dirty="0">
                <a:latin typeface="Garamond"/>
                <a:cs typeface="Garamond"/>
              </a:rPr>
              <a:t>  электронам</a:t>
            </a:r>
            <a:r>
              <a:rPr dirty="0">
                <a:latin typeface="Garamond"/>
                <a:cs typeface="Garamond"/>
              </a:rPr>
              <a:t> </a:t>
            </a:r>
            <a:r>
              <a:rPr spc="5" dirty="0">
                <a:latin typeface="Garamond"/>
                <a:cs typeface="Garamond"/>
              </a:rPr>
              <a:t>(</a:t>
            </a:r>
            <a:r>
              <a:rPr lang="ru-RU" spc="5" dirty="0">
                <a:latin typeface="Garamond"/>
                <a:cs typeface="Garamond"/>
              </a:rPr>
              <a:t>по энергии из калориметра</a:t>
            </a:r>
            <a:r>
              <a:rPr dirty="0">
                <a:latin typeface="Garamond"/>
                <a:cs typeface="Garamond"/>
              </a:rPr>
              <a:t>)</a:t>
            </a:r>
          </a:p>
        </p:txBody>
      </p:sp>
      <p:sp>
        <p:nvSpPr>
          <p:cNvPr id="9" name="object 9"/>
          <p:cNvSpPr/>
          <p:nvPr/>
        </p:nvSpPr>
        <p:spPr>
          <a:xfrm>
            <a:off x="7658100" y="1295400"/>
            <a:ext cx="2781300" cy="1143000"/>
          </a:xfrm>
          <a:custGeom>
            <a:avLst/>
            <a:gdLst/>
            <a:ahLst/>
            <a:cxnLst/>
            <a:rect l="l" t="t" r="r" b="b"/>
            <a:pathLst>
              <a:path w="2781300" h="1143000">
                <a:moveTo>
                  <a:pt x="0" y="109537"/>
                </a:moveTo>
                <a:lnTo>
                  <a:pt x="723900" y="476250"/>
                </a:lnTo>
                <a:lnTo>
                  <a:pt x="723900" y="1143000"/>
                </a:lnTo>
                <a:lnTo>
                  <a:pt x="2781300" y="1143000"/>
                </a:lnTo>
                <a:lnTo>
                  <a:pt x="2781300" y="190500"/>
                </a:lnTo>
                <a:lnTo>
                  <a:pt x="723900" y="190500"/>
                </a:lnTo>
                <a:lnTo>
                  <a:pt x="0" y="109537"/>
                </a:lnTo>
                <a:close/>
              </a:path>
              <a:path w="2781300" h="1143000">
                <a:moveTo>
                  <a:pt x="2781300" y="0"/>
                </a:moveTo>
                <a:lnTo>
                  <a:pt x="723900" y="0"/>
                </a:lnTo>
                <a:lnTo>
                  <a:pt x="723900" y="190500"/>
                </a:lnTo>
                <a:lnTo>
                  <a:pt x="2781300" y="190500"/>
                </a:lnTo>
                <a:lnTo>
                  <a:pt x="2781300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58104" y="1295400"/>
            <a:ext cx="2781300" cy="1143000"/>
          </a:xfrm>
          <a:custGeom>
            <a:avLst/>
            <a:gdLst/>
            <a:ahLst/>
            <a:cxnLst/>
            <a:rect l="l" t="t" r="r" b="b"/>
            <a:pathLst>
              <a:path w="2781300" h="1143000">
                <a:moveTo>
                  <a:pt x="723895" y="0"/>
                </a:moveTo>
                <a:lnTo>
                  <a:pt x="1066795" y="0"/>
                </a:lnTo>
                <a:lnTo>
                  <a:pt x="1581144" y="0"/>
                </a:lnTo>
                <a:lnTo>
                  <a:pt x="2781293" y="0"/>
                </a:lnTo>
                <a:lnTo>
                  <a:pt x="2781293" y="190499"/>
                </a:lnTo>
                <a:lnTo>
                  <a:pt x="2781293" y="476249"/>
                </a:lnTo>
                <a:lnTo>
                  <a:pt x="2781293" y="1142999"/>
                </a:lnTo>
                <a:lnTo>
                  <a:pt x="1581144" y="1142999"/>
                </a:lnTo>
                <a:lnTo>
                  <a:pt x="1066795" y="1142999"/>
                </a:lnTo>
                <a:lnTo>
                  <a:pt x="723895" y="1142999"/>
                </a:lnTo>
                <a:lnTo>
                  <a:pt x="723895" y="476249"/>
                </a:lnTo>
                <a:lnTo>
                  <a:pt x="0" y="109533"/>
                </a:lnTo>
                <a:lnTo>
                  <a:pt x="723895" y="190499"/>
                </a:lnTo>
                <a:lnTo>
                  <a:pt x="723895" y="0"/>
                </a:lnTo>
                <a:close/>
              </a:path>
            </a:pathLst>
          </a:custGeom>
          <a:ln w="9524">
            <a:solidFill>
              <a:srgbClr val="00D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34200" y="1552576"/>
            <a:ext cx="3505200" cy="2409825"/>
          </a:xfrm>
          <a:custGeom>
            <a:avLst/>
            <a:gdLst/>
            <a:ahLst/>
            <a:cxnLst/>
            <a:rect l="l" t="t" r="r" b="b"/>
            <a:pathLst>
              <a:path w="3505200" h="2409825">
                <a:moveTo>
                  <a:pt x="3505200" y="1038225"/>
                </a:moveTo>
                <a:lnTo>
                  <a:pt x="0" y="1038225"/>
                </a:lnTo>
                <a:lnTo>
                  <a:pt x="0" y="2409825"/>
                </a:lnTo>
                <a:lnTo>
                  <a:pt x="3505200" y="2409825"/>
                </a:lnTo>
                <a:lnTo>
                  <a:pt x="3505200" y="1038225"/>
                </a:lnTo>
                <a:close/>
              </a:path>
              <a:path w="3505200" h="2409825">
                <a:moveTo>
                  <a:pt x="571550" y="0"/>
                </a:moveTo>
                <a:lnTo>
                  <a:pt x="584200" y="1038225"/>
                </a:lnTo>
                <a:lnTo>
                  <a:pt x="1460500" y="1038225"/>
                </a:lnTo>
                <a:lnTo>
                  <a:pt x="571550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4200" y="1552581"/>
            <a:ext cx="3505200" cy="2409825"/>
          </a:xfrm>
          <a:custGeom>
            <a:avLst/>
            <a:gdLst/>
            <a:ahLst/>
            <a:cxnLst/>
            <a:rect l="l" t="t" r="r" b="b"/>
            <a:pathLst>
              <a:path w="3505200" h="2409825">
                <a:moveTo>
                  <a:pt x="0" y="1038219"/>
                </a:moveTo>
                <a:lnTo>
                  <a:pt x="584199" y="1038219"/>
                </a:lnTo>
                <a:lnTo>
                  <a:pt x="571557" y="0"/>
                </a:lnTo>
                <a:lnTo>
                  <a:pt x="1460498" y="1038219"/>
                </a:lnTo>
                <a:lnTo>
                  <a:pt x="3505197" y="1038219"/>
                </a:lnTo>
                <a:lnTo>
                  <a:pt x="3505197" y="1266819"/>
                </a:lnTo>
                <a:lnTo>
                  <a:pt x="3505197" y="1609718"/>
                </a:lnTo>
                <a:lnTo>
                  <a:pt x="3505197" y="2409818"/>
                </a:lnTo>
                <a:lnTo>
                  <a:pt x="1460498" y="2409818"/>
                </a:lnTo>
                <a:lnTo>
                  <a:pt x="584199" y="2409818"/>
                </a:lnTo>
                <a:lnTo>
                  <a:pt x="0" y="2409818"/>
                </a:lnTo>
                <a:lnTo>
                  <a:pt x="0" y="1609718"/>
                </a:lnTo>
                <a:lnTo>
                  <a:pt x="0" y="1266819"/>
                </a:lnTo>
                <a:lnTo>
                  <a:pt x="0" y="1038219"/>
                </a:lnTo>
                <a:close/>
              </a:path>
            </a:pathLst>
          </a:custGeom>
          <a:ln w="9524">
            <a:solidFill>
              <a:srgbClr val="00D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57800" y="1219201"/>
            <a:ext cx="2438400" cy="3121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03340" y="4614545"/>
            <a:ext cx="170688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dirty="0">
                <a:solidFill>
                  <a:srgbClr val="3333FF"/>
                </a:solidFill>
                <a:latin typeface="Garamond"/>
                <a:cs typeface="Garamond"/>
              </a:rPr>
              <a:t>MDR =</a:t>
            </a:r>
            <a:r>
              <a:rPr sz="2400" b="1" spc="-90" dirty="0">
                <a:solidFill>
                  <a:srgbClr val="3333FF"/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rgbClr val="3333FF"/>
                </a:solidFill>
                <a:latin typeface="Garamond"/>
                <a:cs typeface="Garamond"/>
              </a:rPr>
              <a:t>1/</a:t>
            </a:r>
            <a:r>
              <a:rPr sz="2400" b="1" spc="-5" dirty="0">
                <a:solidFill>
                  <a:srgbClr val="3333FF"/>
                </a:solidFill>
                <a:latin typeface="Symbol"/>
                <a:cs typeface="Symbol"/>
              </a:rPr>
              <a:t></a:t>
            </a:r>
            <a:r>
              <a:rPr sz="2400" b="1" spc="-7" baseline="-20833" dirty="0">
                <a:solidFill>
                  <a:srgbClr val="3333FF"/>
                </a:solidFill>
                <a:latin typeface="Symbol"/>
                <a:cs typeface="Symbol"/>
              </a:rPr>
              <a:t></a:t>
            </a:r>
            <a:endParaRPr sz="2400" baseline="-20833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03340" y="807720"/>
            <a:ext cx="3928110" cy="3731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400" b="1" spc="-30" dirty="0">
                <a:latin typeface="Garamond"/>
                <a:cs typeface="Garamond"/>
              </a:rPr>
              <a:t>Реконструкция треков</a:t>
            </a:r>
            <a:endParaRPr sz="2400" dirty="0">
              <a:latin typeface="Garamond"/>
              <a:cs typeface="Garamond"/>
            </a:endParaRPr>
          </a:p>
          <a:p>
            <a:pPr marL="2070100" marR="5080">
              <a:lnSpc>
                <a:spcPct val="98800"/>
              </a:lnSpc>
              <a:spcBef>
                <a:spcPts val="1345"/>
              </a:spcBef>
            </a:pPr>
            <a:r>
              <a:rPr lang="ru-RU" dirty="0">
                <a:latin typeface="Arial Narrow"/>
                <a:cs typeface="Arial Narrow"/>
              </a:rPr>
              <a:t>Итерационная минимизация </a:t>
            </a:r>
            <a:r>
              <a:rPr dirty="0">
                <a:latin typeface="Arial Narrow"/>
                <a:cs typeface="Arial Narrow"/>
              </a:rPr>
              <a:t> </a:t>
            </a:r>
            <a:r>
              <a:rPr dirty="0">
                <a:latin typeface="Symbol"/>
                <a:cs typeface="Symbol"/>
              </a:rPr>
              <a:t></a:t>
            </a:r>
            <a:r>
              <a:rPr baseline="25462" dirty="0">
                <a:latin typeface="Arial Narrow"/>
                <a:cs typeface="Arial Narrow"/>
              </a:rPr>
              <a:t>2  </a:t>
            </a:r>
            <a:r>
              <a:rPr lang="ru-RU" dirty="0">
                <a:latin typeface="Arial Narrow"/>
                <a:cs typeface="Arial Narrow"/>
              </a:rPr>
              <a:t>функции радиуса</a:t>
            </a:r>
            <a:r>
              <a:rPr dirty="0">
                <a:latin typeface="Arial Narrow"/>
                <a:cs typeface="Arial Narrow"/>
              </a:rPr>
              <a:t> </a:t>
            </a:r>
            <a:r>
              <a:rPr b="1" spc="-5" dirty="0">
                <a:latin typeface="Symbol"/>
                <a:cs typeface="Symbol"/>
              </a:rPr>
              <a:t></a:t>
            </a:r>
            <a:endParaRPr dirty="0">
              <a:latin typeface="Symbol"/>
              <a:cs typeface="Symbol"/>
            </a:endParaRPr>
          </a:p>
          <a:p>
            <a:pPr marL="622300">
              <a:spcBef>
                <a:spcPts val="1460"/>
              </a:spcBef>
            </a:pPr>
            <a:endParaRPr lang="ru-RU" b="1" u="sng" dirty="0">
              <a:latin typeface="Arial Narrow"/>
              <a:cs typeface="Arial Narrow"/>
            </a:endParaRPr>
          </a:p>
          <a:p>
            <a:pPr marL="622300">
              <a:spcBef>
                <a:spcPts val="1460"/>
              </a:spcBef>
            </a:pPr>
            <a:r>
              <a:rPr lang="ru-RU" b="1" u="sng" dirty="0">
                <a:latin typeface="Arial Narrow"/>
                <a:cs typeface="Arial Narrow"/>
              </a:rPr>
              <a:t>Магнитное отклонение</a:t>
            </a:r>
            <a:endParaRPr dirty="0">
              <a:latin typeface="Arial Narrow"/>
              <a:cs typeface="Arial Narrow"/>
            </a:endParaRPr>
          </a:p>
          <a:p>
            <a:pPr marL="622300">
              <a:spcBef>
                <a:spcPts val="170"/>
              </a:spcBef>
            </a:pPr>
            <a:r>
              <a:rPr dirty="0">
                <a:latin typeface="Times New Roman"/>
                <a:cs typeface="Times New Roman"/>
              </a:rPr>
              <a:t>|η| </a:t>
            </a:r>
            <a:r>
              <a:rPr dirty="0">
                <a:latin typeface="Arial"/>
                <a:cs typeface="Arial"/>
              </a:rPr>
              <a:t>=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1/R</a:t>
            </a:r>
          </a:p>
          <a:p>
            <a:pPr marL="622300">
              <a:spcBef>
                <a:spcPts val="240"/>
              </a:spcBef>
            </a:pPr>
            <a:r>
              <a:rPr dirty="0">
                <a:latin typeface="Arial Narrow"/>
                <a:cs typeface="Arial Narrow"/>
              </a:rPr>
              <a:t>R = pc/Ze  </a:t>
            </a:r>
            <a:r>
              <a:rPr dirty="0">
                <a:latin typeface="Symbol"/>
                <a:cs typeface="Symbol"/>
              </a:rPr>
              <a:t>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lang="ru-RU" b="1" u="sng" dirty="0">
                <a:latin typeface="Arial Narrow"/>
                <a:cs typeface="Arial Narrow"/>
              </a:rPr>
              <a:t>магнитная жесткость</a:t>
            </a:r>
            <a:endParaRPr dirty="0">
              <a:latin typeface="Arial Narrow"/>
              <a:cs typeface="Arial Narrow"/>
            </a:endParaRPr>
          </a:p>
          <a:p>
            <a:pPr marL="622300">
              <a:spcBef>
                <a:spcPts val="140"/>
              </a:spcBef>
            </a:pPr>
            <a:r>
              <a:rPr dirty="0">
                <a:latin typeface="Symbol"/>
                <a:cs typeface="Symbol"/>
              </a:rPr>
              <a:t></a:t>
            </a:r>
            <a:r>
              <a:rPr baseline="-20833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/R =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dirty="0">
                <a:latin typeface="Symbol"/>
                <a:cs typeface="Symbol"/>
              </a:rPr>
              <a:t></a:t>
            </a:r>
            <a:r>
              <a:rPr baseline="-20833" dirty="0">
                <a:latin typeface="Symbol"/>
                <a:cs typeface="Symbol"/>
              </a:rPr>
              <a:t></a:t>
            </a:r>
            <a:r>
              <a:rPr dirty="0">
                <a:latin typeface="Symbol"/>
                <a:cs typeface="Symbol"/>
              </a:rPr>
              <a:t></a:t>
            </a:r>
          </a:p>
          <a:p>
            <a:pPr marL="12700">
              <a:lnSpc>
                <a:spcPts val="2130"/>
              </a:lnSpc>
            </a:pPr>
            <a:r>
              <a:rPr lang="ru-RU" b="1" dirty="0">
                <a:latin typeface="Garamond"/>
                <a:cs typeface="Garamond"/>
              </a:rPr>
              <a:t>Максимальная жесткость </a:t>
            </a:r>
            <a:r>
              <a:rPr b="1" dirty="0">
                <a:latin typeface="Garamond"/>
                <a:cs typeface="Garamond"/>
              </a:rPr>
              <a:t>(MDR)</a:t>
            </a:r>
            <a:endParaRPr dirty="0">
              <a:latin typeface="Garamond"/>
              <a:cs typeface="Garamond"/>
            </a:endParaRPr>
          </a:p>
          <a:p>
            <a:pPr marL="12700">
              <a:lnSpc>
                <a:spcPts val="2130"/>
              </a:lnSpc>
            </a:pPr>
            <a:r>
              <a:rPr lang="ru-RU" dirty="0">
                <a:latin typeface="Garamond"/>
                <a:cs typeface="Garamond"/>
              </a:rPr>
              <a:t>определение</a:t>
            </a:r>
            <a:r>
              <a:rPr dirty="0">
                <a:latin typeface="Garamond"/>
                <a:cs typeface="Garamond"/>
              </a:rPr>
              <a:t>: </a:t>
            </a:r>
            <a:r>
              <a:rPr lang="ru-RU" dirty="0">
                <a:latin typeface="Garamond"/>
                <a:cs typeface="Garamond"/>
              </a:rPr>
              <a:t>при</a:t>
            </a:r>
            <a:r>
              <a:rPr dirty="0">
                <a:latin typeface="Garamond"/>
                <a:cs typeface="Garamond"/>
              </a:rPr>
              <a:t> R=MDR </a:t>
            </a:r>
            <a:r>
              <a:rPr dirty="0">
                <a:latin typeface="Symbol"/>
                <a:cs typeface="Symbol"/>
              </a:rPr>
              <a:t>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dirty="0">
                <a:latin typeface="Symbol"/>
                <a:cs typeface="Symbol"/>
              </a:rPr>
              <a:t></a:t>
            </a:r>
            <a:r>
              <a:rPr baseline="-20833" dirty="0">
                <a:latin typeface="Garamond"/>
                <a:cs typeface="Garamond"/>
              </a:rPr>
              <a:t>R</a:t>
            </a:r>
            <a:r>
              <a:rPr dirty="0">
                <a:latin typeface="Garamond"/>
                <a:cs typeface="Garamond"/>
              </a:rPr>
              <a:t>/R=1</a:t>
            </a:r>
          </a:p>
        </p:txBody>
      </p:sp>
      <p:sp>
        <p:nvSpPr>
          <p:cNvPr id="16" name="Дата 15">
            <a:extLst>
              <a:ext uri="{FF2B5EF4-FFF2-40B4-BE49-F238E27FC236}">
                <a16:creationId xmlns:a16="http://schemas.microsoft.com/office/drawing/2014/main" id="{0F6C323C-B17F-3BD6-4A8D-8B753F85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7" name="Нижний колонтитул 16">
            <a:extLst>
              <a:ext uri="{FF2B5EF4-FFF2-40B4-BE49-F238E27FC236}">
                <a16:creationId xmlns:a16="http://schemas.microsoft.com/office/drawing/2014/main" id="{44F442DD-93DF-7EE0-05B3-25336E6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9C474111-A992-4B56-80F0-29495E6D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72</a:t>
            </a:fld>
            <a:endParaRPr lang="ru-RU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2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Начало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481" y="1600201"/>
            <a:ext cx="10898155" cy="3186403"/>
          </a:xfrm>
        </p:spPr>
        <p:txBody>
          <a:bodyPr>
            <a:normAutofit/>
          </a:bodyPr>
          <a:lstStyle/>
          <a:p>
            <a:r>
              <a:rPr lang="ru-RU" dirty="0"/>
              <a:t>В 1988 году группой НИИЯФ было выдвинуто предложение о разработке кремний-вольфрамового электромагнитного калориметра для проекта УНК, предложение поддержано, выделены средства.</a:t>
            </a:r>
          </a:p>
          <a:p>
            <a:r>
              <a:rPr lang="ru-RU" dirty="0"/>
              <a:t>В 1989 – 1994 велись активные работы с различными организациями: ГИРЕДМЕТ, ЗТМК, НИИ КП, НИИ МЭ, НИИ ТТ, НИИ МВ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73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D245AE-B3D9-50A2-C566-C94220C9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0B5FD4-025A-1BBB-3014-F3D5D5AE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13950628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8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Прототип модуля </a:t>
            </a:r>
            <a:r>
              <a:rPr lang="en-US" sz="3200" b="1" dirty="0"/>
              <a:t>ECAL </a:t>
            </a:r>
            <a:r>
              <a:rPr lang="ru-RU" sz="3200" b="1" dirty="0"/>
              <a:t>УНК (1992)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1240971"/>
            <a:ext cx="8064895" cy="4885193"/>
          </a:xfr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74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4E943D-54D4-D7E0-1ADD-857C58C9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7A9CA-4BC7-40F2-3D38-09BBC3BB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12024287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52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/>
              <a:t>Падовые</a:t>
            </a:r>
            <a:r>
              <a:rPr lang="ru-RU" sz="3200" b="1" dirty="0"/>
              <a:t> детекторы.</a:t>
            </a:r>
            <a:endParaRPr lang="en-US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В первую очередь хотелось бы упомянуть </a:t>
            </a:r>
            <a:r>
              <a:rPr lang="ru-RU" dirty="0" err="1"/>
              <a:t>падовые</a:t>
            </a:r>
            <a:r>
              <a:rPr lang="ru-RU" dirty="0"/>
              <a:t> детекторы для адрон-электронного сепаратора (</a:t>
            </a:r>
            <a:r>
              <a:rPr lang="en-US" dirty="0"/>
              <a:t>HES</a:t>
            </a:r>
            <a:r>
              <a:rPr lang="ru-RU" dirty="0"/>
              <a:t>) экспериментальной установки ZEUS (DESY, Гамбург). Исторически это были первые детекторы, которые нашли применение в большом эксперименте и, именно, с этих детекторов было начато массовое производство кремниевых планарных детекторов в России. </a:t>
            </a:r>
          </a:p>
          <a:p>
            <a:pPr algn="just"/>
            <a:r>
              <a:rPr lang="ru-RU" dirty="0"/>
              <a:t>Общее количество детекторов изготовленных в 1992 – 1996 гг.,  – более 17000.</a:t>
            </a:r>
            <a:endParaRPr lang="en-US" dirty="0"/>
          </a:p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75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E2D9FA-AF6A-27F2-A4AD-559D9C92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621058-74EB-11E0-7153-8D424F29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35700925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579296" cy="863697"/>
          </a:xfrm>
        </p:spPr>
        <p:txBody>
          <a:bodyPr>
            <a:normAutofit/>
          </a:bodyPr>
          <a:lstStyle/>
          <a:p>
            <a:r>
              <a:rPr lang="ru-RU" b="1" dirty="0"/>
              <a:t>100 мм пластина с детекторами</a:t>
            </a:r>
            <a:endParaRPr lang="en-US" b="1" dirty="0"/>
          </a:p>
        </p:txBody>
      </p:sp>
      <p:pic>
        <p:nvPicPr>
          <p:cNvPr id="6" name="Рисунок 5" descr="zeus_waf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479230"/>
            <a:ext cx="5976664" cy="47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76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C720B-C240-1FB6-29ED-D814E1E1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A641F-AF3C-4625-3475-8D5B9BA7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4198221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err="1">
                <a:latin typeface="Comic Sans MS" pitchFamily="66" charset="0"/>
              </a:rPr>
              <a:t>Падовые</a:t>
            </a:r>
            <a:r>
              <a:rPr lang="ru-RU" dirty="0">
                <a:latin typeface="Comic Sans MS" pitchFamily="66" charset="0"/>
              </a:rPr>
              <a:t> детекторы оказались наиболее простым и надежным прибором определения заряда релятивистского иона, что особенно важно при исследовании состава и энергетического спектра космических лучей.</a:t>
            </a:r>
          </a:p>
          <a:p>
            <a:pPr algn="just"/>
            <a:r>
              <a:rPr lang="ru-RU" dirty="0">
                <a:latin typeface="Comic Sans MS" pitchFamily="66" charset="0"/>
              </a:rPr>
              <a:t>Широкое применение </a:t>
            </a:r>
            <a:r>
              <a:rPr lang="ru-RU" dirty="0" err="1">
                <a:latin typeface="Comic Sans MS" pitchFamily="66" charset="0"/>
              </a:rPr>
              <a:t>падовые</a:t>
            </a:r>
            <a:r>
              <a:rPr lang="ru-RU" dirty="0">
                <a:latin typeface="Comic Sans MS" pitchFamily="66" charset="0"/>
              </a:rPr>
              <a:t> детекторы находят в калориметрии большей частью электромагнитной, однако, последние годы все больше внимания начинает уделяться и применению в </a:t>
            </a:r>
            <a:r>
              <a:rPr lang="ru-RU" dirty="0" err="1">
                <a:latin typeface="Comic Sans MS" pitchFamily="66" charset="0"/>
              </a:rPr>
              <a:t>адронной</a:t>
            </a:r>
            <a:r>
              <a:rPr lang="ru-RU" dirty="0">
                <a:latin typeface="Comic Sans MS" pitchFamily="66" charset="0"/>
              </a:rPr>
              <a:t> калориметрии</a:t>
            </a:r>
            <a:r>
              <a:rPr lang="ru-RU" dirty="0"/>
              <a:t>. </a:t>
            </a:r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ru-RU" b="1" dirty="0" err="1">
                <a:latin typeface="Comic Sans MS" pitchFamily="66" charset="0"/>
              </a:rPr>
              <a:t>Падовые</a:t>
            </a:r>
            <a:r>
              <a:rPr lang="ru-RU" b="1" dirty="0">
                <a:latin typeface="Comic Sans MS" pitchFamily="66" charset="0"/>
              </a:rPr>
              <a:t> детекторы.</a:t>
            </a:r>
            <a:endParaRPr lang="en-US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77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51BFB-361D-FC3B-09D9-354EB137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3A697-3FA7-30E5-51F7-39E2C031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16848660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Comic Sans MS" pitchFamily="66" charset="0"/>
              </a:rPr>
              <a:t>Схема испытаний прототипа зарядовой системы НУКЛОН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652905"/>
            <a:ext cx="8208912" cy="43683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91744" y="5445224"/>
            <a:ext cx="47525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78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F85B7-2F30-5772-4EE5-2CAC6338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5C36F3-C587-10B0-5871-6D46416C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42602015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3">
            <a:extLst>
              <a:ext uri="{FF2B5EF4-FFF2-40B4-BE49-F238E27FC236}">
                <a16:creationId xmlns:a16="http://schemas.microsoft.com/office/drawing/2014/main" id="{7FBD839A-2780-4171-A10E-394846999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328" y="189035"/>
            <a:ext cx="9144000" cy="62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1" tIns="42201" rIns="84401" bIns="4220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2625" indent="-263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49338" indent="-2095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0025" indent="-2111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89125" indent="-2095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46325" indent="-2095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03525" indent="-2095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60725" indent="-2095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7925" indent="-2095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31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КРЕМНИЕВЫЕ ДЕТЕКТОРЫ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77" b="1" dirty="0">
                <a:solidFill>
                  <a:srgbClr val="000066"/>
                </a:solidFill>
                <a:latin typeface="Arial" panose="020B0604020202020204" pitchFamily="34" charset="0"/>
              </a:rPr>
              <a:t>для международного проекта </a:t>
            </a:r>
            <a:r>
              <a:rPr lang="en-US" altLang="ru-RU" sz="1477" b="1" dirty="0">
                <a:solidFill>
                  <a:srgbClr val="000066"/>
                </a:solidFill>
                <a:latin typeface="Arial" panose="020B0604020202020204" pitchFamily="34" charset="0"/>
              </a:rPr>
              <a:t>ATIC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A37D68F6-2E3B-4933-BF19-932F8EB2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7" y="463256"/>
            <a:ext cx="3930162" cy="3641481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E6069373-B4E9-41EA-A181-D7452BD4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89" y="133265"/>
            <a:ext cx="3236331" cy="2106082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22535" name="Picture 8">
            <a:extLst>
              <a:ext uri="{FF2B5EF4-FFF2-40B4-BE49-F238E27FC236}">
                <a16:creationId xmlns:a16="http://schemas.microsoft.com/office/drawing/2014/main" id="{5F99427A-DEF4-45A0-8189-343E3560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599" y="1530886"/>
            <a:ext cx="4250635" cy="260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Rectangle 9">
            <a:extLst>
              <a:ext uri="{FF2B5EF4-FFF2-40B4-BE49-F238E27FC236}">
                <a16:creationId xmlns:a16="http://schemas.microsoft.com/office/drawing/2014/main" id="{C8FFA8A6-F5FB-4816-B4B9-084A825E5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81" y="4231198"/>
            <a:ext cx="440252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39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9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9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Баллонный эксперимент </a:t>
            </a:r>
            <a:r>
              <a:rPr lang="en-US" altLang="ru-RU" sz="1800" b="1" dirty="0">
                <a:solidFill>
                  <a:srgbClr val="000066"/>
                </a:solidFill>
                <a:latin typeface="Arial" panose="020B0604020202020204" pitchFamily="34" charset="0"/>
              </a:rPr>
              <a:t>ATIC</a:t>
            </a:r>
            <a:r>
              <a:rPr lang="en-US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предназначен для измерения энергетических спектров космических лучей с индивидуальным разрешением по заряду от протонов до железа в энергетическом интервале приблизительно от 50ГэВ до 200ТэВ.</a:t>
            </a:r>
            <a:r>
              <a:rPr lang="ru-RU" altLang="ru-RU" sz="1108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2537" name="Picture 10">
            <a:extLst>
              <a:ext uri="{FF2B5EF4-FFF2-40B4-BE49-F238E27FC236}">
                <a16:creationId xmlns:a16="http://schemas.microsoft.com/office/drawing/2014/main" id="{6949992D-DB2B-4CB9-84EC-15BCA6C28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61" y="2991847"/>
            <a:ext cx="3032121" cy="2255014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5F5F5F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2538" name="Rectangle 11">
            <a:extLst>
              <a:ext uri="{FF2B5EF4-FFF2-40B4-BE49-F238E27FC236}">
                <a16:creationId xmlns:a16="http://schemas.microsoft.com/office/drawing/2014/main" id="{F41EA4D2-FA4D-493C-BA58-4B89ECF6D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434" y="2298107"/>
            <a:ext cx="28228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39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9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9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Линейка детекторов  </a:t>
            </a:r>
          </a:p>
        </p:txBody>
      </p:sp>
      <p:sp>
        <p:nvSpPr>
          <p:cNvPr id="22539" name="Rectangle 12">
            <a:extLst>
              <a:ext uri="{FF2B5EF4-FFF2-40B4-BE49-F238E27FC236}">
                <a16:creationId xmlns:a16="http://schemas.microsoft.com/office/drawing/2014/main" id="{5BEE368E-BCAF-4665-8219-B38425621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405" y="4197650"/>
            <a:ext cx="2108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39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9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9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Спектрометр</a:t>
            </a:r>
            <a:r>
              <a:rPr lang="ru-RU" altLang="ru-RU" sz="1108" dirty="0">
                <a:solidFill>
                  <a:srgbClr val="000066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22540" name="Rectangle 13">
            <a:extLst>
              <a:ext uri="{FF2B5EF4-FFF2-40B4-BE49-F238E27FC236}">
                <a16:creationId xmlns:a16="http://schemas.microsoft.com/office/drawing/2014/main" id="{829B7333-4404-40A0-A816-2A2F37D56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338" y="5384764"/>
            <a:ext cx="22347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39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9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9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Зонд для баллонного эксперимента</a:t>
            </a:r>
          </a:p>
        </p:txBody>
      </p:sp>
      <p:sp>
        <p:nvSpPr>
          <p:cNvPr id="22542" name="Rectangle 16">
            <a:extLst>
              <a:ext uri="{FF2B5EF4-FFF2-40B4-BE49-F238E27FC236}">
                <a16:creationId xmlns:a16="http://schemas.microsoft.com/office/drawing/2014/main" id="{F53F08BD-E094-4BF7-AA20-30CCD7085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41" y="927848"/>
            <a:ext cx="20412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39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9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9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Пластина</a:t>
            </a:r>
            <a:r>
              <a:rPr lang="en-US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 c</a:t>
            </a: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 детекторами </a:t>
            </a:r>
          </a:p>
        </p:txBody>
      </p:sp>
      <p:pic>
        <p:nvPicPr>
          <p:cNvPr id="22544" name="Picture 20">
            <a:extLst>
              <a:ext uri="{FF2B5EF4-FFF2-40B4-BE49-F238E27FC236}">
                <a16:creationId xmlns:a16="http://schemas.microsoft.com/office/drawing/2014/main" id="{CFA653DC-3C04-43CB-B59D-BAA3F0D3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28" y="4556269"/>
            <a:ext cx="1743808" cy="174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Rectangle 21">
            <a:extLst>
              <a:ext uri="{FF2B5EF4-FFF2-40B4-BE49-F238E27FC236}">
                <a16:creationId xmlns:a16="http://schemas.microsoft.com/office/drawing/2014/main" id="{7CC16E0B-E7E6-4668-82DE-186F3BF06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750" y="5660242"/>
            <a:ext cx="22347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39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9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9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Схема полета зонда над Антарктикой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C81D542-BC06-4DF7-9B4E-68EF6BFC8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79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4F00C-8AA3-D8EC-059D-A187C8D2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43360E-E578-BA9A-5741-9D735EB3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F194-E8DF-4A06-217F-824E3DE0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871"/>
          </a:xfrm>
        </p:spPr>
        <p:txBody>
          <a:bodyPr/>
          <a:lstStyle/>
          <a:p>
            <a:pPr algn="ctr"/>
            <a:r>
              <a:rPr lang="ru-RU" b="1" dirty="0"/>
              <a:t>Треки в пузырьковой камере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11AB41B-62F0-06C2-E42B-1EDB532B5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91" y="1393795"/>
            <a:ext cx="9335980" cy="4918822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F0249B14-8763-2EC1-BD22-1FB913C95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CB79-930B-9E7D-0D43-B3F4B0AA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FB51AC-89A3-0193-C19A-3B1FEFB5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9321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573"/>
          </a:xfrm>
        </p:spPr>
        <p:txBody>
          <a:bodyPr>
            <a:normAutofit/>
          </a:bodyPr>
          <a:lstStyle/>
          <a:p>
            <a:r>
              <a:rPr lang="ru-RU" sz="3200" b="1" dirty="0"/>
              <a:t>Прецизионный вершинный детектор эксперимента СВД-2</a:t>
            </a:r>
            <a:endParaRPr lang="en-US" sz="3200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0367" y="1035697"/>
            <a:ext cx="10290179" cy="47119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54222" y="4916659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itchFamily="66" charset="0"/>
              </a:rPr>
              <a:t>Точность восстановления вторичной вершины: </a:t>
            </a:r>
            <a:r>
              <a:rPr lang="en-US" sz="2400" dirty="0">
                <a:latin typeface="Comic Sans MS" pitchFamily="66" charset="0"/>
              </a:rPr>
              <a:t>X,Y – 30 </a:t>
            </a:r>
            <a:r>
              <a:rPr lang="ru-RU" sz="2400" dirty="0">
                <a:latin typeface="Comic Sans MS" pitchFamily="66" charset="0"/>
              </a:rPr>
              <a:t>мкм; </a:t>
            </a:r>
            <a:r>
              <a:rPr lang="en-US" sz="2400" dirty="0">
                <a:latin typeface="Comic Sans MS" pitchFamily="66" charset="0"/>
              </a:rPr>
              <a:t>Z – 250 </a:t>
            </a:r>
            <a:r>
              <a:rPr lang="ru-RU" sz="2400" dirty="0">
                <a:latin typeface="Comic Sans MS" pitchFamily="66" charset="0"/>
              </a:rPr>
              <a:t>мкм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80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F22482-E3A1-73A9-25B1-42BAB19F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ED79F5-2DCB-DBDC-26D9-D31D92C9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25654083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35280" cy="7703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Детекторы эксперимента СВД-2</a:t>
            </a:r>
            <a:endParaRPr lang="en-US" sz="3200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51313" y="1179516"/>
            <a:ext cx="6708711" cy="485738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81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3A8FE6-79E1-2D11-42D3-6189D37F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A53C3-D903-DED3-4AD7-AAD9C521C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32523940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38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Детектор </a:t>
            </a:r>
            <a:r>
              <a:rPr lang="en-US" sz="3200" b="1" dirty="0"/>
              <a:t>SVD</a:t>
            </a:r>
            <a:r>
              <a:rPr lang="ru-RU" sz="3200" b="1" dirty="0"/>
              <a:t>-16 на  керамической подложке</a:t>
            </a:r>
            <a:endParaRPr lang="en-US" sz="3200" dirty="0"/>
          </a:p>
        </p:txBody>
      </p:sp>
      <p:pic>
        <p:nvPicPr>
          <p:cNvPr id="6" name="Рисунок 5" descr="IMG_589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476374"/>
            <a:ext cx="7560840" cy="48329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EFE8-B2CB-4B88-8AEE-050CC843B607}" type="slidenum">
              <a:rPr lang="en-US" smtClean="0"/>
              <a:t>82</a:t>
            </a:fld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B0C5D-9027-9B60-0358-B77103CF8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1909C-2EDB-A6FD-3831-B0E1F60F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1359247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980" y="72646"/>
            <a:ext cx="7862710" cy="1142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lang="ru-RU" sz="3200" b="1" dirty="0">
                <a:latin typeface="+mj-lt"/>
                <a:cs typeface="Arial"/>
              </a:rPr>
              <a:t>Детекторы основные инструменты для получения физического результата</a:t>
            </a:r>
            <a:endParaRPr sz="3200" b="1" dirty="0">
              <a:latin typeface="+mj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874" y="3601720"/>
            <a:ext cx="1271905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20" dirty="0">
                <a:latin typeface="Arial"/>
                <a:cs typeface="Arial"/>
              </a:rPr>
              <a:t>understand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96939" y="1309657"/>
            <a:ext cx="355626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60"/>
              </a:lnSpc>
            </a:pPr>
            <a:r>
              <a:rPr lang="ru-RU" sz="2000" dirty="0">
                <a:latin typeface="Arial"/>
                <a:cs typeface="Arial"/>
              </a:rPr>
              <a:t>Относитесь к ним с уважением!</a:t>
            </a:r>
          </a:p>
          <a:p>
            <a:pPr marL="12700">
              <a:lnSpc>
                <a:spcPts val="2360"/>
              </a:lnSpc>
            </a:pPr>
            <a:r>
              <a:rPr lang="ru-RU" sz="2000" dirty="0">
                <a:latin typeface="Arial"/>
                <a:cs typeface="Arial"/>
              </a:rPr>
              <a:t>Эксплуатируйте их правильно и </a:t>
            </a:r>
          </a:p>
          <a:p>
            <a:pPr marL="12700">
              <a:lnSpc>
                <a:spcPts val="2360"/>
              </a:lnSpc>
            </a:pPr>
            <a:r>
              <a:rPr lang="ru-RU" sz="2000" dirty="0">
                <a:latin typeface="Arial"/>
                <a:cs typeface="Arial"/>
              </a:rPr>
              <a:t>не обижайте их.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980" y="1215138"/>
            <a:ext cx="4784824" cy="3676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99082" y="3429000"/>
            <a:ext cx="7541260" cy="1332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61129">
              <a:lnSpc>
                <a:spcPct val="120800"/>
              </a:lnSpc>
            </a:pPr>
            <a:r>
              <a:rPr lang="ru-RU" sz="2000" dirty="0">
                <a:solidFill>
                  <a:srgbClr val="008000"/>
                </a:solidFill>
                <a:latin typeface="Arial"/>
                <a:cs typeface="Arial"/>
              </a:rPr>
              <a:t>Вы получите настоящее удовольствие проектируя и  используя их!</a:t>
            </a:r>
          </a:p>
          <a:p>
            <a:pPr marR="5080" algn="r"/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05665" y="-114553"/>
            <a:ext cx="4313341" cy="2848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56003" y="2804880"/>
            <a:ext cx="3703319" cy="2468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A88001D-DCFF-CE9C-986C-5105F63D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3176"/>
            <a:ext cx="10515600" cy="985611"/>
          </a:xfrm>
        </p:spPr>
        <p:txBody>
          <a:bodyPr/>
          <a:lstStyle/>
          <a:p>
            <a:pPr algn="ctr"/>
            <a:r>
              <a:rPr lang="ru-RU" b="1" dirty="0"/>
              <a:t>Спасибо за внимание!</a:t>
            </a:r>
          </a:p>
        </p:txBody>
      </p:sp>
      <p:sp>
        <p:nvSpPr>
          <p:cNvPr id="13" name="Дата 12">
            <a:extLst>
              <a:ext uri="{FF2B5EF4-FFF2-40B4-BE49-F238E27FC236}">
                <a16:creationId xmlns:a16="http://schemas.microsoft.com/office/drawing/2014/main" id="{18D5C77D-363E-F119-7FFC-DAD8922B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A7222FB1-1855-DD47-F633-B3FB2CDB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A44D33AE-322D-5637-AAFF-BA51A5AD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83</a:t>
            </a:fld>
            <a:endParaRPr lang="ru-RU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31290-DF83-BADB-F44A-A40739F9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BF34D2-8D0F-5B0E-7091-92798F99F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DF0DB7-581E-0F6E-7B74-2C6D83AA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E5B998-690B-4D72-AAB6-B2C6A0CA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7D94E8-BBAD-426D-EC05-230F6D2A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6459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Модуль передней части трековой системы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P101014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6" y="1484786"/>
            <a:ext cx="7560839" cy="48245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F1CE643F-746E-8DF1-528A-C433E619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4B5C6B-CF2D-2821-7C66-72F199F8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646D74-E0EE-9879-B984-249894D8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1147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135560" y="1614488"/>
            <a:ext cx="7848872" cy="4550817"/>
            <a:chOff x="1101" y="9051"/>
            <a:chExt cx="9640" cy="5985"/>
          </a:xfrm>
        </p:grpSpPr>
        <p:pic>
          <p:nvPicPr>
            <p:cNvPr id="7" name="Picture 26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" y="9051"/>
              <a:ext cx="8000" cy="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Line 261"/>
            <p:cNvCxnSpPr/>
            <p:nvPr/>
          </p:nvCxnSpPr>
          <p:spPr bwMode="auto">
            <a:xfrm>
              <a:off x="7468" y="12395"/>
              <a:ext cx="0" cy="24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xt Box 262"/>
            <p:cNvSpPr txBox="1">
              <a:spLocks noChangeArrowheads="1"/>
            </p:cNvSpPr>
            <p:nvPr/>
          </p:nvSpPr>
          <p:spPr bwMode="auto">
            <a:xfrm>
              <a:off x="7448" y="13347"/>
              <a:ext cx="1424" cy="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1200">
                  <a:latin typeface="Times New Roman"/>
                  <a:ea typeface="Times New Roman"/>
                </a:rPr>
                <a:t>500 мкм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cxnSp>
          <p:nvCxnSpPr>
            <p:cNvPr id="10" name="Line 263"/>
            <p:cNvCxnSpPr/>
            <p:nvPr/>
          </p:nvCxnSpPr>
          <p:spPr bwMode="auto">
            <a:xfrm>
              <a:off x="9146" y="10008"/>
              <a:ext cx="0" cy="50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 Box 264"/>
            <p:cNvSpPr txBox="1">
              <a:spLocks noChangeArrowheads="1"/>
            </p:cNvSpPr>
            <p:nvPr/>
          </p:nvSpPr>
          <p:spPr bwMode="auto">
            <a:xfrm>
              <a:off x="9138" y="13368"/>
              <a:ext cx="1278" cy="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1200">
                  <a:latin typeface="Times New Roman"/>
                  <a:ea typeface="Times New Roman"/>
                </a:rPr>
                <a:t>1000 мкм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2" name="Text Box 265"/>
            <p:cNvSpPr txBox="1">
              <a:spLocks noChangeArrowheads="1"/>
            </p:cNvSpPr>
            <p:nvPr/>
          </p:nvSpPr>
          <p:spPr bwMode="auto">
            <a:xfrm>
              <a:off x="9189" y="14158"/>
              <a:ext cx="1136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край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детектора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3" name="Text Box 266"/>
            <p:cNvSpPr txBox="1">
              <a:spLocks noChangeArrowheads="1"/>
            </p:cNvSpPr>
            <p:nvPr/>
          </p:nvSpPr>
          <p:spPr bwMode="auto">
            <a:xfrm>
              <a:off x="9230" y="10269"/>
              <a:ext cx="1186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шина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смещения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4" name="Text Box 267"/>
            <p:cNvSpPr txBox="1">
              <a:spLocks noChangeArrowheads="1"/>
            </p:cNvSpPr>
            <p:nvPr/>
          </p:nvSpPr>
          <p:spPr bwMode="auto">
            <a:xfrm>
              <a:off x="9189" y="10847"/>
              <a:ext cx="1227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охранные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кольца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1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2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3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 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5" name="Text Box 268"/>
            <p:cNvSpPr txBox="1">
              <a:spLocks noChangeArrowheads="1"/>
            </p:cNvSpPr>
            <p:nvPr/>
          </p:nvSpPr>
          <p:spPr bwMode="auto">
            <a:xfrm>
              <a:off x="9146" y="9672"/>
              <a:ext cx="1459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считываемый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стрип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16" name="Text Box 269"/>
            <p:cNvSpPr txBox="1">
              <a:spLocks noChangeArrowheads="1"/>
            </p:cNvSpPr>
            <p:nvPr/>
          </p:nvSpPr>
          <p:spPr bwMode="auto">
            <a:xfrm>
              <a:off x="9080" y="9141"/>
              <a:ext cx="1661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r>
                <a:rPr lang="ru-RU" sz="900">
                  <a:latin typeface="Arial"/>
                  <a:ea typeface="Times New Roman"/>
                </a:rPr>
                <a:t>несчитываемый </a:t>
              </a:r>
              <a:endParaRPr lang="en-US" sz="1200">
                <a:latin typeface="Times New Roman"/>
                <a:ea typeface="Times New Roman"/>
              </a:endParaRPr>
            </a:p>
            <a:p>
              <a:r>
                <a:rPr lang="ru-RU" sz="900">
                  <a:latin typeface="Arial"/>
                  <a:ea typeface="Times New Roman"/>
                </a:rPr>
                <a:t>стрип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cxnSp>
          <p:nvCxnSpPr>
            <p:cNvPr id="17" name="Line 270"/>
            <p:cNvCxnSpPr/>
            <p:nvPr/>
          </p:nvCxnSpPr>
          <p:spPr bwMode="auto">
            <a:xfrm flipH="1">
              <a:off x="4320" y="10050"/>
              <a:ext cx="1455" cy="26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271"/>
            <p:cNvSpPr txBox="1">
              <a:spLocks noChangeArrowheads="1"/>
            </p:cNvSpPr>
            <p:nvPr/>
          </p:nvSpPr>
          <p:spPr bwMode="auto">
            <a:xfrm>
              <a:off x="3365" y="12670"/>
              <a:ext cx="1777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900" dirty="0">
                  <a:latin typeface="Arial"/>
                  <a:ea typeface="Times New Roman"/>
                </a:rPr>
                <a:t>меандр </a:t>
              </a:r>
              <a:r>
                <a:rPr lang="ru-RU" sz="900" dirty="0" err="1">
                  <a:latin typeface="Arial"/>
                  <a:ea typeface="Times New Roman"/>
                </a:rPr>
                <a:t>поликремниевого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 algn="ctr"/>
              <a:r>
                <a:rPr lang="ru-RU" sz="900" dirty="0">
                  <a:latin typeface="Arial"/>
                  <a:ea typeface="Times New Roman"/>
                </a:rPr>
                <a:t>резистора</a:t>
              </a:r>
              <a:endParaRPr lang="en-US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19" name="Line 272"/>
            <p:cNvCxnSpPr/>
            <p:nvPr/>
          </p:nvCxnSpPr>
          <p:spPr bwMode="auto">
            <a:xfrm flipH="1">
              <a:off x="5190" y="10620"/>
              <a:ext cx="1695" cy="3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Line 273"/>
            <p:cNvCxnSpPr/>
            <p:nvPr/>
          </p:nvCxnSpPr>
          <p:spPr bwMode="auto">
            <a:xfrm flipH="1">
              <a:off x="6585" y="10050"/>
              <a:ext cx="1695" cy="3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274"/>
            <p:cNvCxnSpPr/>
            <p:nvPr/>
          </p:nvCxnSpPr>
          <p:spPr bwMode="auto">
            <a:xfrm flipV="1">
              <a:off x="2550" y="11745"/>
              <a:ext cx="405" cy="7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275"/>
            <p:cNvSpPr txBox="1">
              <a:spLocks noChangeArrowheads="1"/>
            </p:cNvSpPr>
            <p:nvPr/>
          </p:nvSpPr>
          <p:spPr bwMode="auto">
            <a:xfrm>
              <a:off x="2285" y="11230"/>
              <a:ext cx="1537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900">
                  <a:latin typeface="Arial"/>
                  <a:ea typeface="Times New Roman"/>
                </a:rPr>
                <a:t>метка совмещения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23" name="Text Box 276"/>
            <p:cNvSpPr txBox="1">
              <a:spLocks noChangeArrowheads="1"/>
            </p:cNvSpPr>
            <p:nvPr/>
          </p:nvSpPr>
          <p:spPr bwMode="auto">
            <a:xfrm>
              <a:off x="3650" y="13690"/>
              <a:ext cx="2347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900">
                  <a:latin typeface="Arial"/>
                  <a:ea typeface="Times New Roman"/>
                </a:rPr>
                <a:t>контактная площадка к шине смещения</a:t>
              </a:r>
              <a:endParaRPr lang="en-US" sz="1200">
                <a:latin typeface="Times New Roman"/>
                <a:ea typeface="Times New Roman"/>
              </a:endParaRPr>
            </a:p>
          </p:txBody>
        </p:sp>
        <p:sp>
          <p:nvSpPr>
            <p:cNvPr id="24" name="Text Box 277"/>
            <p:cNvSpPr txBox="1">
              <a:spLocks noChangeArrowheads="1"/>
            </p:cNvSpPr>
            <p:nvPr/>
          </p:nvSpPr>
          <p:spPr bwMode="auto">
            <a:xfrm>
              <a:off x="5780" y="13150"/>
              <a:ext cx="1537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7666" tIns="33833" rIns="67666" bIns="33833" anchor="ctr" anchorCtr="0" upright="1">
              <a:noAutofit/>
            </a:bodyPr>
            <a:lstStyle/>
            <a:p>
              <a:pPr algn="ctr"/>
              <a:r>
                <a:rPr lang="ru-RU" sz="900">
                  <a:latin typeface="Arial"/>
                  <a:ea typeface="Times New Roman"/>
                </a:rPr>
                <a:t>контактная площадка к стрипу</a:t>
              </a:r>
              <a:endParaRPr lang="en-US" sz="1200">
                <a:latin typeface="Times New Roman"/>
                <a:ea typeface="Times New Roman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13130" y="308087"/>
            <a:ext cx="8415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Пример топологии – Детектор </a:t>
            </a:r>
            <a:r>
              <a:rPr lang="en-US" sz="2800" b="1" dirty="0">
                <a:solidFill>
                  <a:srgbClr val="0070C0"/>
                </a:solidFill>
              </a:rPr>
              <a:t>D</a:t>
            </a:r>
            <a:r>
              <a:rPr lang="ru-RU" sz="2800" b="1" dirty="0">
                <a:solidFill>
                  <a:srgbClr val="0070C0"/>
                </a:solidFill>
              </a:rPr>
              <a:t>0</a:t>
            </a:r>
            <a:r>
              <a:rPr lang="en-US" sz="2800" b="1" dirty="0">
                <a:solidFill>
                  <a:srgbClr val="0070C0"/>
                </a:solidFill>
              </a:rPr>
              <a:t> SMT – </a:t>
            </a:r>
            <a:r>
              <a:rPr lang="ru-RU" sz="2800" b="1" dirty="0">
                <a:solidFill>
                  <a:srgbClr val="0070C0"/>
                </a:solidFill>
              </a:rPr>
              <a:t>Н-диск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DA07162-D559-BB22-8204-D1B63B06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E727A2-48BA-AA91-2818-BC05448E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E50A1D-D768-AEA1-6D8B-FC305F86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010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04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Детекторы Н-дисков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73" y="1078911"/>
            <a:ext cx="7821227" cy="527743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63864F18-8EC0-53DE-3B10-6FF8F2A8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A011BC2-5FC9-09D4-A655-33FF2D33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A3D37A-D5ED-8A7D-61BA-8EE8681B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814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94725" y="151400"/>
            <a:ext cx="11202551" cy="443198"/>
          </a:xfrm>
        </p:spPr>
        <p:txBody>
          <a:bodyPr/>
          <a:lstStyle/>
          <a:p>
            <a:pPr algn="ctr"/>
            <a:r>
              <a:rPr lang="ru-RU" alt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Элементы технологии</a:t>
            </a:r>
            <a:endParaRPr lang="en-US" alt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46" name="Рисунок 6" descr="technol"/>
          <p:cNvPicPr>
            <a:picLocks noChangeAspect="1" noChangeArrowheads="1"/>
          </p:cNvPicPr>
          <p:nvPr/>
        </p:nvPicPr>
        <p:blipFill>
          <a:blip r:embed="rId2">
            <a:lum bright="-10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2" y="699796"/>
            <a:ext cx="2512868" cy="560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4137154" y="699796"/>
            <a:ext cx="597693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en-US" sz="2000" dirty="0"/>
              <a:t>Пластина</a:t>
            </a:r>
          </a:p>
          <a:p>
            <a:endParaRPr lang="en-US" altLang="en-US" sz="2000" dirty="0"/>
          </a:p>
          <a:p>
            <a:r>
              <a:rPr lang="ru-RU" altLang="en-US" sz="2000" dirty="0"/>
              <a:t>Окисление</a:t>
            </a:r>
          </a:p>
          <a:p>
            <a:endParaRPr lang="ru-RU" altLang="en-US" sz="2000" dirty="0"/>
          </a:p>
          <a:p>
            <a:r>
              <a:rPr lang="ru-RU" altLang="en-US" sz="2000" dirty="0"/>
              <a:t>Окна  для ввода легирующей примеси</a:t>
            </a:r>
          </a:p>
          <a:p>
            <a:endParaRPr lang="ru-RU" altLang="en-US" sz="2000" dirty="0"/>
          </a:p>
          <a:p>
            <a:endParaRPr lang="en-US" altLang="en-US" sz="2000" dirty="0"/>
          </a:p>
          <a:p>
            <a:r>
              <a:rPr lang="ru-RU" altLang="en-US" sz="2000" dirty="0"/>
              <a:t>Ионное легирование бором и мышьяком</a:t>
            </a:r>
          </a:p>
          <a:p>
            <a:endParaRPr lang="ru-RU" altLang="en-US" sz="2000" dirty="0"/>
          </a:p>
          <a:p>
            <a:r>
              <a:rPr lang="ru-RU" altLang="en-US" sz="2000" dirty="0"/>
              <a:t>Разгонка примеси. </a:t>
            </a:r>
          </a:p>
          <a:p>
            <a:r>
              <a:rPr lang="ru-RU" altLang="en-US" sz="2000" dirty="0"/>
              <a:t>Удаление тонкого окисла.</a:t>
            </a:r>
          </a:p>
          <a:p>
            <a:endParaRPr lang="ru-RU" altLang="en-US" sz="2000" dirty="0"/>
          </a:p>
          <a:p>
            <a:r>
              <a:rPr lang="ru-RU" altLang="en-US" sz="2000" dirty="0"/>
              <a:t>Нанесение металлизации</a:t>
            </a:r>
          </a:p>
          <a:p>
            <a:endParaRPr lang="ru-RU" altLang="en-US" sz="2000" dirty="0"/>
          </a:p>
          <a:p>
            <a:r>
              <a:rPr lang="ru-RU" altLang="en-US" sz="2000" dirty="0"/>
              <a:t>Формирование геометрии металла на лицевой стороне</a:t>
            </a:r>
          </a:p>
          <a:p>
            <a:endParaRPr lang="ru-RU" altLang="en-US" sz="2000" dirty="0"/>
          </a:p>
          <a:p>
            <a:r>
              <a:rPr lang="ru-RU" altLang="en-US" sz="2000" dirty="0"/>
              <a:t>Контакт к задней стороне</a:t>
            </a:r>
            <a:endParaRPr lang="en-US" altLang="en-US" sz="2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4317CE1B-C467-3412-FBFD-5ADD307CC72F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ru-RU"/>
              <a:t>Саров, 27.07.2023</a:t>
            </a:r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56528E-15AE-0D68-8063-1D147255073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628898-8096-7CEA-472F-8D3853A3C2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6200">
              <a:lnSpc>
                <a:spcPts val="1010"/>
              </a:lnSpc>
            </a:pPr>
            <a:r>
              <a:rPr lang="en-US" b="1" spc="-5"/>
              <a:t>Doris </a:t>
            </a:r>
            <a:r>
              <a:rPr lang="en-US" b="1"/>
              <a:t>Eckstein </a:t>
            </a:r>
            <a:r>
              <a:rPr lang="en-US"/>
              <a:t>|  Solid State </a:t>
            </a:r>
            <a:r>
              <a:rPr lang="en-US" spc="-5"/>
              <a:t>Detectors  </a:t>
            </a:r>
            <a:r>
              <a:rPr lang="en-US"/>
              <a:t>|  9.5.2012 |  </a:t>
            </a:r>
            <a:r>
              <a:rPr lang="en-US" b="1"/>
              <a:t>Page</a:t>
            </a:r>
            <a:r>
              <a:rPr lang="en-US" b="1" spc="-125"/>
              <a:t> </a:t>
            </a:r>
            <a:fld id="{81D60167-4931-47E6-BA6A-407CBD079E47}" type="slidenum">
              <a:rPr b="1" smtClean="0"/>
              <a:pPr marL="76200">
                <a:lnSpc>
                  <a:spcPts val="1010"/>
                </a:lnSpc>
              </a:pPr>
              <a:t>88</a:t>
            </a:fld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11905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82899-965A-BEC2-222A-F07D6425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58" y="365126"/>
            <a:ext cx="11043822" cy="833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Типичные пространственные и временные характеристики трековых и координатных детекторов</a:t>
            </a:r>
            <a:br>
              <a:rPr lang="ru-RU" sz="3100" dirty="0"/>
            </a:b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70393748-0668-64AE-30BE-65DA0011F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895923"/>
              </p:ext>
            </p:extLst>
          </p:nvPr>
        </p:nvGraphicFramePr>
        <p:xfrm>
          <a:off x="870012" y="1198486"/>
          <a:ext cx="10483788" cy="5010600"/>
        </p:xfrm>
        <a:graphic>
          <a:graphicData uri="http://schemas.openxmlformats.org/drawingml/2006/table">
            <a:tbl>
              <a:tblPr/>
              <a:tblGrid>
                <a:gridCol w="3543492">
                  <a:extLst>
                    <a:ext uri="{9D8B030D-6E8A-4147-A177-3AD203B41FA5}">
                      <a16:colId xmlns:a16="http://schemas.microsoft.com/office/drawing/2014/main" val="758505536"/>
                    </a:ext>
                  </a:extLst>
                </a:gridCol>
                <a:gridCol w="2523743">
                  <a:extLst>
                    <a:ext uri="{9D8B030D-6E8A-4147-A177-3AD203B41FA5}">
                      <a16:colId xmlns:a16="http://schemas.microsoft.com/office/drawing/2014/main" val="1581018468"/>
                    </a:ext>
                  </a:extLst>
                </a:gridCol>
                <a:gridCol w="2313432">
                  <a:extLst>
                    <a:ext uri="{9D8B030D-6E8A-4147-A177-3AD203B41FA5}">
                      <a16:colId xmlns:a16="http://schemas.microsoft.com/office/drawing/2014/main" val="274014112"/>
                    </a:ext>
                  </a:extLst>
                </a:gridCol>
                <a:gridCol w="2103121">
                  <a:extLst>
                    <a:ext uri="{9D8B030D-6E8A-4147-A177-3AD203B41FA5}">
                      <a16:colId xmlns:a16="http://schemas.microsoft.com/office/drawing/2014/main" val="3490353055"/>
                    </a:ext>
                  </a:extLst>
                </a:gridCol>
              </a:tblGrid>
              <a:tr h="55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Тип детектора</a:t>
                      </a:r>
                    </a:p>
                  </a:txBody>
                  <a:tcPr marL="57645" marR="57645" marT="57645" marB="576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Пространственное</a:t>
                      </a:r>
                      <a:br>
                        <a:rPr lang="ru-RU" sz="1800" b="1"/>
                      </a:br>
                      <a:r>
                        <a:rPr lang="ru-RU" sz="1800" b="1"/>
                        <a:t>разрешение, мм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Временн</a:t>
                      </a:r>
                      <a:r>
                        <a:rPr lang="en-US" sz="1800" b="1"/>
                        <a:t>o</a:t>
                      </a:r>
                      <a:r>
                        <a:rPr lang="ru-RU" sz="1800" b="1"/>
                        <a:t>е</a:t>
                      </a:r>
                      <a:br>
                        <a:rPr lang="ru-RU" sz="1800" b="1"/>
                      </a:br>
                      <a:r>
                        <a:rPr lang="ru-RU" sz="1800" b="1"/>
                        <a:t>разрешение, сек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Мертвое время, </a:t>
                      </a:r>
                      <a:br>
                        <a:rPr lang="ru-RU" sz="1800" b="1" dirty="0"/>
                      </a:br>
                      <a:r>
                        <a:rPr lang="ru-RU" sz="1800" b="1" dirty="0"/>
                        <a:t>сек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050994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Эмульсии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0.001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-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-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434301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Камера Вильсона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0.3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0.1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0.01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437035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Диффузионная камера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0.5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1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-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154060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Пузырьковая камера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0.1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10</a:t>
                      </a:r>
                      <a:r>
                        <a:rPr lang="ru-RU" sz="1800" b="1" baseline="30000"/>
                        <a:t>-3</a:t>
                      </a:r>
                      <a:endParaRPr lang="ru-RU" sz="1800" b="1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0.1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238634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Искровая камера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0.1-0.3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10</a:t>
                      </a:r>
                      <a:r>
                        <a:rPr lang="ru-RU" sz="1800" b="1" baseline="30000"/>
                        <a:t>-6</a:t>
                      </a:r>
                      <a:endParaRPr lang="ru-RU" sz="1800" b="1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-8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440687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 err="1"/>
                        <a:t>Стримерная</a:t>
                      </a:r>
                      <a:r>
                        <a:rPr lang="ru-RU" sz="1800" b="1" dirty="0"/>
                        <a:t> камера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0.2-0.3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2</a:t>
                      </a:r>
                      <a:r>
                        <a:rPr lang="ru-RU" sz="1800" b="1" baseline="30000"/>
                        <a:t>.</a:t>
                      </a:r>
                      <a:r>
                        <a:rPr lang="ru-RU" sz="1800" b="1"/>
                        <a:t>10</a:t>
                      </a:r>
                      <a:r>
                        <a:rPr lang="ru-RU" sz="1800" b="1" baseline="30000"/>
                        <a:t>-6</a:t>
                      </a:r>
                      <a:endParaRPr lang="ru-RU" sz="1800" b="1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0.1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579451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Пропорциональная камера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0.05-0.3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- 9</a:t>
                      </a:r>
                      <a:r>
                        <a:rPr lang="ru-RU" sz="1800" b="1" dirty="0"/>
                        <a:t>-10</a:t>
                      </a:r>
                      <a:r>
                        <a:rPr lang="ru-RU" sz="1800" b="1" baseline="30000" dirty="0"/>
                        <a:t>-8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2</a:t>
                      </a:r>
                      <a:r>
                        <a:rPr lang="ru-RU" sz="1800" b="1" baseline="30000"/>
                        <a:t>.</a:t>
                      </a:r>
                      <a:r>
                        <a:rPr lang="ru-RU" sz="1800" b="1"/>
                        <a:t>10</a:t>
                      </a:r>
                      <a:r>
                        <a:rPr lang="ru-RU" sz="1800" b="1" baseline="30000"/>
                        <a:t>-7</a:t>
                      </a:r>
                      <a:endParaRPr lang="ru-RU" sz="1800" b="1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36516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Дрейфовая камера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0.1-0.2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2</a:t>
                      </a:r>
                      <a:r>
                        <a:rPr lang="ru-RU" sz="1800" b="1" baseline="30000" dirty="0"/>
                        <a:t>.</a:t>
                      </a:r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- 9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10</a:t>
                      </a:r>
                      <a:r>
                        <a:rPr lang="ru-RU" sz="1800" b="1" baseline="30000"/>
                        <a:t>-7</a:t>
                      </a:r>
                      <a:endParaRPr lang="ru-RU" sz="1800" b="1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414546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1800" b="1" dirty="0"/>
                        <a:t>Кремниевые </a:t>
                      </a:r>
                      <a:r>
                        <a:rPr lang="ru-RU" sz="1800" b="1" dirty="0" err="1"/>
                        <a:t>микрострипы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0.007-0.02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- 8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-8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13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Кремниевые пиксели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0.002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- 9 </a:t>
                      </a:r>
                      <a:r>
                        <a:rPr lang="ru-RU" sz="1800" b="1" dirty="0"/>
                        <a:t>- 10</a:t>
                      </a:r>
                      <a:r>
                        <a:rPr lang="ru-RU" sz="1800" b="1" baseline="30000" dirty="0"/>
                        <a:t>- 8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-8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831153"/>
                  </a:ext>
                </a:extLst>
              </a:tr>
              <a:tr h="333254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Резистивные плоские камеры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0.05</a:t>
                      </a:r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5*10</a:t>
                      </a:r>
                      <a:r>
                        <a:rPr lang="ru-RU" sz="1800" b="1" baseline="30000" dirty="0"/>
                        <a:t>- 11</a:t>
                      </a:r>
                      <a:r>
                        <a:rPr lang="ru-RU" sz="1800" b="1" dirty="0"/>
                        <a:t>-10</a:t>
                      </a:r>
                      <a:r>
                        <a:rPr lang="ru-RU" sz="1800" b="1" baseline="30000" dirty="0"/>
                        <a:t>-9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10</a:t>
                      </a:r>
                      <a:r>
                        <a:rPr lang="ru-RU" sz="1800" b="1" baseline="30000" dirty="0"/>
                        <a:t>-8</a:t>
                      </a:r>
                      <a:endParaRPr lang="ru-RU" sz="1800" b="1" dirty="0"/>
                    </a:p>
                  </a:txBody>
                  <a:tcPr marL="57645" marR="57645" marT="57645" marB="57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242240"/>
                  </a:ext>
                </a:extLst>
              </a:tr>
            </a:tbl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F85606FE-1AAC-4F5A-3C5A-06328EF6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Саров, 27.07.2023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020E61-7AEA-7958-CED5-54D53B90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Летняя научная школа по физике высоких энергий и ускорительной технике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5B955-DBA2-651C-465D-E5ECA7C1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486F-52E4-43EF-931B-3E18F8CED9A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15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2257</TotalTime>
  <Words>5242</Words>
  <Application>Microsoft Office PowerPoint</Application>
  <PresentationFormat>Широкоэкранный</PresentationFormat>
  <Paragraphs>971</Paragraphs>
  <Slides>88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103" baseType="lpstr">
      <vt:lpstr>Arial</vt:lpstr>
      <vt:lpstr>Arial Black</vt:lpstr>
      <vt:lpstr>Arial Narrow</vt:lpstr>
      <vt:lpstr>Calibri</vt:lpstr>
      <vt:lpstr>Calibri Light</vt:lpstr>
      <vt:lpstr>Cambria Math</vt:lpstr>
      <vt:lpstr>Comic Sans MS</vt:lpstr>
      <vt:lpstr>Corbel</vt:lpstr>
      <vt:lpstr>Garamond</vt:lpstr>
      <vt:lpstr>Script MT Bold</vt:lpstr>
      <vt:lpstr>Symbol</vt:lpstr>
      <vt:lpstr>Times New Roman</vt:lpstr>
      <vt:lpstr>Wingdings</vt:lpstr>
      <vt:lpstr>Тема Office</vt:lpstr>
      <vt:lpstr>Формула</vt:lpstr>
      <vt:lpstr>Трековые полупроводниковые детекторы</vt:lpstr>
      <vt:lpstr>О чем будем говорить</vt:lpstr>
      <vt:lpstr>Трековые и координатные детекторы</vt:lpstr>
      <vt:lpstr>Трековые и координатные детекторы</vt:lpstr>
      <vt:lpstr>Эксперимент OPERA – событие в эмульсии</vt:lpstr>
      <vt:lpstr>Эксперимент БЕККЕРЕЛЬ взаимодействие ядер ксенона с энергией 3 ГэВ</vt:lpstr>
      <vt:lpstr>Пузырьковая камера.</vt:lpstr>
      <vt:lpstr>Треки в пузырьковой камере</vt:lpstr>
      <vt:lpstr>Типичные пространственные и временные характеристики трековых и координатных детекторов </vt:lpstr>
      <vt:lpstr>Презентация PowerPoint</vt:lpstr>
      <vt:lpstr>Где используются твердотельные детекторы?</vt:lpstr>
      <vt:lpstr>Что мы хотим получить от трекового детектора в физике частиц?</vt:lpstr>
      <vt:lpstr>Первые кремниевые координатные (трековые) детекторы</vt:lpstr>
      <vt:lpstr>Первый эксперимент в физике частиц</vt:lpstr>
      <vt:lpstr>ALEPH, DELPHI, MARK II</vt:lpstr>
      <vt:lpstr>D0 детектор </vt:lpstr>
      <vt:lpstr>D0 детектор – трековая  система</vt:lpstr>
      <vt:lpstr>D0 SMT</vt:lpstr>
      <vt:lpstr>D0 SMT</vt:lpstr>
      <vt:lpstr>Dzero SMT половина треккера</vt:lpstr>
      <vt:lpstr>D0 SMT F-диск </vt:lpstr>
      <vt:lpstr>D0 SMT H-диск </vt:lpstr>
      <vt:lpstr>D0 SMT H-диск </vt:lpstr>
      <vt:lpstr>ZEUS Silicon Micro-vertex Detector</vt:lpstr>
      <vt:lpstr>Модернизация D0 - RunIIb</vt:lpstr>
      <vt:lpstr>LHC детекторы </vt:lpstr>
      <vt:lpstr>DELPHI vs. CMS</vt:lpstr>
      <vt:lpstr>Действующие детекторы LHC </vt:lpstr>
      <vt:lpstr>LHCb VELO детектор LHCb </vt:lpstr>
      <vt:lpstr>Трековая система эксперимента CLAS12 - JLAB</vt:lpstr>
      <vt:lpstr>Семейство микросхем SVX</vt:lpstr>
      <vt:lpstr>SVXIIe и SVX4a/b</vt:lpstr>
      <vt:lpstr>Спецификация типичной ИМС</vt:lpstr>
      <vt:lpstr>Достоинства и недостатки полупроводниковых детекторов</vt:lpstr>
      <vt:lpstr>Полупроводники</vt:lpstr>
      <vt:lpstr>Сложные (составные) полупроводники</vt:lpstr>
      <vt:lpstr>Почему кремний?</vt:lpstr>
      <vt:lpstr>Модель связей </vt:lpstr>
      <vt:lpstr>Энергетические зоны</vt:lpstr>
      <vt:lpstr>Собственная (внутренняя) концентрация носителей</vt:lpstr>
      <vt:lpstr>Свойства материала: скорость дрейфа, подвижность, удельное сопротивление </vt:lpstr>
      <vt:lpstr>Попробуем сконструировать детектор - 1</vt:lpstr>
      <vt:lpstr>Попробуем сконструировать детектор - 2</vt:lpstr>
      <vt:lpstr>Создание  pn-перехода - легирование</vt:lpstr>
      <vt:lpstr>Кремний n-типа</vt:lpstr>
      <vt:lpstr>Кремний n-типа</vt:lpstr>
      <vt:lpstr>Кремний р-типа</vt:lpstr>
      <vt:lpstr>Кремний р-типа</vt:lpstr>
      <vt:lpstr>Создание  pn-перехода</vt:lpstr>
      <vt:lpstr>pn-переход при прямом смещении</vt:lpstr>
      <vt:lpstr>pn-переход при обратном включении</vt:lpstr>
      <vt:lpstr>Глубина обедненной зоны</vt:lpstr>
      <vt:lpstr>Напряжение (полного) обеднения </vt:lpstr>
      <vt:lpstr>Свойства обедненной области – обратный ток</vt:lpstr>
      <vt:lpstr>Емкость детектора</vt:lpstr>
      <vt:lpstr>Схематичное распределение концентраций примесей  и напряженности электрического поля  в p+-n-n+-структуре  при Vappl&gt;Vfd.</vt:lpstr>
      <vt:lpstr>Основные параметры детектора</vt:lpstr>
      <vt:lpstr>Координатное разрешение – гальванический съём </vt:lpstr>
      <vt:lpstr>Пример топологии стрипового детектора</vt:lpstr>
      <vt:lpstr>Координатное разрешение</vt:lpstr>
      <vt:lpstr>Считывание сигнала</vt:lpstr>
      <vt:lpstr>Координатное разрешение – стриповый детектор (AC) </vt:lpstr>
      <vt:lpstr>Модуль передней части трековой системы SMT D0</vt:lpstr>
      <vt:lpstr>Презентация PowerPoint</vt:lpstr>
      <vt:lpstr>Детекторы торцевых дисков</vt:lpstr>
      <vt:lpstr>Типичный стриповый модуль – CMS эксперимент</vt:lpstr>
      <vt:lpstr>Двухсторонние стриповые детекторы (DSSD)</vt:lpstr>
      <vt:lpstr>Гибридные пиксельные детекторы</vt:lpstr>
      <vt:lpstr>Монолитные пиксельные детекторы</vt:lpstr>
      <vt:lpstr>Монолитные пиксели в технологии TowerJazz 180 нм</vt:lpstr>
      <vt:lpstr>Детектор ALPIDE</vt:lpstr>
      <vt:lpstr>Магнитный спектрометр PAMELA</vt:lpstr>
      <vt:lpstr>Начало</vt:lpstr>
      <vt:lpstr>Прототип модуля ECAL УНК (1992)</vt:lpstr>
      <vt:lpstr>Падовые детекторы.</vt:lpstr>
      <vt:lpstr>100 мм пластина с детекторами</vt:lpstr>
      <vt:lpstr>Падовые детекторы.</vt:lpstr>
      <vt:lpstr>Схема испытаний прототипа зарядовой системы НУКЛОН</vt:lpstr>
      <vt:lpstr>Презентация PowerPoint</vt:lpstr>
      <vt:lpstr>Прецизионный вершинный детектор эксперимента СВД-2</vt:lpstr>
      <vt:lpstr>Детекторы эксперимента СВД-2</vt:lpstr>
      <vt:lpstr>Детектор SVD-16 на  керамической подложке</vt:lpstr>
      <vt:lpstr>Спасибо за внимание!</vt:lpstr>
      <vt:lpstr>Backup</vt:lpstr>
      <vt:lpstr>Модуль передней части трековой системы</vt:lpstr>
      <vt:lpstr>Презентация PowerPoint</vt:lpstr>
      <vt:lpstr>Детекторы Н-дисков</vt:lpstr>
      <vt:lpstr>Элементы технологии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Трековые полупроводниковые детекторы</dc:title>
  <dc:creator>Michael Merkin</dc:creator>
  <cp:lastModifiedBy>Michael Merkin</cp:lastModifiedBy>
  <cp:revision>14</cp:revision>
  <dcterms:created xsi:type="dcterms:W3CDTF">2023-07-16T18:34:48Z</dcterms:created>
  <dcterms:modified xsi:type="dcterms:W3CDTF">2023-07-27T04:19:42Z</dcterms:modified>
</cp:coreProperties>
</file>