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5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09"/>
  </p:normalViewPr>
  <p:slideViewPr>
    <p:cSldViewPr snapToGrid="0">
      <p:cViewPr varScale="1">
        <p:scale>
          <a:sx n="114" d="100"/>
          <a:sy n="114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14D6-2F4D-B284-BE0BB1C528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4D6-2F4D-B284-BE0BB1C528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4D6-2F4D-B284-BE0BB1C5284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14D6-2F4D-B284-BE0BB1C5284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4D6-2F4D-B284-BE0BB1C52847}"/>
                </c:ext>
              </c:extLst>
            </c:dLbl>
            <c:dLbl>
              <c:idx val="2"/>
              <c:layout>
                <c:manualLayout>
                  <c:x val="-2.007299270072992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D6-2F4D-B284-BE0BB1C5284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рак молочной железы</c:v>
                </c:pt>
                <c:pt idx="1">
                  <c:v>меланома кожи </c:v>
                </c:pt>
                <c:pt idx="2">
                  <c:v>БВПО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6-2F4D-B284-BE0BB1C5284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3AD-D5F2-334A-BD32-01853FFC13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9D4-B0B5-1644-8CBC-597215780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2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3AD-D5F2-334A-BD32-01853FFC13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9D4-B0B5-1644-8CBC-597215780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0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3AD-D5F2-334A-BD32-01853FFC13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9D4-B0B5-1644-8CBC-5972157802D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44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3AD-D5F2-334A-BD32-01853FFC13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9D4-B0B5-1644-8CBC-597215780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56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3AD-D5F2-334A-BD32-01853FFC13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9D4-B0B5-1644-8CBC-5972157802D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58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3AD-D5F2-334A-BD32-01853FFC13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9D4-B0B5-1644-8CBC-597215780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7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3AD-D5F2-334A-BD32-01853FFC13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9D4-B0B5-1644-8CBC-597215780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0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3AD-D5F2-334A-BD32-01853FFC13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9D4-B0B5-1644-8CBC-597215780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2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3AD-D5F2-334A-BD32-01853FFC13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9D4-B0B5-1644-8CBC-597215780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0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3AD-D5F2-334A-BD32-01853FFC13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9D4-B0B5-1644-8CBC-597215780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3AD-D5F2-334A-BD32-01853FFC13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9D4-B0B5-1644-8CBC-597215780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2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3AD-D5F2-334A-BD32-01853FFC13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9D4-B0B5-1644-8CBC-597215780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4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3AD-D5F2-334A-BD32-01853FFC13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9D4-B0B5-1644-8CBC-597215780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5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3AD-D5F2-334A-BD32-01853FFC13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9D4-B0B5-1644-8CBC-597215780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3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3AD-D5F2-334A-BD32-01853FFC13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9D4-B0B5-1644-8CBC-597215780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7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3AD-D5F2-334A-BD32-01853FFC13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9D4-B0B5-1644-8CBC-597215780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3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A53AD-D5F2-334A-BD32-01853FFC130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43E9D4-B0B5-1644-8CBC-597215780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2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1707D-85FC-996A-4365-F7E9D02BB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649" y="2404531"/>
            <a:ext cx="10391284" cy="1646302"/>
          </a:xfrm>
        </p:spPr>
        <p:txBody>
          <a:bodyPr/>
          <a:lstStyle/>
          <a:p>
            <a:pPr algn="ctr"/>
            <a:r>
              <a:rPr lang="ru-RU" sz="4800" dirty="0"/>
              <a:t>Стереотаксическая лучевая терапия вторичных опухолей позвоночника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59A6C8-8C76-0FF3-B5B7-D3E2C3199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5054" y="4485730"/>
            <a:ext cx="8408019" cy="1646302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sz="440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 Е. </a:t>
            </a:r>
            <a:r>
              <a:rPr lang="ru-RU" sz="4400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Закондырин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Э. Е. </a:t>
            </a:r>
            <a:r>
              <a:rPr lang="ru-RU" sz="4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Росторгуев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П. Г. </a:t>
            </a:r>
            <a:r>
              <a:rPr lang="ru-RU" sz="4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Сакун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b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В.И. </a:t>
            </a:r>
            <a:r>
              <a:rPr lang="ru-RU" sz="4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Вошедский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М. А. Командиров, О. И. Кит.</a:t>
            </a:r>
          </a:p>
          <a:p>
            <a:pPr algn="ctr"/>
            <a:r>
              <a:rPr lang="ru-RU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«НМИЦ онкологии» Минздрава России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45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17F78-A24F-B8A0-BE9D-26DBE6C72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95" y="351692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Материалы и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8D4E5-C437-D62C-5B2F-2CD2102B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95" y="1805354"/>
            <a:ext cx="10049281" cy="5052646"/>
          </a:xfrm>
        </p:spPr>
        <p:txBody>
          <a:bodyPr>
            <a:norm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Общий объем опухоли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GTV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в среднем составлял 30,56±7,8 см² </a:t>
            </a:r>
          </a:p>
          <a:p>
            <a:pPr indent="449580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 доза облучения при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однофракционных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курсах составила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 [13; 16] Гр. </a:t>
            </a:r>
          </a:p>
          <a:p>
            <a:pPr indent="449580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применении методики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гипофрационирования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средняя суммарная очаговая доза (СОД) составила 25 [25; 26] Гр, средняя разовая очаговая доза (РОД) – 5 [5; 8] Гр.</a:t>
            </a:r>
          </a:p>
        </p:txBody>
      </p:sp>
    </p:spTree>
    <p:extLst>
      <p:ext uri="{BB962C8B-B14F-4D97-AF65-F5344CB8AC3E}">
        <p14:creationId xmlns:p14="http://schemas.microsoft.com/office/powerpoint/2010/main" val="1518079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AF721-25AE-7508-D6B1-0257E134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B5A90-E3DF-C135-4910-A095C2A91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056" y="1714540"/>
            <a:ext cx="8596668" cy="3880773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12 пациентов проведено облучение 19 метастатических опухолей позвонков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Большинство пациентов (80%,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=10) прошли 1 курс лучевой терапии, 20% больных получили 2 курса облучения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облучение одного позвонка выполнено 8 (67%) больным, 4 (33%) получили облучение двух и более сегментов позвоночного столба.</a:t>
            </a:r>
            <a:r>
              <a:rPr lang="ru-RU" dirty="0">
                <a:effectLst/>
              </a:rPr>
              <a:t>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SBRT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была применена у 6 (50%) больных, радиохирургия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использована у 4 (34%) пациентов. У 2 (17%) больных на различных пораженных сегментах позвоночного столба применялась и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SBRT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методики облучения.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Проводимая лучевая терапия была часть комплексного лечения у 10 (83%) больных, комбинированного - у 2 (17%).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758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AF721-25AE-7508-D6B1-0257E134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B5A90-E3DF-C135-4910-A095C2A91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753" y="1658784"/>
            <a:ext cx="9670997" cy="4831226"/>
          </a:xfrm>
        </p:spPr>
        <p:txBody>
          <a:bodyPr/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 продолжительность наблюдения составила 12,18±2,23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Радиологический локальный контроль (полный, частичный ответ и стабилизация заболевания по критериям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RECIST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был достигнут у 11 (92%) больных в течение 6 месяцев, у 10 (83%) - в течение 1 года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Прогрессирование основного заболевания за период наблюдения отмечено у 6 (50%) больных 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 выживаемость до прогрессирования составила 9,11±2,69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 болей в спине после облучения отметили 8 (67%) больных, случаев нарастания болевого синдрома отмечено не было.</a:t>
            </a: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8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605E4-29A0-2F9D-FEE5-074FB71D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E6732D-0CB3-EE7C-0612-527AFD848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Стереотаксическая лучевая терапия и радиохирургия метастатических опухолей позвонков без компрессии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невральных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структур обеспечивает локальный контроль опухоли у 92% больных в течение 6 месяцев и у  83% пациентов в течение 1 года, регресс болевого синдрома после облучения -  у 67% больных.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584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2BDA33-2761-A619-2F0E-90E659B30D29}"/>
              </a:ext>
            </a:extLst>
          </p:cNvPr>
          <p:cNvSpPr/>
          <p:nvPr/>
        </p:nvSpPr>
        <p:spPr>
          <a:xfrm>
            <a:off x="1778091" y="2967335"/>
            <a:ext cx="763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6574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D0C9C-3415-5BE5-0468-18344B6E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Лучевая терапия метастатических опухолей позвоночника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7A6589-C0B3-7585-EA12-AB12B7C96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250861" cy="4608201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течение длительного времени в лечении данной группы больных и при отсутствии показаний к оперативному лечению применялась конвенциальная лучевая терапия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конформные методы лучевой терапии в лечении метастазов в кости вытесняют конвенциональную лучевую терапию несмотря на их недостатки в виде необходимости более длительной подготовки больного, проведения дополнительных диагностических исследований и дороговизну.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Среди конформных методов в лечении опухолей позвоночника стереотаксическая лучевая терапия (СЛТ) и радиохирургия (РХ) заняли ведущие позиции.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стереотаксической лучевой терапии деструкция опухоли происходит несколькими крупными фракциями (по 5-12 Гр), при стереотаксической радиохирургии – подведением радикальной дозы (15-21 Гр) за один сеанс.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16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14EAF-B06F-D8B1-BA40-042BD83C4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Цель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40007-EE91-D203-F683-1E3754B36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эффективности экстракраниальной стереотаксической лучевой терапии в различных режимах фракционирования при лечении пациентов с метастатическим поражением позвонков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03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17F78-A24F-B8A0-BE9D-26DBE6C7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Материалы и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8D4E5-C437-D62C-5B2F-2CD2102B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8590"/>
            <a:ext cx="8596668" cy="1625964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исследование включено 12 больных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метастатическим поражением позвоночника, которым была проведена экстракраниальная стереотаксическая лучевая терапия (SBRT) на линейном ускорителе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Novalis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Tx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режиме радиохирургии (SRS; за 1 фракцию) и режиме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гипофракционирования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(РОД 5Гр, СОД 25Гр, 5 фракций) в период с 01.01.2020 по 31.03.2022гг.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744A6A9-34D6-5F51-CD3F-F25B48E72C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386877"/>
              </p:ext>
            </p:extLst>
          </p:nvPr>
        </p:nvGraphicFramePr>
        <p:xfrm>
          <a:off x="785447" y="3024554"/>
          <a:ext cx="8206154" cy="370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888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17F78-A24F-B8A0-BE9D-26DBE6C7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Материалы и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8D4E5-C437-D62C-5B2F-2CD2102B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6527"/>
            <a:ext cx="9240389" cy="4931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оценки неврологического статуса и состояния пациентов использовали шкалы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Frankel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Karnofsky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интенсивность болевого синдрома оценивали по визуально аналоговой шкале боли (ВАШ), для оценки нестабильности в пораженном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позвоночно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-двигательном сегменте пользовались шкалой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пациенты обследовались в день поступления, при выписке и через каждые 3 месяца после завершения курса лучевой терапии. </a:t>
            </a:r>
          </a:p>
          <a:p>
            <a:pPr marL="0" indent="0" algn="ctr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 возраст пациентов составил 55,47±2,89 лет</a:t>
            </a:r>
            <a:r>
              <a:rPr lang="ru-RU" dirty="0">
                <a:effectLst/>
              </a:rPr>
              <a:t>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пациенты были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неврологически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интактны (тип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Frankel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и функционально сохранны (70-80 баллов по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Karnofsky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Стабильность позвоночного столба по шкале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составила в среднем 5,0±0,59 балла</a:t>
            </a:r>
            <a:r>
              <a:rPr lang="ru-RU" dirty="0">
                <a:effectLst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редний балл по ВАШ составлял 5,4±0,67</a:t>
            </a:r>
            <a:r>
              <a:rPr lang="ru-RU" dirty="0">
                <a:effectLst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10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17F78-A24F-B8A0-BE9D-26DBE6C7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Материалы и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8D4E5-C437-D62C-5B2F-2CD2102B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13" y="1930400"/>
            <a:ext cx="3073002" cy="4505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Одиночный метастатический очаг в позвоночнике в начале лечения отмечался у 2(17%) больных, у остальных пациентов метастатическое поражение позвонков имело множественный характер.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Помимо позвоночника у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(50%) отмечалось метастазирование в другие плоские кости скелета, а у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(34%) – висцеральные метастазы.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F979ECB-D4DB-ECB4-86C9-923B5D8B8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11193"/>
              </p:ext>
            </p:extLst>
          </p:nvPr>
        </p:nvGraphicFramePr>
        <p:xfrm>
          <a:off x="3587199" y="1504096"/>
          <a:ext cx="6025724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7521">
                  <a:extLst>
                    <a:ext uri="{9D8B030D-6E8A-4147-A177-3AD203B41FA5}">
                      <a16:colId xmlns:a16="http://schemas.microsoft.com/office/drawing/2014/main" val="3775470695"/>
                    </a:ext>
                  </a:extLst>
                </a:gridCol>
                <a:gridCol w="2098203">
                  <a:extLst>
                    <a:ext uri="{9D8B030D-6E8A-4147-A177-3AD203B41FA5}">
                      <a16:colId xmlns:a16="http://schemas.microsoft.com/office/drawing/2014/main" val="1954539890"/>
                    </a:ext>
                  </a:extLst>
                </a:gridCol>
              </a:tblGrid>
              <a:tr h="39295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Признак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З</a:t>
                      </a:r>
                      <a:r>
                        <a:rPr lang="ru-RU" sz="1400">
                          <a:effectLst/>
                        </a:rPr>
                        <a:t>начение показателя (n</a:t>
                      </a:r>
                      <a:r>
                        <a:rPr lang="en-US" sz="1400">
                          <a:effectLst/>
                        </a:rPr>
                        <a:t>=19)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extLst>
                  <a:ext uri="{0D108BD9-81ED-4DB2-BD59-A6C34878D82A}">
                    <a16:rowId xmlns:a16="http://schemas.microsoft.com/office/drawing/2014/main" val="1939021562"/>
                  </a:ext>
                </a:extLst>
              </a:tr>
              <a:tr h="1186731"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Расположение метастатической опухоли в позвоночнике по классификации T</a:t>
                      </a:r>
                      <a:r>
                        <a:rPr lang="en-US" sz="1400">
                          <a:effectLst/>
                        </a:rPr>
                        <a:t>omita</a:t>
                      </a:r>
                      <a:endParaRPr lang="ru-RU" sz="1400">
                        <a:effectLst/>
                      </a:endParaRPr>
                    </a:p>
                    <a:p>
                      <a:pPr algn="r"/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r"/>
                      <a:r>
                        <a:rPr lang="ru-RU" sz="1400">
                          <a:effectLst/>
                        </a:rPr>
                        <a:t>1 тип</a:t>
                      </a:r>
                    </a:p>
                    <a:p>
                      <a:pPr algn="r"/>
                      <a:r>
                        <a:rPr lang="ru-RU" sz="1400">
                          <a:effectLst/>
                        </a:rPr>
                        <a:t>5 тип</a:t>
                      </a:r>
                    </a:p>
                    <a:p>
                      <a:pPr algn="r"/>
                      <a:r>
                        <a:rPr lang="ru-RU" sz="1400">
                          <a:effectLst/>
                        </a:rPr>
                        <a:t>7 тип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400">
                          <a:effectLst/>
                        </a:rPr>
                        <a:t>4 (21%)</a:t>
                      </a:r>
                    </a:p>
                    <a:p>
                      <a:pPr algn="ctr"/>
                      <a:r>
                        <a:rPr lang="ru-RU" sz="1400">
                          <a:effectLst/>
                        </a:rPr>
                        <a:t>1 (5%)</a:t>
                      </a:r>
                    </a:p>
                    <a:p>
                      <a:pPr algn="ctr"/>
                      <a:r>
                        <a:rPr lang="ru-RU" sz="1400">
                          <a:effectLst/>
                        </a:rPr>
                        <a:t>14 (74%)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extLst>
                  <a:ext uri="{0D108BD9-81ED-4DB2-BD59-A6C34878D82A}">
                    <a16:rowId xmlns:a16="http://schemas.microsoft.com/office/drawing/2014/main" val="709833598"/>
                  </a:ext>
                </a:extLst>
              </a:tr>
              <a:tr h="988943"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Локализация опухоли в позвонке:</a:t>
                      </a:r>
                    </a:p>
                    <a:p>
                      <a:pPr algn="r"/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r"/>
                      <a:r>
                        <a:rPr lang="ru-RU" sz="1400">
                          <a:effectLst/>
                        </a:rPr>
                        <a:t>тело</a:t>
                      </a:r>
                    </a:p>
                    <a:p>
                      <a:pPr algn="r"/>
                      <a:r>
                        <a:rPr lang="ru-RU" sz="1400">
                          <a:effectLst/>
                        </a:rPr>
                        <a:t>тело+ножка дуги</a:t>
                      </a:r>
                    </a:p>
                    <a:p>
                      <a:pPr algn="r"/>
                      <a:r>
                        <a:rPr lang="ru-RU" sz="1400">
                          <a:effectLst/>
                        </a:rPr>
                        <a:t>тотальное поражение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400">
                          <a:effectLst/>
                        </a:rPr>
                        <a:t>13 (68%)</a:t>
                      </a:r>
                    </a:p>
                    <a:p>
                      <a:pPr algn="ctr"/>
                      <a:r>
                        <a:rPr lang="ru-RU" sz="1400">
                          <a:effectLst/>
                        </a:rPr>
                        <a:t>3 (16%)</a:t>
                      </a:r>
                    </a:p>
                    <a:p>
                      <a:pPr algn="ctr"/>
                      <a:r>
                        <a:rPr lang="ru-RU" sz="1400">
                          <a:effectLst/>
                        </a:rPr>
                        <a:t>3 (16%)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extLst>
                  <a:ext uri="{0D108BD9-81ED-4DB2-BD59-A6C34878D82A}">
                    <a16:rowId xmlns:a16="http://schemas.microsoft.com/office/drawing/2014/main" val="3097892718"/>
                  </a:ext>
                </a:extLst>
              </a:tr>
              <a:tr h="988943"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Степень распространения опухоли по </a:t>
                      </a:r>
                    </a:p>
                    <a:p>
                      <a:pPr algn="r"/>
                      <a:r>
                        <a:rPr lang="ru-RU" sz="1400">
                          <a:effectLst/>
                        </a:rPr>
                        <a:t>классификации  </a:t>
                      </a:r>
                      <a:r>
                        <a:rPr lang="en-US" sz="1400">
                          <a:effectLst/>
                        </a:rPr>
                        <a:t>Weinstein</a:t>
                      </a:r>
                      <a:r>
                        <a:rPr lang="ru-RU" sz="1400">
                          <a:effectLst/>
                        </a:rPr>
                        <a:t>-</a:t>
                      </a:r>
                      <a:r>
                        <a:rPr lang="en-US" sz="1400">
                          <a:effectLst/>
                        </a:rPr>
                        <a:t>Boriani</a:t>
                      </a:r>
                      <a:r>
                        <a:rPr lang="ru-RU" sz="1400">
                          <a:effectLst/>
                        </a:rPr>
                        <a:t>:</a:t>
                      </a:r>
                    </a:p>
                    <a:p>
                      <a:pPr algn="r"/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r"/>
                      <a:r>
                        <a:rPr lang="ru-RU" sz="1400">
                          <a:effectLst/>
                        </a:rPr>
                        <a:t>В+С</a:t>
                      </a:r>
                    </a:p>
                    <a:p>
                      <a:pPr algn="r"/>
                      <a:r>
                        <a:rPr lang="ru-RU" sz="1400">
                          <a:effectLst/>
                        </a:rPr>
                        <a:t>А+В+С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400">
                          <a:effectLst/>
                        </a:rPr>
                        <a:t>18 (95%)</a:t>
                      </a:r>
                    </a:p>
                    <a:p>
                      <a:pPr algn="ctr"/>
                      <a:r>
                        <a:rPr lang="ru-RU" sz="1400">
                          <a:effectLst/>
                        </a:rPr>
                        <a:t>1 (5%)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extLst>
                  <a:ext uri="{0D108BD9-81ED-4DB2-BD59-A6C34878D82A}">
                    <a16:rowId xmlns:a16="http://schemas.microsoft.com/office/drawing/2014/main" val="1599296444"/>
                  </a:ext>
                </a:extLst>
              </a:tr>
              <a:tr h="1186731"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Уровень поражения: </a:t>
                      </a:r>
                    </a:p>
                    <a:p>
                      <a:pPr algn="r"/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r"/>
                      <a:r>
                        <a:rPr lang="ru-RU" sz="1400">
                          <a:effectLst/>
                        </a:rPr>
                        <a:t>Шейный</a:t>
                      </a:r>
                    </a:p>
                    <a:p>
                      <a:pPr algn="r"/>
                      <a:r>
                        <a:rPr lang="ru-RU" sz="1400">
                          <a:effectLst/>
                        </a:rPr>
                        <a:t>Грудной</a:t>
                      </a:r>
                    </a:p>
                    <a:p>
                      <a:pPr algn="r"/>
                      <a:r>
                        <a:rPr lang="ru-RU" sz="1400">
                          <a:effectLst/>
                        </a:rPr>
                        <a:t>Поясничный</a:t>
                      </a:r>
                    </a:p>
                    <a:p>
                      <a:pPr algn="r"/>
                      <a:r>
                        <a:rPr lang="ru-RU" sz="1400">
                          <a:effectLst/>
                        </a:rPr>
                        <a:t>Крестцовый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</a:rPr>
                        <a:t>2 (10,5%)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</a:rPr>
                        <a:t>7 (37%)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</a:rPr>
                        <a:t>8 (42%)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</a:rPr>
                        <a:t>2 (10%)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extLst>
                  <a:ext uri="{0D108BD9-81ED-4DB2-BD59-A6C34878D82A}">
                    <a16:rowId xmlns:a16="http://schemas.microsoft.com/office/drawing/2014/main" val="2774956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89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17F78-A24F-B8A0-BE9D-26DBE6C72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841" y="222738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Материалы и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8D4E5-C437-D62C-5B2F-2CD2102B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74" y="1016000"/>
            <a:ext cx="9708264" cy="45055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Всем пациентам до лечения выполнялась компьютерная (КТ) и магнитно-резонансная томография (МРТ) позвоночного столба, послеоперационная оценка локального контроля осуществлялась с использованием ПЭТ-КТ с 18F-фтордезоксиглюкозой (18-ФДГ)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4C03D2-3282-5E41-7950-9DCF98E35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6" y="1938654"/>
            <a:ext cx="3486497" cy="18529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227F51-61EF-6CCD-A8CA-6D58EE28E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019" y="2603765"/>
            <a:ext cx="5972560" cy="21348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782C09E-A304-D6BF-7E88-8B3DEE840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28" y="4855851"/>
            <a:ext cx="5151038" cy="18858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512AC7-CBF7-06C8-5373-0DD5567D8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34" y="3791644"/>
            <a:ext cx="3571666" cy="19869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229AFD-3927-19CB-7AEF-19EA7E5742F3}"/>
              </a:ext>
            </a:extLst>
          </p:cNvPr>
          <p:cNvSpPr txBox="1"/>
          <p:nvPr/>
        </p:nvSpPr>
        <p:spPr>
          <a:xfrm>
            <a:off x="420474" y="5855085"/>
            <a:ext cx="292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 начала лечения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37CE3-0564-2CB5-307B-D35FDF33F650}"/>
              </a:ext>
            </a:extLst>
          </p:cNvPr>
          <p:cNvSpPr txBox="1"/>
          <p:nvPr/>
        </p:nvSpPr>
        <p:spPr>
          <a:xfrm>
            <a:off x="5839675" y="2603765"/>
            <a:ext cx="292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Через 3 </a:t>
            </a:r>
            <a:r>
              <a:rPr lang="ru-RU" dirty="0" err="1"/>
              <a:t>мес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219A09-D021-3700-F46A-8825511F4808}"/>
              </a:ext>
            </a:extLst>
          </p:cNvPr>
          <p:cNvSpPr txBox="1"/>
          <p:nvPr/>
        </p:nvSpPr>
        <p:spPr>
          <a:xfrm>
            <a:off x="8068101" y="4855851"/>
            <a:ext cx="292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Через 1 год</a:t>
            </a:r>
          </a:p>
        </p:txBody>
      </p:sp>
    </p:spTree>
    <p:extLst>
      <p:ext uri="{BB962C8B-B14F-4D97-AF65-F5344CB8AC3E}">
        <p14:creationId xmlns:p14="http://schemas.microsoft.com/office/powerpoint/2010/main" val="282569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17F78-A24F-B8A0-BE9D-26DBE6C72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95" y="351692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Материалы и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8D4E5-C437-D62C-5B2F-2CD2102B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95" y="1242646"/>
            <a:ext cx="10049281" cy="5615354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Облучение проводилось на линейном ускорителе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Novalis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Tx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Предварительно выполнялась топометрическая томография на компьютерном томографе Siemens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Somatom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обработка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предварительнои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̆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топометрии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станции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виртуальнои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̆ симуляции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Singo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Via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программного обеспечения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Elements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Brainlab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производилось сегментирование, оконтуривание и формирование 3D-плана лечения для линейного ускорителя.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Верификация рассчитанного плана стереотаксического радиотерапевтического лечения проводилась на фантоме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StereoPHAN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матрицей детекторов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Mapcheck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 сеансом радиохирургического лечения выполнялась проверка калибровки ускорителя по абсолютной дозе и проверка калибровки системы позиционирования. Доставка дозы осуществлялась с использованием динамической объемно-модулированной методики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VMAT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17F78-A24F-B8A0-BE9D-26DBE6C72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95" y="351692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Материалы и методы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5C6DC3D-DDF1-40C7-F377-6259ABDA0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03" y="1012092"/>
            <a:ext cx="8596668" cy="3880773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Клинический объем опухоли (С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определялся в соответствии с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 Spine Radiosurgery Consortium Consensus Guidelines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Планируемый объем опухоли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вычислялся путем добавления 2-мм края к границам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CTV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вычетом объема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PRV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planning risk volume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для спинного мозга (+ 3мм к краю спинного мозга во всех направлениях) и учетом расположения органов риска (ротоглотки, пищевода и т.д.)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3A8094-B843-D766-D895-24EDE8D8B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10" y="2814868"/>
            <a:ext cx="3846676" cy="2638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7E5999-3F5A-F901-A60B-4587250805B3}"/>
              </a:ext>
            </a:extLst>
          </p:cNvPr>
          <p:cNvSpPr txBox="1"/>
          <p:nvPr/>
        </p:nvSpPr>
        <p:spPr>
          <a:xfrm>
            <a:off x="68277" y="5518966"/>
            <a:ext cx="4200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Оконтуривание объема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GTV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изображениям различных модальностей и формирование объема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CTV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E134D3-E4DA-7F28-6AB2-60361B305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265" y="2785906"/>
            <a:ext cx="4087470" cy="2733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77249E-6AD1-CA1C-21BD-325F449599BA}"/>
              </a:ext>
            </a:extLst>
          </p:cNvPr>
          <p:cNvSpPr txBox="1"/>
          <p:nvPr/>
        </p:nvSpPr>
        <p:spPr>
          <a:xfrm>
            <a:off x="4007586" y="5630629"/>
            <a:ext cx="420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Оконтуривание спинного мозга и формирование объема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PTV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33BD3-5B75-C910-838F-B43E44CC21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22"/>
          <a:stretch/>
        </p:blipFill>
        <p:spPr>
          <a:xfrm>
            <a:off x="8196985" y="2769818"/>
            <a:ext cx="3937157" cy="25876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887505-5193-BCF9-24DB-A2DE5963C13E}"/>
              </a:ext>
            </a:extLst>
          </p:cNvPr>
          <p:cNvSpPr txBox="1"/>
          <p:nvPr/>
        </p:nvSpPr>
        <p:spPr>
          <a:xfrm>
            <a:off x="7991574" y="5380672"/>
            <a:ext cx="4200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озиметрическое планирование с контролем покрытия мишени и нагрузки на критические органы и структуры с последующим анализом рассчитанного плана облучения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34141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{2A403FD4-DE1B-9941-9D04-2167B0A5A1FC}tf10001060</Template>
  <TotalTime>8997</TotalTime>
  <Words>1095</Words>
  <Application>Microsoft Macintosh PowerPoint</Application>
  <PresentationFormat>Широкоэкранный</PresentationFormat>
  <Paragraphs>102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Аспект</vt:lpstr>
      <vt:lpstr>Стереотаксическая лучевая терапия вторичных опухолей позвоночника</vt:lpstr>
      <vt:lpstr>Лучевая терапия метастатических опухолей позвоночника</vt:lpstr>
      <vt:lpstr>Цель исследования</vt:lpstr>
      <vt:lpstr>Материалы и методы</vt:lpstr>
      <vt:lpstr>Материалы и методы</vt:lpstr>
      <vt:lpstr>Материалы и методы</vt:lpstr>
      <vt:lpstr>Материалы и методы</vt:lpstr>
      <vt:lpstr>Материалы и методы</vt:lpstr>
      <vt:lpstr>Материалы и методы</vt:lpstr>
      <vt:lpstr>Материалы и методы</vt:lpstr>
      <vt:lpstr>Результаты</vt:lpstr>
      <vt:lpstr>Результаты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стереотаксической лучевой терапии и радиохиругического лечения метастатических опухолей позвоночника</dc:title>
  <dc:creator>Evgenievich Dmitry</dc:creator>
  <cp:lastModifiedBy>Evgenievich Dmitry</cp:lastModifiedBy>
  <cp:revision>8</cp:revision>
  <dcterms:created xsi:type="dcterms:W3CDTF">2023-10-09T12:10:52Z</dcterms:created>
  <dcterms:modified xsi:type="dcterms:W3CDTF">2023-10-17T11:17:01Z</dcterms:modified>
</cp:coreProperties>
</file>