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"/>
  </p:notesMasterIdLst>
  <p:sldIdLst>
    <p:sldId id="283" r:id="rId3"/>
    <p:sldId id="497" r:id="rId4"/>
    <p:sldId id="527" r:id="rId6"/>
    <p:sldId id="525" r:id="rId7"/>
    <p:sldId id="491" r:id="rId8"/>
    <p:sldId id="488" r:id="rId9"/>
    <p:sldId id="498" r:id="rId10"/>
    <p:sldId id="311" r:id="rId11"/>
    <p:sldId id="559" r:id="rId12"/>
    <p:sldId id="281" r:id="rId13"/>
    <p:sldId id="558" r:id="rId14"/>
    <p:sldId id="268" r:id="rId15"/>
    <p:sldId id="262" r:id="rId16"/>
    <p:sldId id="489" r:id="rId17"/>
    <p:sldId id="493" r:id="rId18"/>
    <p:sldId id="492" r:id="rId19"/>
    <p:sldId id="551" r:id="rId20"/>
    <p:sldId id="552" r:id="rId21"/>
    <p:sldId id="366" r:id="rId22"/>
    <p:sldId id="282" r:id="rId23"/>
    <p:sldId id="530" r:id="rId24"/>
    <p:sldId id="486" r:id="rId25"/>
    <p:sldId id="452" r:id="rId26"/>
    <p:sldId id="495" r:id="rId27"/>
    <p:sldId id="496" r:id="rId28"/>
    <p:sldId id="260" r:id="rId29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 userDrawn="1">
          <p15:clr>
            <a:srgbClr val="A4A3A4"/>
          </p15:clr>
        </p15:guide>
        <p15:guide id="2" pos="28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6" d="100"/>
          <a:sy n="106" d="100"/>
        </p:scale>
        <p:origin x="1686" y="114"/>
      </p:cViewPr>
      <p:guideLst>
        <p:guide orient="horz" pos="2162"/>
        <p:guide pos="28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37DFF-601D-48CD-B9F7-674D9C90E1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37DFF-601D-48CD-B9F7-674D9C90E1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37DFF-601D-48CD-B9F7-674D9C90E1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37DFF-601D-48CD-B9F7-674D9C90E1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37DFF-601D-48CD-B9F7-674D9C90E1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37DFF-601D-48CD-B9F7-674D9C90E1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37DFF-601D-48CD-B9F7-674D9C90E1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37DFF-601D-48CD-B9F7-674D9C90E1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37DFF-601D-48CD-B9F7-674D9C90E1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37DFF-601D-48CD-B9F7-674D9C90E1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37DFF-601D-48CD-B9F7-674D9C90E1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37DFF-601D-48CD-B9F7-674D9C90E1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Образец заголовка</a:t>
            </a:r>
            <a:endParaRPr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Образец текста</a:t>
            </a:r>
            <a:endParaRPr dirty="0"/>
          </a:p>
          <a:p>
            <a:pPr lvl="1"/>
            <a:r>
              <a:rPr dirty="0"/>
              <a:t>Второй уровень</a:t>
            </a:r>
            <a:endParaRPr dirty="0"/>
          </a:p>
          <a:p>
            <a:pPr lvl="2"/>
            <a:r>
              <a:rPr dirty="0"/>
              <a:t>Третий уровень</a:t>
            </a:r>
            <a:endParaRPr dirty="0"/>
          </a:p>
          <a:p>
            <a:pPr lvl="3"/>
            <a:r>
              <a:rPr dirty="0"/>
              <a:t>Четвертый уровень</a:t>
            </a:r>
            <a:endParaRPr dirty="0"/>
          </a:p>
          <a:p>
            <a:pPr lvl="4"/>
            <a:r>
              <a:rPr dirty="0"/>
              <a:t>Пятый уровень</a:t>
            </a:r>
            <a:endParaRPr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37DFF-601D-48CD-B9F7-674D9C90E1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emf"/><Relationship Id="rId1" Type="http://schemas.openxmlformats.org/officeDocument/2006/relationships/hyperlink" Target="https://ru.wikipedia.org/wiki/Maxim.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247736_900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8255" y="-27305"/>
            <a:ext cx="9177020" cy="6976745"/>
          </a:xfrm>
          <a:prstGeom prst="rect">
            <a:avLst/>
          </a:prstGeom>
          <a:effectLst/>
        </p:spPr>
      </p:pic>
      <p:pic>
        <p:nvPicPr>
          <p:cNvPr id="5" name="Изображение 4" descr="биофа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0015" y="123825"/>
            <a:ext cx="1297940" cy="1365250"/>
          </a:xfrm>
          <a:prstGeom prst="rect">
            <a:avLst/>
          </a:prstGeom>
        </p:spPr>
      </p:pic>
      <p:pic>
        <p:nvPicPr>
          <p:cNvPr id="4" name="Изображение 3" descr="a-2sXcCEd2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16840"/>
            <a:ext cx="1322070" cy="132207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1609725" y="163830"/>
            <a:ext cx="6058535" cy="1471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/>
              <a:t>ежегодная научная конференция</a:t>
            </a:r>
            <a:endParaRPr lang="ru-RU" altLang="en-US"/>
          </a:p>
          <a:p>
            <a:pPr algn="ctr"/>
            <a:r>
              <a:rPr lang="ru-RU" altLang="en-US" sz="3200">
                <a:latin typeface="Bahnschrift Condensed" panose="020B0502040204020203" charset="0"/>
                <a:cs typeface="Bahnschrift Condensed" panose="020B0502040204020203" charset="0"/>
              </a:rPr>
              <a:t>Ломоносовские чтения 2024</a:t>
            </a:r>
            <a:endParaRPr lang="ru-RU" altLang="en-US" sz="3200">
              <a:latin typeface="Bahnschrift Condensed" panose="020B0502040204020203" charset="0"/>
              <a:cs typeface="Bahnschrift Condensed" panose="020B0502040204020203" charset="0"/>
            </a:endParaRPr>
          </a:p>
          <a:p>
            <a:pPr algn="ctr"/>
            <a:r>
              <a:rPr lang="ru-RU" altLang="en-US" sz="2000">
                <a:latin typeface="+mj-lt"/>
                <a:cs typeface="+mj-lt"/>
              </a:rPr>
              <a:t>секция биологических наук</a:t>
            </a:r>
            <a:endParaRPr lang="ru-RU" altLang="en-US" sz="2000">
              <a:latin typeface="+mj-lt"/>
              <a:cs typeface="+mj-lt"/>
            </a:endParaRPr>
          </a:p>
          <a:p>
            <a:pPr algn="ctr"/>
            <a:r>
              <a:rPr lang="ru-RU" altLang="en-US" sz="2000" b="1">
                <a:latin typeface="+mj-lt"/>
                <a:cs typeface="+mj-lt"/>
              </a:rPr>
              <a:t>ботанический сад</a:t>
            </a:r>
            <a:endParaRPr lang="ru-RU" altLang="en-US" sz="2000">
              <a:latin typeface="+mj-lt"/>
              <a:cs typeface="+mj-lt"/>
            </a:endParaRPr>
          </a:p>
          <a:p>
            <a:pPr algn="ctr"/>
            <a:endParaRPr lang="ru-RU" altLang="en-US" sz="4000">
              <a:latin typeface="Bahnschrift Condensed" panose="020B0502040204020203" charset="0"/>
              <a:cs typeface="Bahnschrift Condensed" panose="020B0502040204020203" charset="0"/>
            </a:endParaRPr>
          </a:p>
          <a:p>
            <a:pPr algn="ctr"/>
            <a:endParaRPr lang="ru-RU" altLang="en-US" sz="4000">
              <a:latin typeface="Bahnschrift Condensed" panose="020B0502040204020203" charset="0"/>
              <a:cs typeface="Bahnschrift Condensed" panose="020B0502040204020203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311150" y="5033645"/>
            <a:ext cx="8725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0" y="5836285"/>
            <a:ext cx="9195435" cy="115379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rgbClr val="FFFFFF"/>
          </a:lnRef>
          <a:fillRef idx="1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ru-RU" altLang="en-US" sz="2800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charset="0"/>
                <a:cs typeface="Monotype Corsiva" panose="03010101010201010101" charset="0"/>
              </a:rPr>
              <a:t>Подтверждение закона гомологичных рядов Н.И. Вавилова экспериментальными исследованиями у видов рода Paeonia L. </a:t>
            </a:r>
            <a:endParaRPr lang="ru-RU" altLang="en-US" sz="2800" b="1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charset="0"/>
              <a:cs typeface="Monotype Corsiva" panose="03010101010201010101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522345" y="6741795"/>
            <a:ext cx="2273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DSC_04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7800" y="-67310"/>
            <a:ext cx="9610090" cy="6962140"/>
          </a:xfrm>
          <a:prstGeom prst="rect">
            <a:avLst/>
          </a:prstGeom>
        </p:spPr>
      </p:pic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30" y="-53340"/>
            <a:ext cx="9251315" cy="6974840"/>
          </a:xfrm>
          <a:prstGeom prst="rect">
            <a:avLst/>
          </a:prstGeom>
        </p:spPr>
      </p:pic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9144000" cy="6838950"/>
          </a:xfrm>
          <a:prstGeom prst="rect">
            <a:avLst/>
          </a:prstGeom>
        </p:spPr>
      </p:pic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920" y="0"/>
            <a:ext cx="10220960" cy="6858000"/>
          </a:xfrm>
          <a:prstGeom prst="rect">
            <a:avLst/>
          </a:prstGeom>
        </p:spPr>
      </p:pic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135" y="1052830"/>
            <a:ext cx="11442065" cy="4504690"/>
          </a:xfrm>
          <a:prstGeom prst="rect">
            <a:avLst/>
          </a:prstGeom>
        </p:spPr>
      </p:pic>
      <p:sp>
        <p:nvSpPr>
          <p:cNvPr id="11" name="Текстовое поле 10"/>
          <p:cNvSpPr txBox="1"/>
          <p:nvPr/>
        </p:nvSpPr>
        <p:spPr>
          <a:xfrm>
            <a:off x="323850" y="188595"/>
            <a:ext cx="96786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Антикоагулянтная активность пионов в % к контролю </a:t>
            </a:r>
            <a:r>
              <a:rPr lang="ru-RU" altLang="en-US" sz="32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endParaRPr lang="ru-RU" altLang="en-US" sz="32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191135" y="5262245"/>
            <a:ext cx="82200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*Контроль: физиологический раствор, все показатели = 100%</a:t>
            </a:r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мещающий 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ru-RU" sz="3200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sz="3200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79705" y="2058670"/>
            <a:ext cx="8822690" cy="42887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pPr algn="just"/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«Виды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 роды, генетически близкие, характеризуются сходными рядами наследственной изменчивости с такой правильностью, что, зная ряд форм в пределах одного вида, можно предвидеть нахождение параллельных форм у других видов и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родов»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ru-RU" sz="3200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sz="3200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09855" y="236855"/>
            <a:ext cx="8987155" cy="813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3400">
                <a:ln w="22225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 гомологических рядов в наследственной изменчивости был сформулирован в 1920 году </a:t>
            </a:r>
            <a:endParaRPr lang="ru-RU" altLang="en-US" sz="3400">
              <a:ln w="22225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en-US" sz="3400">
                <a:ln w="22225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 И. Вавиловым</a:t>
            </a:r>
            <a:endParaRPr lang="ru-RU" altLang="en-US" sz="3400">
              <a:ln w="22225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макет обложки1-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536" y="859513"/>
            <a:ext cx="8480389" cy="5897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-6337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«Способность </a:t>
            </a:r>
            <a:r>
              <a:rPr lang="ru-RU" b="1" dirty="0" err="1"/>
              <a:t>гепариноида</a:t>
            </a:r>
            <a:r>
              <a:rPr lang="ru-RU" b="1" dirty="0"/>
              <a:t> из перидермы корней пионов предотвращать процессы </a:t>
            </a:r>
            <a:r>
              <a:rPr lang="ru-RU" b="1" dirty="0" smtClean="0"/>
              <a:t>тромбообразования была описана </a:t>
            </a:r>
            <a:r>
              <a:rPr lang="ru-RU" b="1" dirty="0" err="1" smtClean="0"/>
              <a:t>ст.науч.сотр</a:t>
            </a:r>
            <a:r>
              <a:rPr lang="ru-RU" b="1" dirty="0"/>
              <a:t>. Успенской М.С., </a:t>
            </a:r>
            <a:r>
              <a:rPr lang="ru-RU" b="1" dirty="0" err="1"/>
              <a:t>гл.науч.сотр</a:t>
            </a:r>
            <a:r>
              <a:rPr lang="ru-RU" b="1" dirty="0"/>
              <a:t>. Ляпиной Л.А., </a:t>
            </a:r>
            <a:r>
              <a:rPr lang="ru-RU" b="1" dirty="0" smtClean="0"/>
              <a:t> и </a:t>
            </a:r>
            <a:r>
              <a:rPr lang="ru-RU" b="1" dirty="0" err="1" smtClean="0"/>
              <a:t>вед.науч.сотр</a:t>
            </a:r>
            <a:r>
              <a:rPr lang="ru-RU" b="1" dirty="0"/>
              <a:t>. </a:t>
            </a:r>
            <a:r>
              <a:rPr lang="ru-RU" b="1" dirty="0" err="1" smtClean="0"/>
              <a:t>Мурашевым</a:t>
            </a:r>
            <a:r>
              <a:rPr lang="ru-RU" b="1" dirty="0" smtClean="0"/>
              <a:t> </a:t>
            </a:r>
            <a:r>
              <a:rPr lang="ru-RU" b="1" dirty="0"/>
              <a:t>В.В</a:t>
            </a:r>
            <a:r>
              <a:rPr lang="ru-RU" b="1" dirty="0" smtClean="0"/>
              <a:t>. В 2-х монографиях:</a:t>
            </a:r>
            <a:endParaRPr lang="ru-RU" b="1" dirty="0"/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50" y="63500"/>
            <a:ext cx="9044940" cy="6794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Аптекарский огород – историческое наследие Московского университета.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 название указывает на основное назначение  - выращивать  и изучать лечебные травы…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коллекций ботанического сада нами осуществлен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новых </a:t>
            </a:r>
            <a:r>
              <a:rPr lang="ru-RU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противосвёртывающих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средств -антикоагулянтов  совместно с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лабораторией защитных систем крови имени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профессора</a:t>
            </a:r>
            <a:endParaRPr lang="ru-RU" sz="28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28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Б.А. Кудряшова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кафедры физиологии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человека и животных 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на биологическом 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факультете</a:t>
            </a:r>
            <a:endParaRPr lang="ru-RU" sz="28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Arial Black" panose="020B0A04020102020204" pitchFamily="34" charset="0"/>
            </a:endParaRPr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Изображение 2" descr="Без имени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3305" y="3573145"/>
            <a:ext cx="3865245" cy="2965450"/>
          </a:xfrm>
          <a:prstGeom prst="rect">
            <a:avLst/>
          </a:prstGeom>
        </p:spPr>
      </p:pic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84595"/>
            <a:ext cx="2133600" cy="365125"/>
          </a:xfrm>
        </p:spPr>
        <p:txBody>
          <a:bodyPr/>
          <a:p>
            <a:pPr lvl="0"/>
            <a:fld id="{9A0DB2DC-4C9A-4742-B13C-FB6460FD3503}" type="slidenum"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2492" y="2967335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СПАСИБО ЗА ВНИМАНИЕ!</a:t>
            </a:r>
            <a:endParaRPr kumimoji="0" lang="ru-RU" sz="540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" y="0"/>
            <a:ext cx="9144000" cy="6674911"/>
          </a:xfrm>
          <a:prstGeom prst="rect">
            <a:avLst/>
          </a:prstGeom>
        </p:spPr>
      </p:pic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504" y="1268760"/>
            <a:ext cx="8588278" cy="5472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 Black" panose="020B0A04020102020204" pitchFamily="34" charset="0"/>
              </a:rPr>
              <a:t>Гемостаз (</a:t>
            </a:r>
            <a:r>
              <a:rPr lang="en-US" sz="2000" b="1" dirty="0" err="1">
                <a:latin typeface="Arial Black" panose="020B0A04020102020204" pitchFamily="34" charset="0"/>
              </a:rPr>
              <a:t>haemostasis</a:t>
            </a:r>
            <a:r>
              <a:rPr lang="en-US" sz="2000" b="1" dirty="0">
                <a:latin typeface="Arial Black" panose="020B0A04020102020204" pitchFamily="34" charset="0"/>
              </a:rPr>
              <a:t>; </a:t>
            </a:r>
            <a:r>
              <a:rPr lang="ru-RU" sz="2000" b="1" dirty="0">
                <a:latin typeface="Arial Black" panose="020B0A04020102020204" pitchFamily="34" charset="0"/>
              </a:rPr>
              <a:t>греч. </a:t>
            </a:r>
            <a:r>
              <a:rPr lang="en-US" sz="2000" b="1" dirty="0" err="1">
                <a:latin typeface="Arial Black" panose="020B0A04020102020204" pitchFamily="34" charset="0"/>
              </a:rPr>
              <a:t>haima</a:t>
            </a:r>
            <a:r>
              <a:rPr lang="en-US" sz="2000" b="1" dirty="0">
                <a:latin typeface="Arial Black" panose="020B0A04020102020204" pitchFamily="34" charset="0"/>
              </a:rPr>
              <a:t> </a:t>
            </a:r>
            <a:r>
              <a:rPr lang="ru-RU" sz="2000" b="1" dirty="0">
                <a:latin typeface="Arial Black" panose="020B0A04020102020204" pitchFamily="34" charset="0"/>
              </a:rPr>
              <a:t>кровь + </a:t>
            </a:r>
            <a:r>
              <a:rPr lang="en-US" sz="2000" b="1" dirty="0">
                <a:latin typeface="Arial Black" panose="020B0A04020102020204" pitchFamily="34" charset="0"/>
              </a:rPr>
              <a:t>stasis </a:t>
            </a:r>
            <a:r>
              <a:rPr lang="ru-RU" sz="2000" b="1" dirty="0">
                <a:latin typeface="Arial Black" panose="020B0A04020102020204" pitchFamily="34" charset="0"/>
              </a:rPr>
              <a:t>стояние) —</a:t>
            </a:r>
            <a:endParaRPr lang="ru-RU" sz="2000" b="1" dirty="0">
              <a:latin typeface="Arial Black" panose="020B0A04020102020204" pitchFamily="34" charset="0"/>
            </a:endParaRPr>
          </a:p>
          <a:p>
            <a:pPr algn="ctr"/>
            <a:r>
              <a:rPr lang="ru-RU" sz="2000" b="1" dirty="0">
                <a:latin typeface="Arial Black" panose="020B0A04020102020204" pitchFamily="34" charset="0"/>
              </a:rPr>
              <a:t>комплекс реакций организма, направленных на предупреждение </a:t>
            </a:r>
            <a:r>
              <a:rPr lang="ru-RU" sz="2000" b="1" dirty="0" smtClean="0">
                <a:latin typeface="Arial Black" panose="020B0A04020102020204" pitchFamily="34" charset="0"/>
              </a:rPr>
              <a:t>и</a:t>
            </a:r>
            <a:r>
              <a:rPr lang="en-US" sz="2000" b="1" dirty="0" smtClean="0">
                <a:latin typeface="Arial Black" panose="020B0A04020102020204" pitchFamily="34" charset="0"/>
              </a:rPr>
              <a:t> </a:t>
            </a:r>
            <a:r>
              <a:rPr lang="ru-RU" sz="2000" b="1" dirty="0" smtClean="0">
                <a:latin typeface="Arial Black" panose="020B0A04020102020204" pitchFamily="34" charset="0"/>
              </a:rPr>
              <a:t>остановку </a:t>
            </a:r>
            <a:r>
              <a:rPr lang="ru-RU" sz="2000" b="1" dirty="0">
                <a:latin typeface="Arial Black" panose="020B0A04020102020204" pitchFamily="34" charset="0"/>
              </a:rPr>
              <a:t>кровотечений</a:t>
            </a:r>
            <a:endParaRPr lang="ru-RU" dirty="0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endParaRPr dirty="0"/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lstStyle/>
          <a:p>
            <a:endParaRPr dirty="0"/>
          </a:p>
        </p:txBody>
      </p:sp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46355" y="52070"/>
            <a:ext cx="8990330" cy="67614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pPr algn="just"/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Борис Александрович Кудряшов</a:t>
            </a:r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пытался решить проблему разработки  метода  получения высокоактивного  препарата </a:t>
            </a:r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ТРОМБИНА</a:t>
            </a:r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из плазмы крови лошадей -доноров.  Это удалось осуществить, но в органиченных масштабах.  С началом</a:t>
            </a:r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Великой Отечественной войны 1941-45 гг. встал вопрос о производстве тромбина в промышленном масштабе для спасения жизней многочисленных раненных бойцов. Удалось останавливать кровь в течении 5-6 секунд после нанесения препарата! Для интенсификации исследований государство выделило все необходимое оборудование (центрифуги, автоклавы, термостаты и др.) приобретены нужные реактивы и посуда. В тоже время был доставлен табун лошадей -доноров в сопровождении  ветеринаров и конюхов. Удалось заготовить </a:t>
            </a:r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80 л</a:t>
            </a:r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активного препарата, разлитого в ампулы и готового к отправке на фронт.  </a:t>
            </a:r>
            <a:endParaRPr lang="ru-RU" altLang="en-US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 декабря 1942 года вышел Указ Президиума Верховного Совета СССР  о награждении доктора биологических наук профессора Б.А. Кудряшова </a:t>
            </a:r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орденом</a:t>
            </a:r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Трудового Красного Знамени</a:t>
            </a:r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- «за  разработку и организацию производства нового медицинского препарата»</a:t>
            </a:r>
            <a:endParaRPr lang="ru-RU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 descr="Табун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005" y="4004945"/>
            <a:ext cx="8494395" cy="2616200"/>
          </a:xfrm>
          <a:prstGeom prst="rect">
            <a:avLst/>
          </a:prstGeom>
        </p:spPr>
      </p:pic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84595"/>
            <a:ext cx="2133600" cy="365125"/>
          </a:xfrm>
        </p:spPr>
        <p:txBody>
          <a:bodyPr/>
          <a:p>
            <a:pPr lvl="0"/>
            <a:fld id="{9A0DB2DC-4C9A-4742-B13C-FB6460FD3503}" type="slidenum"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114300" y="160655"/>
            <a:ext cx="8886190" cy="66478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После войны изучали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действие элеутерококка (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Eleutherococcus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r>
              <a:rPr lang="en-US" sz="2400" u="sng" cap="small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  <a:hlinkClick r:id="rId1"/>
              </a:rPr>
              <a:t>Maxim.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) на состояние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гемостаза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при старении организма.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Гемостаз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haemostasis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греч.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haima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кровь 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stasis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стояние) — комплекс реакций организма, направленных на предупреждение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остановку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кровотечений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Многократное пероральное введение элеутерококка старым крысам оказывало благоприятное воздействие на организм: активировалась функция </a:t>
            </a:r>
            <a:r>
              <a:rPr lang="ru-RU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протисвёртывающей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системы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, как в спокойном состоянии, так и при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стрессорном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воздействии. 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sz="2400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altLang="en-US" sz="2400" cap="small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10" y="2070735"/>
            <a:ext cx="7713980" cy="3009265"/>
          </a:xfrm>
          <a:prstGeom prst="rect">
            <a:avLst/>
          </a:prstGeom>
        </p:spPr>
      </p:pic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ru-RU" sz="3200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sz="3200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rfilin.com/wp-content/uploads/f/c/3/fc3fd3a669d7084b0beadbf8f2a6f08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54"/>
            <a:ext cx="8951640" cy="671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е поле 2"/>
          <p:cNvSpPr txBox="1"/>
          <p:nvPr/>
        </p:nvSpPr>
        <p:spPr>
          <a:xfrm>
            <a:off x="125095" y="43180"/>
            <a:ext cx="8839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>
                <a:highlight>
                  <a:srgbClr val="FFFF00"/>
                </a:highlight>
              </a:rPr>
              <a:t>В дальнейшем внимание   Б.А. Кудряшова привлекла  таволга вязолистная или лабазник</a:t>
            </a:r>
            <a:endParaRPr lang="ru-RU" altLang="en-US">
              <a:highlight>
                <a:srgbClr val="FFFF00"/>
              </a:highlight>
            </a:endParaRPr>
          </a:p>
          <a:p>
            <a:pPr algn="ctr"/>
            <a:r>
              <a:rPr lang="ru-RU" altLang="en-US" b="1" i="1">
                <a:highlight>
                  <a:srgbClr val="FFFF00"/>
                </a:highlight>
              </a:rPr>
              <a:t>Filipendula ulmaria</a:t>
            </a:r>
            <a:r>
              <a:rPr lang="ru-RU" altLang="en-US" b="1">
                <a:highlight>
                  <a:srgbClr val="FFFF00"/>
                </a:highlight>
              </a:rPr>
              <a:t> (L.)</a:t>
            </a:r>
            <a:r>
              <a:rPr lang="ru-RU" altLang="en-US">
                <a:highlight>
                  <a:srgbClr val="FFFF00"/>
                </a:highlight>
              </a:rPr>
              <a:t>  </a:t>
            </a:r>
            <a:endParaRPr lang="ru-RU" altLang="en-US">
              <a:highlight>
                <a:srgbClr val="FFFF00"/>
              </a:highlight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Таволга вязолистная или лабазник 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76190" y="1160145"/>
            <a:ext cx="3888740" cy="47142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dirty="0" smtClean="0"/>
              <a:t>На </a:t>
            </a:r>
            <a:r>
              <a:rPr lang="ru-RU" dirty="0"/>
              <a:t>таволгу </a:t>
            </a:r>
            <a:r>
              <a:rPr lang="ru-RU" dirty="0" smtClean="0"/>
              <a:t> был получен патент </a:t>
            </a:r>
            <a:endParaRPr lang="ru-RU" dirty="0" smtClean="0"/>
          </a:p>
          <a:p>
            <a:pPr algn="just"/>
            <a:r>
              <a:rPr lang="ru-RU" dirty="0" smtClean="0"/>
              <a:t>№ </a:t>
            </a:r>
            <a:r>
              <a:rPr lang="ru-RU" dirty="0"/>
              <a:t>1601832 “</a:t>
            </a:r>
            <a:r>
              <a:rPr lang="ru-RU" b="1" dirty="0"/>
              <a:t>Способ получения вещества, обладающего </a:t>
            </a:r>
            <a:r>
              <a:rPr lang="ru-RU" b="1" dirty="0" err="1"/>
              <a:t>антикоагулянтной</a:t>
            </a:r>
            <a:r>
              <a:rPr lang="ru-RU" b="1" dirty="0"/>
              <a:t> активностью</a:t>
            </a:r>
            <a:r>
              <a:rPr lang="ru-RU" dirty="0"/>
              <a:t>”, </a:t>
            </a:r>
            <a:r>
              <a:rPr lang="ru-RU" dirty="0" smtClean="0"/>
              <a:t>зарегистрированный </a:t>
            </a:r>
            <a:r>
              <a:rPr lang="ru-RU" dirty="0"/>
              <a:t>22 июня 1990 г. (авторы – Б.А. Кудряшов, Л.А. Ляпина, Л.Д. </a:t>
            </a:r>
            <a:r>
              <a:rPr lang="ru-RU" dirty="0" err="1"/>
              <a:t>Азиева</a:t>
            </a:r>
            <a:r>
              <a:rPr lang="ru-RU" dirty="0"/>
              <a:t>). </a:t>
            </a:r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Одного из авторов этого изобретения </a:t>
            </a:r>
            <a:r>
              <a:rPr lang="ru-RU" dirty="0"/>
              <a:t>– Людмилу Анисимовну Лапину</a:t>
            </a:r>
            <a:r>
              <a:rPr lang="ru-RU" dirty="0" smtClean="0"/>
              <a:t> отметили на Биологическом факультете, поместив портрет </a:t>
            </a:r>
            <a:r>
              <a:rPr lang="ru-RU" dirty="0"/>
              <a:t>на доску почета перед Большой </a:t>
            </a:r>
            <a:r>
              <a:rPr lang="ru-RU" dirty="0" smtClean="0"/>
              <a:t>биологической аудиторией</a:t>
            </a:r>
            <a:endParaRPr lang="ru-RU" dirty="0"/>
          </a:p>
          <a:p>
            <a:endParaRPr lang="ru-RU" dirty="0"/>
          </a:p>
        </p:txBody>
      </p:sp>
      <p:pic>
        <p:nvPicPr>
          <p:cNvPr id="6" name="Picture 2" descr="https://shop-cdn1-2.vigbo.tech/shops/90488/products/21392766/images/3-3d0f9dbc36c03fec04d90dee5f554fce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3" y="679764"/>
            <a:ext cx="4962063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ru-RU" sz="3200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sz="3200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705" y="332740"/>
            <a:ext cx="8790940" cy="63912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современном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зтапе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борьбы с Covid-19  препарату  ГЕПАРИН, который получают из разнообразных видов природного сырья - печень, легкие и т.д., но предпочтительно получают из слизистой оболочки тонкого кишечника свиней (мукозы) . Но высокомолекулярный  гепарин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активно применяется при этом заболевании для предотвращения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тромбоза, но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вызывает аллергическую реакцию.    растительного происхождения отводится сегодня особая роль.</a:t>
            </a:r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разработка препаратов НМГ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низкомолекулярного гепарина)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разной    природы  без побочных отрицательных эффектов на организм человека приобретает в настоящее время значение особой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актуальности…</a:t>
            </a:r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в нетоксичных антикоагулянтах  “мягкого “действия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обуславливае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лекарственным растениям как потенциальным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источникам низкомолекулярных антикоагулянтов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chemeClr val="tx1"/>
                </a:solidFill>
              </a:rPr>
              <a:t> </a:t>
            </a:r>
            <a:endParaRPr lang="ru-RU" sz="1600" dirty="0">
              <a:solidFill>
                <a:schemeClr val="tx1"/>
              </a:solidFill>
            </a:endParaRPr>
          </a:p>
          <a:p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659880" y="6238240"/>
            <a:ext cx="2133600" cy="365125"/>
          </a:xfrm>
        </p:spPr>
        <p:txBody>
          <a:bodyPr/>
          <a:p>
            <a:pPr lvl="0"/>
            <a:fld id="{9A0DB2DC-4C9A-4742-B13C-FB6460FD3503}" type="slidenum"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открыти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30" y="113030"/>
            <a:ext cx="9047480" cy="6631305"/>
          </a:xfrm>
          <a:prstGeom prst="rect">
            <a:avLst/>
          </a:prstGeom>
        </p:spPr>
      </p:pic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ru-RU" sz="3200" dirty="0"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sz="3200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8415" y="44450"/>
            <a:ext cx="9125585" cy="8502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Академик Николай Иванович Вавилов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1887 - 1943</a:t>
            </a:r>
            <a:endParaRPr lang="ru-RU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historynetwork.ru/images/persons/202307/1571A20C-A78F-4D18-9541-B995BB2A67F3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373" y="937414"/>
            <a:ext cx="3988424" cy="2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овое поле 5"/>
          <p:cNvSpPr txBox="1"/>
          <p:nvPr/>
        </p:nvSpPr>
        <p:spPr>
          <a:xfrm>
            <a:off x="9525" y="862330"/>
            <a:ext cx="4849495" cy="31502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en-US"/>
              <a:t>Организатор и участник ботанико-агрономических экспедиций, охвативших большинство континентов (кроме Австралии и Антарктиды), в ходе которых выявил древние очаги формообразования культурных растений. </a:t>
            </a:r>
            <a:endParaRPr lang="ru-RU" altLang="en-US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en-US"/>
              <a:t>Создал учение о мировых центрах происхождения культурных растений. Обосновал учение об иммунитете растений, открыл закон гомологических рядов в наследственной изменчивости организмов. </a:t>
            </a:r>
            <a:endParaRPr lang="ru-RU" altLang="en-US"/>
          </a:p>
          <a:p>
            <a:pPr algn="just"/>
            <a:endParaRPr lang="ru-RU" altLang="en-US"/>
          </a:p>
          <a:p>
            <a:pPr algn="just"/>
            <a:endParaRPr lang="ru-RU" altLang="en-US"/>
          </a:p>
          <a:p>
            <a:pPr algn="just"/>
            <a:endParaRPr lang="ru-RU" altLang="en-US"/>
          </a:p>
          <a:p>
            <a:pPr algn="just"/>
            <a:endParaRPr lang="ru-RU" altLang="en-US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18415" y="3954145"/>
            <a:ext cx="8916670" cy="29514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en-US">
                <a:sym typeface="+mn-ea"/>
              </a:rPr>
              <a:t>Внёс существенный вклад в разработку учения о биологическом виде. </a:t>
            </a:r>
            <a:endParaRPr lang="ru-RU" altLang="en-US">
              <a:sym typeface="+mn-e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en-US">
                <a:sym typeface="+mn-ea"/>
              </a:rPr>
              <a:t>Первый ученый, к которому пришла идея создать специальные банки-семенохранилища.Под руководством Вавилова была создана крупнейшая в мире коллекция семян культурных растений - Всероссийский институт растениеводства . </a:t>
            </a:r>
            <a:endParaRPr lang="ru-RU" altLang="en-US">
              <a:sym typeface="+mn-e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en-US">
                <a:sym typeface="+mn-ea"/>
              </a:rPr>
              <a:t>Он заложил основы системы государственных испытаний сортов полевых культур. </a:t>
            </a:r>
            <a:endParaRPr lang="ru-RU" altLang="en-US">
              <a:sym typeface="+mn-e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en-US">
                <a:sym typeface="+mn-ea"/>
              </a:rPr>
              <a:t>Сформулировал принципы деятельности главного научного центра страны по аграрным наукам, создал сеть научных учреждений в этой области.</a:t>
            </a:r>
            <a:endParaRPr lang="ru-RU" altLang="en-US">
              <a:sym typeface="+mn-e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altLang="en-US">
              <a:sym typeface="+mn-e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en-US" b="1">
                <a:solidFill>
                  <a:schemeClr val="tx2">
                    <a:lumMod val="75000"/>
                  </a:schemeClr>
                </a:solidFill>
                <a:sym typeface="+mn-ea"/>
              </a:rPr>
              <a:t>УЧЁНЫЙ КОТОРЫЙ ХОТЕЛ НАКОРМИТЬ ВСЁ ЧЕЛОВЕЧЕСТВО, А САМ УМЕР ОТ ГОЛОДА!</a:t>
            </a:r>
            <a:endParaRPr lang="ru-RU" altLang="en-US" b="1">
              <a:sym typeface="+mn-e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altLang="en-US" b="1"/>
          </a:p>
          <a:p>
            <a:pPr algn="just"/>
            <a:endParaRPr lang="ru-RU" altLang="en-US" b="1"/>
          </a:p>
        </p:txBody>
      </p:sp>
      <p:sp>
        <p:nvSpPr>
          <p:cNvPr id="8" name="Замещающий 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428105"/>
            <a:ext cx="2133600" cy="365125"/>
          </a:xfrm>
        </p:spPr>
        <p:txBody>
          <a:bodyPr/>
          <a:p>
            <a:pPr lvl="0"/>
            <a:fld id="{9A0DB2DC-4C9A-4742-B13C-FB6460FD3503}" type="slidenum"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</a:rPr>
            </a:fld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5593</Words>
  <Application>WPS Presentation</Application>
  <PresentationFormat>Экран (4:3)</PresentationFormat>
  <Paragraphs>161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Arial</vt:lpstr>
      <vt:lpstr>SimSun</vt:lpstr>
      <vt:lpstr>Wingdings</vt:lpstr>
      <vt:lpstr>Calibri</vt:lpstr>
      <vt:lpstr>Bahnschrift Condensed</vt:lpstr>
      <vt:lpstr>Monotype Corsiva</vt:lpstr>
      <vt:lpstr>Times New Roman</vt:lpstr>
      <vt:lpstr>Arial Black</vt:lpstr>
      <vt:lpstr>Microsoft YaHei</vt:lpstr>
      <vt:lpstr>Arial Unicode MS</vt:lpstr>
      <vt:lpstr>Kozuka Gothic Pro H</vt:lpstr>
      <vt:lpstr>Myriad Pro Light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ВВ-Мур</dc:creator>
  <cp:lastModifiedBy>Vladimir Murashev</cp:lastModifiedBy>
  <cp:revision>55</cp:revision>
  <dcterms:created xsi:type="dcterms:W3CDTF">2013-05-11T21:39:00Z</dcterms:created>
  <dcterms:modified xsi:type="dcterms:W3CDTF">2024-03-24T16:11:21Z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42060F25183F4E9EB2023A8F29538603_13</vt:lpwstr>
  </property>
  <property fmtid="{D5CDD505-2E9C-101B-9397-08002B2CF9AE}" pid="3" name="KSOProductBuildVer">
    <vt:lpwstr>1049-12.2.0.13489</vt:lpwstr>
  </property>
</Properties>
</file>