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21386800" cy="30279975"/>
  <p:notesSz cx="6858000" cy="9144000"/>
  <p:defaultTextStyle>
    <a:defPPr>
      <a:defRPr lang="ru-RU"/>
    </a:defPPr>
    <a:lvl1pPr marL="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B64E"/>
    <a:srgbClr val="A5DF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203" autoAdjust="0"/>
    <p:restoredTop sz="94625" autoAdjust="0"/>
  </p:normalViewPr>
  <p:slideViewPr>
    <p:cSldViewPr>
      <p:cViewPr>
        <p:scale>
          <a:sx n="10" d="100"/>
          <a:sy n="10" d="100"/>
        </p:scale>
        <p:origin x="2740" y="468"/>
      </p:cViewPr>
      <p:guideLst>
        <p:guide orient="horz" pos="9537"/>
        <p:guide pos="67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33CB5-693D-4253-8179-4763B8ADD355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763550-C2AC-4652-B1BD-53DD769ABC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7176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763550-C2AC-4652-B1BD-53DD769ABC4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172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4010" y="9406424"/>
            <a:ext cx="18178780" cy="649056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08020" y="17158652"/>
            <a:ext cx="14970760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31510-EA54-4F62-83FE-B096734B1526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14B9-41B3-46F7-BDD8-494A8A9BA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7184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31510-EA54-4F62-83FE-B096734B1526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14B9-41B3-46F7-BDD8-494A8A9BA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784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629071" y="1619141"/>
            <a:ext cx="3609024" cy="3444347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02007" y="1619141"/>
            <a:ext cx="10470622" cy="3444347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31510-EA54-4F62-83FE-B096734B1526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14B9-41B3-46F7-BDD8-494A8A9BA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0195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31510-EA54-4F62-83FE-B096734B1526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14B9-41B3-46F7-BDD8-494A8A9BA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765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9411" y="19457689"/>
            <a:ext cx="18178780" cy="6013939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9411" y="12833949"/>
            <a:ext cx="18178780" cy="6623741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23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6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80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9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31510-EA54-4F62-83FE-B096734B1526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14B9-41B3-46F7-BDD8-494A8A9BA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2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02006" y="9420438"/>
            <a:ext cx="7039822" cy="26642176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198275" y="9420438"/>
            <a:ext cx="7039822" cy="26642176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31510-EA54-4F62-83FE-B096734B1526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14B9-41B3-46F7-BDD8-494A8A9BA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808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9341" y="6777949"/>
            <a:ext cx="9449551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69341" y="9602676"/>
            <a:ext cx="9449551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0864200" y="6777949"/>
            <a:ext cx="9453262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0864200" y="9602676"/>
            <a:ext cx="9453262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31510-EA54-4F62-83FE-B096734B1526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14B9-41B3-46F7-BDD8-494A8A9BA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3544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31510-EA54-4F62-83FE-B096734B1526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14B9-41B3-46F7-BDD8-494A8A9BA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8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31510-EA54-4F62-83FE-B096734B1526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14B9-41B3-46F7-BDD8-494A8A9BA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877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9341" y="1205592"/>
            <a:ext cx="7036111" cy="513077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61645" y="1205594"/>
            <a:ext cx="11955817" cy="25843121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69341" y="6336368"/>
            <a:ext cx="7036111" cy="20712347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31510-EA54-4F62-83FE-B096734B1526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14B9-41B3-46F7-BDD8-494A8A9BA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629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91962" y="21195984"/>
            <a:ext cx="12832080" cy="2502307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191962" y="2705571"/>
            <a:ext cx="12832080" cy="18167985"/>
          </a:xfrm>
        </p:spPr>
        <p:txBody>
          <a:bodyPr/>
          <a:lstStyle>
            <a:lvl1pPr marL="0" indent="0">
              <a:buNone/>
              <a:defRPr sz="10300"/>
            </a:lvl1pPr>
            <a:lvl2pPr marL="1476162" indent="0">
              <a:buNone/>
              <a:defRPr sz="9000"/>
            </a:lvl2pPr>
            <a:lvl3pPr marL="2952323" indent="0">
              <a:buNone/>
              <a:defRPr sz="7700"/>
            </a:lvl3pPr>
            <a:lvl4pPr marL="4428485" indent="0">
              <a:buNone/>
              <a:defRPr sz="6500"/>
            </a:lvl4pPr>
            <a:lvl5pPr marL="5904647" indent="0">
              <a:buNone/>
              <a:defRPr sz="6500"/>
            </a:lvl5pPr>
            <a:lvl6pPr marL="7380808" indent="0">
              <a:buNone/>
              <a:defRPr sz="6500"/>
            </a:lvl6pPr>
            <a:lvl7pPr marL="8856970" indent="0">
              <a:buNone/>
              <a:defRPr sz="6500"/>
            </a:lvl7pPr>
            <a:lvl8pPr marL="10333131" indent="0">
              <a:buNone/>
              <a:defRPr sz="6500"/>
            </a:lvl8pPr>
            <a:lvl9pPr marL="11809293" indent="0">
              <a:buNone/>
              <a:defRPr sz="6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191962" y="23698291"/>
            <a:ext cx="12832080" cy="3553688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31510-EA54-4F62-83FE-B096734B1526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14B9-41B3-46F7-BDD8-494A8A9BA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144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  <a:prstGeom prst="rect">
            <a:avLst/>
          </a:prstGeom>
        </p:spPr>
        <p:txBody>
          <a:bodyPr vert="horz" lIns="295232" tIns="147616" rIns="295232" bIns="147616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9340" y="7065332"/>
            <a:ext cx="19248120" cy="19983383"/>
          </a:xfrm>
          <a:prstGeom prst="rect">
            <a:avLst/>
          </a:prstGeom>
        </p:spPr>
        <p:txBody>
          <a:bodyPr vert="horz" lIns="295232" tIns="147616" rIns="295232" bIns="147616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069340" y="28065055"/>
            <a:ext cx="4990253" cy="1612127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31510-EA54-4F62-83FE-B096734B1526}" type="datetimeFigureOut">
              <a:rPr lang="ru-RU" smtClean="0"/>
              <a:t>17.04.2024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7307157" y="28065055"/>
            <a:ext cx="6772487" cy="1612127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5327207" y="28065055"/>
            <a:ext cx="4990253" cy="1612127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A14B9-41B3-46F7-BDD8-494A8A9BA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82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2323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121" indent="-110712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763" indent="-922601" algn="l" defTabSz="2952323" rtl="0" eaLnBrk="1" latinLnBrk="0" hangingPunct="1">
        <a:spcBef>
          <a:spcPct val="20000"/>
        </a:spcBef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404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566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727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889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5051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1212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7374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tif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29232" y="0"/>
            <a:ext cx="21386800" cy="5275184"/>
          </a:xfrm>
          <a:prstGeom prst="rect">
            <a:avLst/>
          </a:prstGeom>
          <a:solidFill>
            <a:srgbClr val="A5DF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0" y="5328883"/>
            <a:ext cx="21386800" cy="250047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93B6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2360" y="522363"/>
            <a:ext cx="18578064" cy="3024336"/>
          </a:xfrm>
          <a:prstGeom prst="roundRect">
            <a:avLst>
              <a:gd name="adj" fmla="val 7047"/>
            </a:avLst>
          </a:prstGeom>
          <a:ln w="3810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>
              <a:lnSpc>
                <a:spcPct val="95000"/>
              </a:lnSpc>
            </a:pPr>
            <a:r>
              <a:rPr lang="ru-RU" sz="6000" dirty="0" smtClean="0"/>
              <a:t>Поиск вариантов генов морфогенеза мозговой ткани, ассоциированных с развитием психических и когнитивных нарушений (на российской популяции)</a:t>
            </a:r>
            <a:endParaRPr lang="ru-RU" sz="6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26728" y="3474691"/>
            <a:ext cx="2059428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err="1"/>
              <a:t>Бозов</a:t>
            </a:r>
            <a:r>
              <a:rPr lang="ru-RU" sz="2800" b="1" i="1" dirty="0"/>
              <a:t> К.Д., Илларионова М.Е., Примак А.Л. </a:t>
            </a:r>
          </a:p>
          <a:p>
            <a:pPr algn="ctr"/>
            <a:r>
              <a:rPr lang="ru-RU" sz="2800" i="1" dirty="0" smtClean="0"/>
              <a:t>Научный </a:t>
            </a:r>
            <a:r>
              <a:rPr lang="ru-RU" sz="2800" i="1" dirty="0" smtClean="0"/>
              <a:t>руководитель – </a:t>
            </a:r>
            <a:r>
              <a:rPr lang="ru-RU" sz="2800" i="1" dirty="0" err="1" smtClean="0"/>
              <a:t>Карагяур</a:t>
            </a:r>
            <a:r>
              <a:rPr lang="ru-RU" sz="2800" i="1" dirty="0" smtClean="0"/>
              <a:t> Максим </a:t>
            </a:r>
            <a:r>
              <a:rPr lang="ru-RU" sz="2800" i="1" dirty="0" smtClean="0"/>
              <a:t>Николаевич, к.б.н.</a:t>
            </a:r>
            <a:endParaRPr lang="ru-RU" sz="2800" i="1" dirty="0" smtClean="0"/>
          </a:p>
          <a:p>
            <a:pPr algn="ctr"/>
            <a:r>
              <a:rPr lang="ru-RU" sz="2800" i="1" dirty="0" smtClean="0"/>
              <a:t>Московский </a:t>
            </a:r>
            <a:r>
              <a:rPr lang="ru-RU" sz="2800" i="1" dirty="0" smtClean="0"/>
              <a:t>государственный университет имени </a:t>
            </a:r>
            <a:r>
              <a:rPr lang="ru-RU" sz="2800" i="1" dirty="0" err="1" smtClean="0"/>
              <a:t>М.В.Ломоносова</a:t>
            </a:r>
            <a:r>
              <a:rPr lang="ru-RU" sz="2800" i="1" dirty="0" smtClean="0"/>
              <a:t>, Факультет фундаментальной медицины, Москва, Россия, </a:t>
            </a:r>
          </a:p>
          <a:p>
            <a:pPr algn="ctr"/>
            <a:r>
              <a:rPr lang="ru-RU" sz="2800" i="1" dirty="0" smtClean="0"/>
              <a:t>E-</a:t>
            </a:r>
            <a:r>
              <a:rPr lang="ru-RU" sz="2800" i="1" dirty="0" err="1" smtClean="0"/>
              <a:t>mail</a:t>
            </a:r>
            <a:r>
              <a:rPr lang="ru-RU" sz="2800" i="1" dirty="0" smtClean="0"/>
              <a:t>: </a:t>
            </a:r>
            <a:r>
              <a:rPr lang="en-GB" sz="2800" i="1" dirty="0" smtClean="0"/>
              <a:t>m.karagyaur@mail.ru</a:t>
            </a:r>
            <a:endParaRPr lang="en-GB" sz="2800" i="1" dirty="0"/>
          </a:p>
          <a:p>
            <a:r>
              <a:rPr lang="en-GB" dirty="0" smtClean="0"/>
              <a:t/>
            </a:r>
            <a:br>
              <a:rPr lang="en-GB" dirty="0" smtClean="0"/>
            </a:br>
            <a:endParaRPr lang="ru-RU" dirty="0"/>
          </a:p>
        </p:txBody>
      </p:sp>
      <p:sp>
        <p:nvSpPr>
          <p:cNvPr id="1025" name="Скругленный прямоугольник 1024"/>
          <p:cNvSpPr/>
          <p:nvPr/>
        </p:nvSpPr>
        <p:spPr>
          <a:xfrm>
            <a:off x="324248" y="5490915"/>
            <a:ext cx="20666296" cy="3446993"/>
          </a:xfrm>
          <a:prstGeom prst="roundRect">
            <a:avLst/>
          </a:prstGeom>
          <a:noFill/>
          <a:ln w="76200">
            <a:solidFill>
              <a:srgbClr val="93B6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7" name="TextBox 1026"/>
          <p:cNvSpPr txBox="1"/>
          <p:nvPr/>
        </p:nvSpPr>
        <p:spPr>
          <a:xfrm>
            <a:off x="9276076" y="5488300"/>
            <a:ext cx="3095591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/>
              <a:t>Введение</a:t>
            </a:r>
            <a:endParaRPr lang="ru-RU" sz="5400" dirty="0"/>
          </a:p>
        </p:txBody>
      </p:sp>
      <p:sp>
        <p:nvSpPr>
          <p:cNvPr id="1028" name="Прямоугольник 1027"/>
          <p:cNvSpPr/>
          <p:nvPr/>
        </p:nvSpPr>
        <p:spPr>
          <a:xfrm>
            <a:off x="749524" y="6253674"/>
            <a:ext cx="19880980" cy="2477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100" dirty="0" smtClean="0"/>
              <a:t>       Нарушение </a:t>
            </a:r>
            <a:r>
              <a:rPr lang="ru-RU" sz="3100" dirty="0" smtClean="0"/>
              <a:t>функции генов, ответственных за развитие мозговой ткани, считается одним из предрасполагающих факторов к возникновению и более тяжелому течению ряда психических и когнитивных расстройств, таких как шизофрении и депрессивные расстройства. Идентификация таких генов и их патологических генетических </a:t>
            </a:r>
            <a:r>
              <a:rPr lang="ru-RU" sz="3100" dirty="0" smtClean="0"/>
              <a:t>вариантов, установление их функциональной значимости и механизмов вовлеченности в патогенез служат </a:t>
            </a:r>
            <a:r>
              <a:rPr lang="ru-RU" sz="3100" dirty="0" smtClean="0"/>
              <a:t>ключом к диагностике, профилактике и, потенциально, лечению </a:t>
            </a:r>
            <a:r>
              <a:rPr lang="ru-RU" sz="3100" dirty="0" smtClean="0"/>
              <a:t>ряда психических заболеваний.</a:t>
            </a:r>
            <a:endParaRPr lang="ru-RU" sz="3100" dirty="0"/>
          </a:p>
        </p:txBody>
      </p:sp>
      <p:sp>
        <p:nvSpPr>
          <p:cNvPr id="102" name="Скругленный прямоугольник 101"/>
          <p:cNvSpPr/>
          <p:nvPr/>
        </p:nvSpPr>
        <p:spPr>
          <a:xfrm>
            <a:off x="324248" y="9067800"/>
            <a:ext cx="9433048" cy="3395778"/>
          </a:xfrm>
          <a:prstGeom prst="roundRect">
            <a:avLst/>
          </a:prstGeom>
          <a:noFill/>
          <a:ln w="76200">
            <a:solidFill>
              <a:srgbClr val="93B6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TextBox 102"/>
          <p:cNvSpPr txBox="1"/>
          <p:nvPr/>
        </p:nvSpPr>
        <p:spPr>
          <a:xfrm>
            <a:off x="4317632" y="9091315"/>
            <a:ext cx="1661417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/>
              <a:t>Цель</a:t>
            </a:r>
            <a:endParaRPr lang="ru-RU" sz="5400" dirty="0"/>
          </a:p>
        </p:txBody>
      </p:sp>
      <p:sp>
        <p:nvSpPr>
          <p:cNvPr id="109" name="Прямоугольник 108"/>
          <p:cNvSpPr/>
          <p:nvPr/>
        </p:nvSpPr>
        <p:spPr>
          <a:xfrm>
            <a:off x="684288" y="9901329"/>
            <a:ext cx="8772318" cy="23583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5000"/>
              </a:lnSpc>
            </a:pPr>
            <a:r>
              <a:rPr lang="ru-RU" sz="3100" dirty="0" smtClean="0"/>
              <a:t>Идентифицировать варианты </a:t>
            </a:r>
            <a:r>
              <a:rPr lang="ru-RU" sz="3100" dirty="0" smtClean="0"/>
              <a:t>генов морфогенеза мозговой ткани, </a:t>
            </a:r>
            <a:r>
              <a:rPr lang="ru-RU" sz="3100" dirty="0" smtClean="0"/>
              <a:t>ассоциированные </a:t>
            </a:r>
            <a:r>
              <a:rPr lang="ru-RU" sz="3100" dirty="0" smtClean="0"/>
              <a:t>с развитием </a:t>
            </a:r>
            <a:r>
              <a:rPr lang="ru-RU" sz="3100" dirty="0" smtClean="0"/>
              <a:t>психических </a:t>
            </a:r>
            <a:r>
              <a:rPr lang="ru-RU" sz="3100" dirty="0" smtClean="0"/>
              <a:t>заболеваний </a:t>
            </a:r>
            <a:r>
              <a:rPr lang="ru-RU" sz="3100" dirty="0" smtClean="0"/>
              <a:t>(параноидная шизофрения и эндогенная депрессия) в </a:t>
            </a:r>
            <a:r>
              <a:rPr lang="ru-RU" sz="3100" dirty="0" smtClean="0"/>
              <a:t>российской </a:t>
            </a:r>
            <a:r>
              <a:rPr lang="ru-RU" sz="3100" dirty="0" smtClean="0"/>
              <a:t>популяции</a:t>
            </a:r>
            <a:endParaRPr lang="ru-RU" sz="3100" dirty="0"/>
          </a:p>
        </p:txBody>
      </p:sp>
      <p:pic>
        <p:nvPicPr>
          <p:cNvPr id="1031" name="Picture 4" descr="C:\Users\Кирилл\Downloads\Рис1.t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3280" y="20036531"/>
            <a:ext cx="9613392" cy="2327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" name="Прямоугольник 1031"/>
          <p:cNvSpPr/>
          <p:nvPr/>
        </p:nvSpPr>
        <p:spPr>
          <a:xfrm>
            <a:off x="10113950" y="9955411"/>
            <a:ext cx="10660570" cy="8526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431800" algn="just">
              <a:lnSpc>
                <a:spcPct val="90000"/>
              </a:lnSpc>
              <a:buAutoNum type="arabicPeriod"/>
            </a:pPr>
            <a:r>
              <a:rPr lang="ru-RU" sz="2900" dirty="0" err="1" smtClean="0"/>
              <a:t>Полноэкзомное</a:t>
            </a:r>
            <a:r>
              <a:rPr lang="ru-RU" sz="2900" dirty="0" smtClean="0"/>
              <a:t> </a:t>
            </a:r>
            <a:r>
              <a:rPr lang="ru-RU" sz="2900" dirty="0" err="1" smtClean="0"/>
              <a:t>секвенирование</a:t>
            </a:r>
            <a:r>
              <a:rPr lang="ru-RU" sz="2900" dirty="0" smtClean="0"/>
              <a:t> позволило выявить </a:t>
            </a:r>
            <a:r>
              <a:rPr lang="ru-RU" sz="2900" dirty="0" smtClean="0"/>
              <a:t>226 </a:t>
            </a:r>
            <a:r>
              <a:rPr lang="ru-RU" sz="2900" dirty="0" err="1" smtClean="0"/>
              <a:t>миссенс</a:t>
            </a:r>
            <a:r>
              <a:rPr lang="ru-RU" sz="2900" dirty="0" smtClean="0"/>
              <a:t>-мутаций в 79 генах морфогенеза мозговой ткани (из 140 изученных</a:t>
            </a:r>
            <a:r>
              <a:rPr lang="ru-RU" sz="2900" dirty="0" smtClean="0"/>
              <a:t>). </a:t>
            </a:r>
            <a:r>
              <a:rPr lang="ru-RU" sz="2900" dirty="0"/>
              <a:t>В </a:t>
            </a:r>
            <a:r>
              <a:rPr lang="ru-RU" sz="2900" dirty="0" smtClean="0"/>
              <a:t>ряде генов у пациентов с психическими расстройствами были </a:t>
            </a:r>
            <a:r>
              <a:rPr lang="ru-RU" sz="2900" dirty="0"/>
              <a:t>обнаружены преждевременный стоп-кодон (в генах </a:t>
            </a:r>
            <a:r>
              <a:rPr lang="ru-RU" sz="2900" i="1" dirty="0"/>
              <a:t>CDH2</a:t>
            </a:r>
            <a:r>
              <a:rPr lang="ru-RU" sz="2900" dirty="0"/>
              <a:t> rs1944294-T (L21Stop) и </a:t>
            </a:r>
            <a:r>
              <a:rPr lang="ru-RU" sz="2900" i="1" dirty="0"/>
              <a:t>NRP2</a:t>
            </a:r>
            <a:r>
              <a:rPr lang="ru-RU" sz="2900" dirty="0"/>
              <a:t> rs200483574-A (C960Stop)) или сдвиг рамки считывания (в гене </a:t>
            </a:r>
            <a:r>
              <a:rPr lang="ru-RU" sz="2900" i="1" dirty="0"/>
              <a:t>SEMA3B</a:t>
            </a:r>
            <a:r>
              <a:rPr lang="ru-RU" sz="2900" dirty="0"/>
              <a:t> - rs67324803</a:t>
            </a:r>
            <a:r>
              <a:rPr lang="ru-RU" sz="2900" dirty="0" smtClean="0"/>
              <a:t>).</a:t>
            </a:r>
          </a:p>
          <a:p>
            <a:pPr marL="514350" indent="-412750" algn="just">
              <a:lnSpc>
                <a:spcPct val="90000"/>
              </a:lnSpc>
              <a:buAutoNum type="arabicPeriod"/>
            </a:pPr>
            <a:r>
              <a:rPr lang="ru-RU" sz="2900" dirty="0" smtClean="0"/>
              <a:t>Аллель-специфичный ПЦР </a:t>
            </a:r>
            <a:r>
              <a:rPr lang="ru-RU" sz="2900" dirty="0" err="1" smtClean="0"/>
              <a:t>однонуклеотидных</a:t>
            </a:r>
            <a:r>
              <a:rPr lang="ru-RU" sz="2900" dirty="0" smtClean="0"/>
              <a:t> геномных вариантов: </a:t>
            </a:r>
            <a:r>
              <a:rPr lang="en-US" sz="2900" dirty="0" smtClean="0"/>
              <a:t>rs6265</a:t>
            </a:r>
            <a:r>
              <a:rPr lang="ru-RU" sz="2900" dirty="0" smtClean="0"/>
              <a:t> (ген </a:t>
            </a:r>
            <a:r>
              <a:rPr lang="en-US" sz="2900" i="1" dirty="0"/>
              <a:t>BDNF</a:t>
            </a:r>
            <a:r>
              <a:rPr lang="en-US" sz="2900" dirty="0" smtClean="0"/>
              <a:t>), rs17445840 </a:t>
            </a:r>
            <a:r>
              <a:rPr lang="ru-RU" sz="2900" dirty="0" smtClean="0"/>
              <a:t>и</a:t>
            </a:r>
            <a:r>
              <a:rPr lang="en-US" sz="2900" dirty="0" smtClean="0"/>
              <a:t> rs1944294</a:t>
            </a:r>
            <a:r>
              <a:rPr lang="ru-RU" sz="2900" dirty="0" smtClean="0"/>
              <a:t> (ген </a:t>
            </a:r>
            <a:r>
              <a:rPr lang="en-US" sz="2900" i="1" dirty="0"/>
              <a:t>CDH2</a:t>
            </a:r>
            <a:r>
              <a:rPr lang="en-US" sz="2900" dirty="0" smtClean="0"/>
              <a:t>), rs12923655</a:t>
            </a:r>
            <a:r>
              <a:rPr lang="ru-RU" sz="2900" dirty="0" smtClean="0"/>
              <a:t> и</a:t>
            </a:r>
            <a:r>
              <a:rPr lang="en-US" sz="2900" dirty="0" smtClean="0"/>
              <a:t> rs3114409</a:t>
            </a:r>
            <a:r>
              <a:rPr lang="ru-RU" sz="2900" dirty="0" smtClean="0"/>
              <a:t> (ген </a:t>
            </a:r>
            <a:r>
              <a:rPr lang="en-US" sz="2900" i="1" dirty="0"/>
              <a:t>CDH3</a:t>
            </a:r>
            <a:r>
              <a:rPr lang="en-US" sz="2900" dirty="0" smtClean="0"/>
              <a:t>), rs4782724</a:t>
            </a:r>
            <a:r>
              <a:rPr lang="ru-RU" sz="2900" dirty="0" smtClean="0"/>
              <a:t> (ген </a:t>
            </a:r>
            <a:r>
              <a:rPr lang="en-US" sz="2900" i="1" dirty="0"/>
              <a:t>CDH13</a:t>
            </a:r>
            <a:r>
              <a:rPr lang="en-US" sz="2900" dirty="0" smtClean="0"/>
              <a:t>), rs10999947</a:t>
            </a:r>
            <a:r>
              <a:rPr lang="ru-RU" sz="2900" dirty="0" smtClean="0"/>
              <a:t> и</a:t>
            </a:r>
            <a:r>
              <a:rPr lang="en-US" sz="2900" dirty="0" smtClean="0"/>
              <a:t> rs1227051</a:t>
            </a:r>
            <a:r>
              <a:rPr lang="ru-RU" sz="2900" dirty="0" smtClean="0"/>
              <a:t> (ген </a:t>
            </a:r>
            <a:r>
              <a:rPr lang="en-US" sz="2900" i="1" dirty="0"/>
              <a:t>CDH23</a:t>
            </a:r>
            <a:r>
              <a:rPr lang="en-US" sz="2900" dirty="0" smtClean="0"/>
              <a:t>), rs4758443</a:t>
            </a:r>
            <a:r>
              <a:rPr lang="ru-RU" sz="2900" dirty="0" smtClean="0"/>
              <a:t> (ген </a:t>
            </a:r>
            <a:r>
              <a:rPr lang="en-US" sz="2900" i="1" dirty="0"/>
              <a:t>CDH19</a:t>
            </a:r>
            <a:r>
              <a:rPr lang="en-US" sz="2900" dirty="0"/>
              <a:t>/</a:t>
            </a:r>
            <a:r>
              <a:rPr lang="en-US" sz="2900" i="1" dirty="0"/>
              <a:t>DCHS1</a:t>
            </a:r>
            <a:r>
              <a:rPr lang="en-US" sz="2900" dirty="0" smtClean="0"/>
              <a:t>), rs1352714</a:t>
            </a:r>
            <a:r>
              <a:rPr lang="en-US" sz="2900" dirty="0"/>
              <a:t>, rs12500437, rs11935573, </a:t>
            </a:r>
            <a:r>
              <a:rPr lang="en-US" sz="2900" dirty="0" smtClean="0"/>
              <a:t>rs28561984</a:t>
            </a:r>
            <a:r>
              <a:rPr lang="ru-RU" sz="2900" dirty="0" smtClean="0"/>
              <a:t> и</a:t>
            </a:r>
            <a:r>
              <a:rPr lang="en-US" sz="2900" dirty="0" smtClean="0"/>
              <a:t> rs72731014</a:t>
            </a:r>
            <a:r>
              <a:rPr lang="ru-RU" sz="2900" dirty="0" smtClean="0"/>
              <a:t> (</a:t>
            </a:r>
            <a:r>
              <a:rPr lang="en-US" sz="2900" i="1" dirty="0"/>
              <a:t>CDH27</a:t>
            </a:r>
            <a:r>
              <a:rPr lang="en-US" sz="2900" dirty="0"/>
              <a:t>/</a:t>
            </a:r>
            <a:r>
              <a:rPr lang="en-US" sz="2900" i="1" dirty="0"/>
              <a:t>DCHS2</a:t>
            </a:r>
            <a:r>
              <a:rPr lang="en-US" sz="2900" dirty="0" smtClean="0"/>
              <a:t>), rs2227564</a:t>
            </a:r>
            <a:r>
              <a:rPr lang="ru-RU" sz="2900" dirty="0" smtClean="0"/>
              <a:t> (ген </a:t>
            </a:r>
            <a:r>
              <a:rPr lang="en-US" sz="2900" i="1" dirty="0"/>
              <a:t>PLAU</a:t>
            </a:r>
            <a:r>
              <a:rPr lang="en-US" sz="2900" dirty="0" smtClean="0"/>
              <a:t>) </a:t>
            </a:r>
            <a:r>
              <a:rPr lang="ru-RU" sz="2900" dirty="0" smtClean="0"/>
              <a:t>и</a:t>
            </a:r>
            <a:r>
              <a:rPr lang="en-US" sz="2900" dirty="0" smtClean="0"/>
              <a:t> rs4760</a:t>
            </a:r>
            <a:r>
              <a:rPr lang="ru-RU" sz="2900" dirty="0" smtClean="0"/>
              <a:t> (ген </a:t>
            </a:r>
            <a:r>
              <a:rPr lang="en-US" sz="2900" i="1" dirty="0" smtClean="0"/>
              <a:t>PLAUR</a:t>
            </a:r>
            <a:r>
              <a:rPr lang="en-US" sz="2900" dirty="0" smtClean="0"/>
              <a:t>)</a:t>
            </a:r>
            <a:r>
              <a:rPr lang="ru-RU" sz="2900" dirty="0" smtClean="0"/>
              <a:t> – позволил установить, </a:t>
            </a:r>
            <a:r>
              <a:rPr lang="ru-RU" sz="2900" dirty="0" smtClean="0"/>
              <a:t>что варианты генов CDH2 (rs1944294-T и rs17445840-T), DCHS2 (rs11935573-G и rs12500437-G/T) и CDH23 </a:t>
            </a:r>
            <a:r>
              <a:rPr lang="ru-RU" sz="2900" dirty="0"/>
              <a:t>(rs1227051-G/A), вовлеченных в развитие головного мозга, </a:t>
            </a:r>
            <a:r>
              <a:rPr lang="ru-RU" sz="2900" dirty="0" smtClean="0"/>
              <a:t>достоверно </a:t>
            </a:r>
            <a:r>
              <a:rPr lang="ru-RU" sz="2900" dirty="0" smtClean="0"/>
              <a:t>более часто встречаются у пациентов с психическими заболеваниями, чем у пациентов из группы сравнения (p&lt;0.05). Для ряда геномных вариантов были показаны достоверные различия, сцепленные с полом.</a:t>
            </a:r>
            <a:endParaRPr lang="ru-RU" sz="2900" dirty="0"/>
          </a:p>
        </p:txBody>
      </p:sp>
      <p:sp>
        <p:nvSpPr>
          <p:cNvPr id="195" name="Скругленный прямоугольник 194"/>
          <p:cNvSpPr/>
          <p:nvPr/>
        </p:nvSpPr>
        <p:spPr>
          <a:xfrm>
            <a:off x="324248" y="12593470"/>
            <a:ext cx="9407882" cy="17452173"/>
          </a:xfrm>
          <a:prstGeom prst="roundRect">
            <a:avLst>
              <a:gd name="adj" fmla="val 9308"/>
            </a:avLst>
          </a:prstGeom>
          <a:noFill/>
          <a:ln w="76200">
            <a:solidFill>
              <a:srgbClr val="93B6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6" name="TextBox 195"/>
          <p:cNvSpPr txBox="1"/>
          <p:nvPr/>
        </p:nvSpPr>
        <p:spPr>
          <a:xfrm>
            <a:off x="3795337" y="12619707"/>
            <a:ext cx="2616550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/>
              <a:t>Методы</a:t>
            </a:r>
            <a:endParaRPr lang="ru-RU" sz="5400" dirty="0"/>
          </a:p>
        </p:txBody>
      </p:sp>
      <p:sp>
        <p:nvSpPr>
          <p:cNvPr id="197" name="Прямоугольник 196"/>
          <p:cNvSpPr/>
          <p:nvPr/>
        </p:nvSpPr>
        <p:spPr>
          <a:xfrm>
            <a:off x="484064" y="13528833"/>
            <a:ext cx="9129216" cy="7679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AutoNum type="arabicPeriod"/>
            </a:pPr>
            <a:r>
              <a:rPr lang="ru-RU" sz="2900" dirty="0" smtClean="0">
                <a:cs typeface="Arial" pitchFamily="34" charset="0"/>
              </a:rPr>
              <a:t>Первичный анализ 140 генов-кандидатов с помощью </a:t>
            </a:r>
            <a:r>
              <a:rPr lang="ru-RU" sz="2900" dirty="0" err="1" smtClean="0">
                <a:cs typeface="Arial" pitchFamily="34" charset="0"/>
              </a:rPr>
              <a:t>полноэкзомного</a:t>
            </a:r>
            <a:r>
              <a:rPr lang="ru-RU" sz="2900" dirty="0" smtClean="0">
                <a:cs typeface="Arial" pitchFamily="34" charset="0"/>
              </a:rPr>
              <a:t> </a:t>
            </a:r>
            <a:r>
              <a:rPr lang="ru-RU" sz="2900" dirty="0" err="1" smtClean="0">
                <a:cs typeface="Arial" pitchFamily="34" charset="0"/>
              </a:rPr>
              <a:t>секвенирования</a:t>
            </a:r>
            <a:r>
              <a:rPr lang="ru-RU" sz="2900" dirty="0" smtClean="0">
                <a:cs typeface="Arial" pitchFamily="34" charset="0"/>
              </a:rPr>
              <a:t> в образцах ДНК пациентов, страдающих параноидной шизофренией (11 человек) и эндогенной депрессией (10 человек) с последующим выравниванием </a:t>
            </a:r>
            <a:r>
              <a:rPr lang="ru-RU" sz="2900" dirty="0" smtClean="0">
                <a:cs typeface="Arial" pitchFamily="34" charset="0"/>
              </a:rPr>
              <a:t>на </a:t>
            </a:r>
            <a:r>
              <a:rPr lang="ru-RU" sz="2900" dirty="0" err="1" smtClean="0">
                <a:cs typeface="Arial" pitchFamily="34" charset="0"/>
              </a:rPr>
              <a:t>референсный</a:t>
            </a:r>
            <a:r>
              <a:rPr lang="ru-RU" sz="2900" dirty="0" smtClean="0">
                <a:cs typeface="Arial" pitchFamily="34" charset="0"/>
              </a:rPr>
              <a:t> геном </a:t>
            </a:r>
            <a:r>
              <a:rPr lang="ru-RU" sz="2900" dirty="0" smtClean="0">
                <a:cs typeface="Arial" pitchFamily="34" charset="0"/>
              </a:rPr>
              <a:t>человека (</a:t>
            </a:r>
            <a:r>
              <a:rPr lang="en-US" sz="2900" dirty="0"/>
              <a:t>GRCh37.p13/hg19</a:t>
            </a:r>
            <a:r>
              <a:rPr lang="ru-RU" sz="2900" dirty="0" smtClean="0">
                <a:cs typeface="Arial" pitchFamily="34" charset="0"/>
              </a:rPr>
              <a:t>);</a:t>
            </a:r>
          </a:p>
          <a:p>
            <a:pPr marL="514350" indent="-514350" algn="just">
              <a:buAutoNum type="arabicPeriod"/>
            </a:pPr>
            <a:r>
              <a:rPr lang="ru-RU" sz="2900" dirty="0" err="1" smtClean="0">
                <a:cs typeface="Arial" pitchFamily="34" charset="0"/>
              </a:rPr>
              <a:t>А</a:t>
            </a:r>
            <a:r>
              <a:rPr lang="ru-RU" sz="2900" dirty="0" err="1" smtClean="0">
                <a:cs typeface="Arial" pitchFamily="34" charset="0"/>
              </a:rPr>
              <a:t>лель</a:t>
            </a:r>
            <a:r>
              <a:rPr lang="ru-RU" sz="2900" dirty="0" smtClean="0">
                <a:cs typeface="Arial" pitchFamily="34" charset="0"/>
              </a:rPr>
              <a:t>-специфичный ПЦР (</a:t>
            </a:r>
            <a:r>
              <a:rPr lang="en-US" sz="2900" dirty="0" smtClean="0">
                <a:cs typeface="Arial" pitchFamily="34" charset="0"/>
              </a:rPr>
              <a:t>ARMS</a:t>
            </a:r>
            <a:r>
              <a:rPr lang="ru-RU" sz="2900" dirty="0" smtClean="0">
                <a:cs typeface="Arial" pitchFamily="34" charset="0"/>
              </a:rPr>
              <a:t>) образцов ДНК:</a:t>
            </a:r>
          </a:p>
          <a:p>
            <a:pPr marL="514350" indent="-514350" algn="just">
              <a:buFont typeface="Arial" panose="020B0604020202020204" pitchFamily="34" charset="0"/>
              <a:buChar char="•"/>
            </a:pPr>
            <a:r>
              <a:rPr lang="ru-RU" sz="2900" dirty="0" smtClean="0">
                <a:cs typeface="Arial" pitchFamily="34" charset="0"/>
              </a:rPr>
              <a:t>Пациенты </a:t>
            </a:r>
            <a:r>
              <a:rPr lang="ru-RU" sz="2900" dirty="0" smtClean="0">
                <a:cs typeface="Arial" pitchFamily="34" charset="0"/>
              </a:rPr>
              <a:t>с диагнозом </a:t>
            </a:r>
            <a:r>
              <a:rPr lang="ru-RU" sz="2900" dirty="0" smtClean="0">
                <a:cs typeface="Arial" pitchFamily="34" charset="0"/>
              </a:rPr>
              <a:t>«Параноидная шизофрения» </a:t>
            </a:r>
            <a:r>
              <a:rPr lang="ru-RU" sz="2900" dirty="0" smtClean="0"/>
              <a:t>(n = 102, средний возраст 33 года (26-47 лет), 54% мужчин, средняя продолжительность заболевания составляла 8 </a:t>
            </a:r>
            <a:r>
              <a:rPr lang="ru-RU" sz="2900" dirty="0" smtClean="0"/>
              <a:t>лет)</a:t>
            </a:r>
            <a:r>
              <a:rPr lang="ru-RU" sz="2900" dirty="0" smtClean="0">
                <a:cs typeface="Arial" pitchFamily="34" charset="0"/>
              </a:rPr>
              <a:t>;</a:t>
            </a:r>
          </a:p>
          <a:p>
            <a:pPr marL="514350" indent="-514350" algn="just">
              <a:buFont typeface="Arial" panose="020B0604020202020204" pitchFamily="34" charset="0"/>
              <a:buChar char="•"/>
            </a:pPr>
            <a:r>
              <a:rPr lang="ru-RU" sz="2900" spc="-50" dirty="0" smtClean="0">
                <a:cs typeface="Arial" pitchFamily="34" charset="0"/>
              </a:rPr>
              <a:t>Пациенты </a:t>
            </a:r>
            <a:r>
              <a:rPr lang="ru-RU" sz="2900" spc="-50" dirty="0">
                <a:cs typeface="Arial" pitchFamily="34" charset="0"/>
              </a:rPr>
              <a:t>с диагнозом «</a:t>
            </a:r>
            <a:r>
              <a:rPr lang="ru-RU" sz="2900" spc="-50" dirty="0" smtClean="0">
                <a:cs typeface="Arial" pitchFamily="34" charset="0"/>
              </a:rPr>
              <a:t>Эндогенная </a:t>
            </a:r>
            <a:r>
              <a:rPr lang="ru-RU" sz="2900" spc="-50" dirty="0" smtClean="0">
                <a:cs typeface="Arial" pitchFamily="34" charset="0"/>
              </a:rPr>
              <a:t>депрессия»</a:t>
            </a:r>
            <a:r>
              <a:rPr lang="en-US" sz="2900" spc="-50" dirty="0" smtClean="0">
                <a:cs typeface="Arial" pitchFamily="34" charset="0"/>
              </a:rPr>
              <a:t> </a:t>
            </a:r>
            <a:r>
              <a:rPr lang="ru-RU" sz="2900" spc="-50" dirty="0" smtClean="0"/>
              <a:t>(</a:t>
            </a:r>
            <a:r>
              <a:rPr lang="ru-RU" sz="2900" spc="-50" dirty="0" smtClean="0"/>
              <a:t>n = 79, средний возраст 31 год (</a:t>
            </a:r>
            <a:r>
              <a:rPr lang="ru-RU" sz="2900" spc="-50" dirty="0" smtClean="0"/>
              <a:t>22</a:t>
            </a:r>
            <a:r>
              <a:rPr lang="en-US" sz="2900" spc="-50" dirty="0"/>
              <a:t>.</a:t>
            </a:r>
            <a:r>
              <a:rPr lang="ru-RU" sz="2900" spc="-50" dirty="0" smtClean="0"/>
              <a:t>5-41 </a:t>
            </a:r>
            <a:r>
              <a:rPr lang="ru-RU" sz="2900" spc="-50" dirty="0" smtClean="0"/>
              <a:t>год), 24% мужчин, средняя продолжительность заболевания- 11 лет</a:t>
            </a:r>
            <a:r>
              <a:rPr lang="ru-RU" sz="2900" spc="-50" dirty="0" smtClean="0"/>
              <a:t>);</a:t>
            </a:r>
          </a:p>
          <a:p>
            <a:pPr marL="514350" indent="-514350" algn="just">
              <a:buFont typeface="Arial" panose="020B0604020202020204" pitchFamily="34" charset="0"/>
              <a:buChar char="•"/>
            </a:pPr>
            <a:r>
              <a:rPr lang="ru-RU" sz="2900" dirty="0" smtClean="0"/>
              <a:t>Здоровые добровольцы (n </a:t>
            </a:r>
            <a:r>
              <a:rPr lang="ru-RU" sz="2900" dirty="0" smtClean="0"/>
              <a:t>= 103, средний возраст 27 лет (</a:t>
            </a:r>
            <a:r>
              <a:rPr lang="ru-RU" sz="2900" dirty="0" smtClean="0"/>
              <a:t>24</a:t>
            </a:r>
            <a:r>
              <a:rPr lang="en-US" sz="2900" dirty="0" smtClean="0"/>
              <a:t>.</a:t>
            </a:r>
            <a:r>
              <a:rPr lang="ru-RU" sz="2900" dirty="0" smtClean="0"/>
              <a:t>5-31</a:t>
            </a:r>
            <a:r>
              <a:rPr lang="en-US" sz="2900" dirty="0" smtClean="0"/>
              <a:t>.</a:t>
            </a:r>
            <a:r>
              <a:rPr lang="ru-RU" sz="2900" dirty="0" smtClean="0"/>
              <a:t>5 </a:t>
            </a:r>
            <a:r>
              <a:rPr lang="ru-RU" sz="2900" dirty="0" smtClean="0"/>
              <a:t>год), </a:t>
            </a:r>
            <a:r>
              <a:rPr lang="ru-RU" sz="2900" dirty="0" smtClean="0"/>
              <a:t>31</a:t>
            </a:r>
            <a:r>
              <a:rPr lang="en-US" sz="2900" dirty="0" smtClean="0"/>
              <a:t>.</a:t>
            </a:r>
            <a:r>
              <a:rPr lang="ru-RU" sz="2900" dirty="0" smtClean="0"/>
              <a:t>1</a:t>
            </a:r>
            <a:r>
              <a:rPr lang="ru-RU" sz="2900" dirty="0" smtClean="0"/>
              <a:t>% мужчин</a:t>
            </a:r>
            <a:r>
              <a:rPr lang="ru-RU" sz="2900" dirty="0" smtClean="0"/>
              <a:t>).</a:t>
            </a:r>
          </a:p>
          <a:p>
            <a:pPr algn="just"/>
            <a:endParaRPr lang="ru-RU" sz="2900" dirty="0" smtClean="0"/>
          </a:p>
        </p:txBody>
      </p:sp>
      <p:sp>
        <p:nvSpPr>
          <p:cNvPr id="202" name="Скругленный прямоугольник 201"/>
          <p:cNvSpPr/>
          <p:nvPr/>
        </p:nvSpPr>
        <p:spPr>
          <a:xfrm>
            <a:off x="10094056" y="9067801"/>
            <a:ext cx="10896488" cy="13487399"/>
          </a:xfrm>
          <a:prstGeom prst="roundRect">
            <a:avLst>
              <a:gd name="adj" fmla="val 8608"/>
            </a:avLst>
          </a:prstGeom>
          <a:noFill/>
          <a:ln w="76200">
            <a:solidFill>
              <a:srgbClr val="93B6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3" name="TextBox 202"/>
          <p:cNvSpPr txBox="1"/>
          <p:nvPr/>
        </p:nvSpPr>
        <p:spPr>
          <a:xfrm>
            <a:off x="13809417" y="9091315"/>
            <a:ext cx="3496085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/>
              <a:t>Результаты</a:t>
            </a:r>
            <a:endParaRPr lang="ru-RU" sz="5400" dirty="0"/>
          </a:p>
        </p:txBody>
      </p:sp>
      <p:sp>
        <p:nvSpPr>
          <p:cNvPr id="204" name="Скругленный прямоугольник 203"/>
          <p:cNvSpPr/>
          <p:nvPr/>
        </p:nvSpPr>
        <p:spPr>
          <a:xfrm>
            <a:off x="10022654" y="22685093"/>
            <a:ext cx="10967890" cy="5992399"/>
          </a:xfrm>
          <a:prstGeom prst="roundRect">
            <a:avLst/>
          </a:prstGeom>
          <a:noFill/>
          <a:ln w="76200">
            <a:solidFill>
              <a:srgbClr val="93B6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" name="TextBox 204"/>
          <p:cNvSpPr txBox="1"/>
          <p:nvPr/>
        </p:nvSpPr>
        <p:spPr>
          <a:xfrm>
            <a:off x="13213680" y="22698212"/>
            <a:ext cx="468501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/>
              <a:t>Обсуждение</a:t>
            </a:r>
            <a:endParaRPr lang="ru-RU" sz="5400" dirty="0"/>
          </a:p>
        </p:txBody>
      </p:sp>
      <p:sp>
        <p:nvSpPr>
          <p:cNvPr id="206" name="Прямоугольник 205"/>
          <p:cNvSpPr/>
          <p:nvPr/>
        </p:nvSpPr>
        <p:spPr>
          <a:xfrm>
            <a:off x="10333360" y="23559702"/>
            <a:ext cx="10437986" cy="49121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ru-RU" sz="2900" dirty="0" smtClean="0"/>
              <a:t>      Выявлен </a:t>
            </a:r>
            <a:r>
              <a:rPr lang="ru-RU" sz="2900" dirty="0"/>
              <a:t>ряд </a:t>
            </a:r>
            <a:r>
              <a:rPr lang="ru-RU" sz="2900" dirty="0" smtClean="0"/>
              <a:t>вариантов генов морфогенеза головного мозга</a:t>
            </a:r>
            <a:r>
              <a:rPr lang="ru-RU" sz="2900" dirty="0"/>
              <a:t>, значимо ассоциированных с предрасположенностью к развитию параноидной шизофрении </a:t>
            </a:r>
            <a:r>
              <a:rPr lang="ru-RU" sz="2900" dirty="0" smtClean="0"/>
              <a:t>или </a:t>
            </a:r>
            <a:r>
              <a:rPr lang="ru-RU" sz="2900" dirty="0"/>
              <a:t>эндогенной депрессии в российской популяции. Многие из выявленных генетических вариантов в контексте психических расстройств показаны впервые. Полученных данных недостаточно для выяснения механизмов влияния выявленных генетических вариантов на процессы развития и функционирования мозга, а также их вклада в патогенез психических и когнитивных расстройств. Установление таких механизмов запланировано в продолжении данного </a:t>
            </a:r>
            <a:r>
              <a:rPr lang="ru-RU" sz="2900" dirty="0" smtClean="0"/>
              <a:t>исследования с </a:t>
            </a:r>
            <a:r>
              <a:rPr lang="ru-RU" sz="2900" dirty="0"/>
              <a:t>использованием генетически модифицированных клеточных и животных моделей.</a:t>
            </a:r>
            <a:endParaRPr lang="ru-RU" sz="29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267912" y="28821507"/>
            <a:ext cx="10722632" cy="13849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Исследование выполнено при поддержке Российского научного фонда, грант № </a:t>
            </a:r>
            <a:r>
              <a:rPr lang="ru-RU" sz="2800" b="1" dirty="0" smtClean="0"/>
              <a:t>22-15-00125,</a:t>
            </a:r>
          </a:p>
          <a:p>
            <a:pPr algn="ctr"/>
            <a:r>
              <a:rPr lang="ru-RU" sz="2800" b="1" dirty="0" smtClean="0"/>
              <a:t>https</a:t>
            </a:r>
            <a:r>
              <a:rPr lang="ru-RU" sz="2800" b="1" dirty="0" smtClean="0"/>
              <a:t>://rscf.ru/project/19-75-30007/22-15-00125/ </a:t>
            </a:r>
            <a:endParaRPr lang="ru-RU" sz="2800" b="1" dirty="0"/>
          </a:p>
        </p:txBody>
      </p:sp>
      <p:grpSp>
        <p:nvGrpSpPr>
          <p:cNvPr id="9" name="Группа 8"/>
          <p:cNvGrpSpPr/>
          <p:nvPr/>
        </p:nvGrpSpPr>
        <p:grpSpPr>
          <a:xfrm>
            <a:off x="460879" y="20828619"/>
            <a:ext cx="9122084" cy="6028041"/>
            <a:chOff x="460879" y="21034466"/>
            <a:chExt cx="9122084" cy="5914540"/>
          </a:xfrm>
        </p:grpSpPr>
        <p:pic>
          <p:nvPicPr>
            <p:cNvPr id="1033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264" y="21034466"/>
              <a:ext cx="6192688" cy="3656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4" name="Picture 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879" y="25883392"/>
              <a:ext cx="4594748" cy="8687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0" name="Picture 2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0051" r="33634"/>
            <a:stretch/>
          </p:blipFill>
          <p:spPr bwMode="auto">
            <a:xfrm>
              <a:off x="5728112" y="24817778"/>
              <a:ext cx="3854851" cy="21312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Стрелка вниз 4"/>
            <p:cNvSpPr/>
            <p:nvPr/>
          </p:nvSpPr>
          <p:spPr>
            <a:xfrm>
              <a:off x="2887514" y="24750350"/>
              <a:ext cx="288032" cy="936000"/>
            </a:xfrm>
            <a:prstGeom prst="downArrow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Стрелка вниз 28"/>
            <p:cNvSpPr/>
            <p:nvPr/>
          </p:nvSpPr>
          <p:spPr>
            <a:xfrm rot="16200000">
              <a:off x="5268644" y="25937084"/>
              <a:ext cx="288032" cy="465589"/>
            </a:xfrm>
            <a:prstGeom prst="downArrow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324975" y="24916126"/>
              <a:ext cx="33843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dirty="0" smtClean="0"/>
                <a:t>ПЦР-амплификация</a:t>
              </a:r>
              <a:endParaRPr lang="ru-RU" sz="24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781359" y="25593815"/>
              <a:ext cx="1168949" cy="475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dirty="0" smtClean="0"/>
                <a:t>ЭФ</a:t>
              </a:r>
              <a:endParaRPr lang="ru-RU" sz="24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869250" y="21905653"/>
              <a:ext cx="2471108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dirty="0" smtClean="0"/>
                <a:t>Рисунок 1. Принцип аллель специфичной ПЦР (</a:t>
              </a:r>
              <a:r>
                <a:rPr lang="en-US" sz="2800" b="1" dirty="0" smtClean="0"/>
                <a:t>ARMS)</a:t>
              </a:r>
              <a:endParaRPr lang="ru-RU" sz="2800" b="1" dirty="0"/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692584" y="27021307"/>
            <a:ext cx="8726086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900" dirty="0">
                <a:cs typeface="Arial" pitchFamily="34" charset="0"/>
              </a:rPr>
              <a:t>Исследование проведено в соответствии с </a:t>
            </a:r>
            <a:r>
              <a:rPr lang="ru-RU" sz="2900" dirty="0" smtClean="0">
                <a:cs typeface="Arial" pitchFamily="34" charset="0"/>
              </a:rPr>
              <a:t>этическими </a:t>
            </a:r>
            <a:r>
              <a:rPr lang="ru-RU" sz="2900" dirty="0">
                <a:cs typeface="Arial" pitchFamily="34" charset="0"/>
              </a:rPr>
              <a:t>стандартами, изложенными в Хельсинкской декларации Всемирной Медицинской Ассоциации и одобрено Межвузовским комитетом по этике (http://www.ethicmke.ru/) (протокол № 11 от 16.12.2021)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0343145" y="18452355"/>
            <a:ext cx="10362753" cy="1471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800" b="1" dirty="0" smtClean="0"/>
              <a:t>Рисунок 2. Распределение геномных вариантов</a:t>
            </a:r>
            <a:r>
              <a:rPr lang="en-US" sz="2800" b="1" dirty="0"/>
              <a:t> rs11935573-G/A (</a:t>
            </a:r>
            <a:r>
              <a:rPr lang="ru-RU" sz="2800" b="1" dirty="0"/>
              <a:t>ген </a:t>
            </a:r>
            <a:r>
              <a:rPr lang="en-US" sz="2800" b="1" dirty="0"/>
              <a:t>DCHS2) </a:t>
            </a:r>
            <a:r>
              <a:rPr lang="ru-RU" sz="2800" b="1" dirty="0"/>
              <a:t>и </a:t>
            </a:r>
            <a:r>
              <a:rPr lang="en-US" sz="2800" b="1" dirty="0"/>
              <a:t>rs1227051-G/A (</a:t>
            </a:r>
            <a:r>
              <a:rPr lang="ru-RU" sz="2800" b="1" dirty="0"/>
              <a:t>ген </a:t>
            </a:r>
            <a:r>
              <a:rPr lang="en-US" sz="2800" b="1" dirty="0"/>
              <a:t>CDH23</a:t>
            </a:r>
            <a:r>
              <a:rPr lang="en-US" sz="2800" b="1" dirty="0" smtClean="0"/>
              <a:t>) </a:t>
            </a:r>
            <a:r>
              <a:rPr lang="ru-RU" sz="2800" b="1" dirty="0" smtClean="0"/>
              <a:t>среди пациентов, страдающих психическими заболеваниями, в сравнении со здоровыми донорами </a:t>
            </a:r>
            <a:endParaRPr lang="ru-RU" sz="2800" b="1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58296" y="-528428"/>
            <a:ext cx="2778983" cy="2778983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64" y="120775"/>
            <a:ext cx="1409700" cy="140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67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</TotalTime>
  <Words>635</Words>
  <Application>Microsoft Office PowerPoint</Application>
  <PresentationFormat>Произвольный</PresentationFormat>
  <Paragraphs>29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Поиск вариантов генов морфогенеза мозговой ткани, ассоциированных с развитием психических и когнитивных нарушений (на российской популяции)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Кирилл</dc:creator>
  <cp:lastModifiedBy>Учетная запись Майкрософт</cp:lastModifiedBy>
  <cp:revision>80</cp:revision>
  <dcterms:created xsi:type="dcterms:W3CDTF">2024-04-16T08:57:47Z</dcterms:created>
  <dcterms:modified xsi:type="dcterms:W3CDTF">2024-04-17T04:43:03Z</dcterms:modified>
</cp:coreProperties>
</file>