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1386800" cy="30279975"/>
  <p:notesSz cx="6858000" cy="9144000"/>
  <p:defaultTextStyle>
    <a:defPPr>
      <a:defRPr lang="ru-RU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64E"/>
    <a:srgbClr val="A5D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3" autoAdjust="0"/>
    <p:restoredTop sz="94625" autoAdjust="0"/>
  </p:normalViewPr>
  <p:slideViewPr>
    <p:cSldViewPr>
      <p:cViewPr>
        <p:scale>
          <a:sx n="10" d="100"/>
          <a:sy n="10" d="100"/>
        </p:scale>
        <p:origin x="2740" y="468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33CB5-693D-4253-8179-4763B8ADD355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3550-C2AC-4652-B1BD-53DD769AB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17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63550-C2AC-4652-B1BD-53DD769ABC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7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4"/>
            <a:ext cx="18178780" cy="64905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8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629071" y="1619141"/>
            <a:ext cx="3609024" cy="344434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2007" y="1619141"/>
            <a:ext cx="10470622" cy="344434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1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6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0" cy="662374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2006" y="9420438"/>
            <a:ext cx="7039822" cy="2664217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98275" y="9420438"/>
            <a:ext cx="7039822" cy="2664217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0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6777949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341" y="9602676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0" y="6777949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64200" y="9602676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4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7" cy="2584312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1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2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1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8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14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2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5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1510-EA54-4F62-83FE-B096734B152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5"/>
            <a:ext cx="6772487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5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14B9-41B3-46F7-BDD8-494A8A9B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9232" y="0"/>
            <a:ext cx="21386800" cy="5275184"/>
          </a:xfrm>
          <a:prstGeom prst="rect">
            <a:avLst/>
          </a:prstGeom>
          <a:solidFill>
            <a:srgbClr val="A5D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5328883"/>
            <a:ext cx="21386800" cy="25004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3B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2360" y="522363"/>
            <a:ext cx="18578064" cy="3024336"/>
          </a:xfrm>
          <a:prstGeom prst="roundRect">
            <a:avLst>
              <a:gd name="adj" fmla="val 7047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ru-RU" sz="6000" dirty="0" smtClean="0"/>
              <a:t>Поиск вариантов генов морфогенеза мозговой ткани, ассоциированных с развитием психических и когнитивных нарушений (на российской популяции)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6728" y="3474691"/>
            <a:ext cx="205942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/>
              <a:t>Бозов</a:t>
            </a:r>
            <a:r>
              <a:rPr lang="ru-RU" sz="2800" b="1" i="1" dirty="0"/>
              <a:t> К.Д., Илларионова М.Е., Примак А.Л. </a:t>
            </a:r>
          </a:p>
          <a:p>
            <a:pPr algn="ctr"/>
            <a:r>
              <a:rPr lang="ru-RU" sz="2800" i="1" dirty="0" smtClean="0"/>
              <a:t>Научный </a:t>
            </a:r>
            <a:r>
              <a:rPr lang="ru-RU" sz="2800" i="1" dirty="0" smtClean="0"/>
              <a:t>руководитель – </a:t>
            </a:r>
            <a:r>
              <a:rPr lang="ru-RU" sz="2800" i="1" dirty="0" err="1" smtClean="0"/>
              <a:t>Карагяур</a:t>
            </a:r>
            <a:r>
              <a:rPr lang="ru-RU" sz="2800" i="1" dirty="0" smtClean="0"/>
              <a:t> Максим </a:t>
            </a:r>
            <a:r>
              <a:rPr lang="ru-RU" sz="2800" i="1" dirty="0" smtClean="0"/>
              <a:t>Николаевич, к.б.н.</a:t>
            </a:r>
            <a:endParaRPr lang="ru-RU" sz="2800" i="1" dirty="0" smtClean="0"/>
          </a:p>
          <a:p>
            <a:pPr algn="ctr"/>
            <a:r>
              <a:rPr lang="ru-RU" sz="2800" i="1" dirty="0" smtClean="0"/>
              <a:t>Московский </a:t>
            </a:r>
            <a:r>
              <a:rPr lang="ru-RU" sz="2800" i="1" dirty="0" smtClean="0"/>
              <a:t>государственный университет имени </a:t>
            </a:r>
            <a:r>
              <a:rPr lang="ru-RU" sz="2800" i="1" dirty="0" err="1" smtClean="0"/>
              <a:t>М.В.Ломоносова</a:t>
            </a:r>
            <a:r>
              <a:rPr lang="ru-RU" sz="2800" i="1" dirty="0" smtClean="0"/>
              <a:t>, Факультет фундаментальной медицины, Москва, Россия, </a:t>
            </a:r>
          </a:p>
          <a:p>
            <a:pPr algn="ctr"/>
            <a:r>
              <a:rPr lang="ru-RU" sz="2800" i="1" dirty="0" smtClean="0"/>
              <a:t>E-</a:t>
            </a:r>
            <a:r>
              <a:rPr lang="ru-RU" sz="2800" i="1" dirty="0" err="1" smtClean="0"/>
              <a:t>mail</a:t>
            </a:r>
            <a:r>
              <a:rPr lang="ru-RU" sz="2800" i="1" dirty="0" smtClean="0"/>
              <a:t>: </a:t>
            </a:r>
            <a:r>
              <a:rPr lang="en-GB" sz="2800" i="1" dirty="0" smtClean="0"/>
              <a:t>m.karagyaur@mail.ru</a:t>
            </a:r>
            <a:endParaRPr lang="en-GB" sz="2800" i="1" dirty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ru-RU" dirty="0"/>
          </a:p>
        </p:txBody>
      </p:sp>
      <p:sp>
        <p:nvSpPr>
          <p:cNvPr id="1025" name="Скругленный прямоугольник 1024"/>
          <p:cNvSpPr/>
          <p:nvPr/>
        </p:nvSpPr>
        <p:spPr>
          <a:xfrm>
            <a:off x="324248" y="5490915"/>
            <a:ext cx="20666296" cy="3446993"/>
          </a:xfrm>
          <a:prstGeom prst="roundRect">
            <a:avLst/>
          </a:prstGeom>
          <a:noFill/>
          <a:ln w="76200">
            <a:solidFill>
              <a:srgbClr val="93B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TextBox 1026"/>
          <p:cNvSpPr txBox="1"/>
          <p:nvPr/>
        </p:nvSpPr>
        <p:spPr>
          <a:xfrm>
            <a:off x="9276076" y="5488300"/>
            <a:ext cx="309559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Введение</a:t>
            </a:r>
            <a:endParaRPr lang="ru-RU" sz="5400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749524" y="6253674"/>
            <a:ext cx="1988098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100" dirty="0" smtClean="0"/>
              <a:t>       Нарушение </a:t>
            </a:r>
            <a:r>
              <a:rPr lang="ru-RU" sz="3100" dirty="0" smtClean="0"/>
              <a:t>функции генов, ответственных за развитие мозговой ткани, считается одним из предрасполагающих факторов к возникновению и более тяжелому течению ряда психических и когнитивных расстройств, таких как шизофрении и депрессивные расстройства. Идентификация таких генов и их патологических генетических </a:t>
            </a:r>
            <a:r>
              <a:rPr lang="ru-RU" sz="3100" dirty="0" smtClean="0"/>
              <a:t>вариантов, установление их функциональной значимости и механизмов вовлеченности в патогенез служат </a:t>
            </a:r>
            <a:r>
              <a:rPr lang="ru-RU" sz="3100" dirty="0" smtClean="0"/>
              <a:t>ключом к диагностике, профилактике и, потенциально, лечению </a:t>
            </a:r>
            <a:r>
              <a:rPr lang="ru-RU" sz="3100" dirty="0" smtClean="0"/>
              <a:t>ряда психических заболеваний.</a:t>
            </a:r>
            <a:endParaRPr lang="ru-RU" sz="3100" dirty="0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24248" y="9067800"/>
            <a:ext cx="9433048" cy="3395778"/>
          </a:xfrm>
          <a:prstGeom prst="roundRect">
            <a:avLst/>
          </a:prstGeom>
          <a:noFill/>
          <a:ln w="76200">
            <a:solidFill>
              <a:srgbClr val="93B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4317632" y="9091315"/>
            <a:ext cx="166141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Цель</a:t>
            </a:r>
            <a:endParaRPr lang="ru-RU" sz="54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84288" y="9901329"/>
            <a:ext cx="8772318" cy="2358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3100" dirty="0" smtClean="0"/>
              <a:t>Идентифицировать варианты </a:t>
            </a:r>
            <a:r>
              <a:rPr lang="ru-RU" sz="3100" dirty="0" smtClean="0"/>
              <a:t>генов морфогенеза мозговой ткани, </a:t>
            </a:r>
            <a:r>
              <a:rPr lang="ru-RU" sz="3100" dirty="0" smtClean="0"/>
              <a:t>ассоциированные </a:t>
            </a:r>
            <a:r>
              <a:rPr lang="ru-RU" sz="3100" dirty="0" smtClean="0"/>
              <a:t>с развитием </a:t>
            </a:r>
            <a:r>
              <a:rPr lang="ru-RU" sz="3100" dirty="0" smtClean="0"/>
              <a:t>психических </a:t>
            </a:r>
            <a:r>
              <a:rPr lang="ru-RU" sz="3100" dirty="0" smtClean="0"/>
              <a:t>заболеваний </a:t>
            </a:r>
            <a:r>
              <a:rPr lang="ru-RU" sz="3100" dirty="0" smtClean="0"/>
              <a:t>(параноидная шизофрения и эндогенная депрессия) в </a:t>
            </a:r>
            <a:r>
              <a:rPr lang="ru-RU" sz="3100" dirty="0" smtClean="0"/>
              <a:t>российской </a:t>
            </a:r>
            <a:r>
              <a:rPr lang="ru-RU" sz="3100" dirty="0" smtClean="0"/>
              <a:t>популяции</a:t>
            </a:r>
            <a:endParaRPr lang="ru-RU" sz="3100" dirty="0"/>
          </a:p>
        </p:txBody>
      </p:sp>
      <p:pic>
        <p:nvPicPr>
          <p:cNvPr id="1031" name="Picture 4" descr="C:\Users\Кирилл\Downloads\Рис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280" y="20036531"/>
            <a:ext cx="9613392" cy="232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Прямоугольник 1031"/>
          <p:cNvSpPr/>
          <p:nvPr/>
        </p:nvSpPr>
        <p:spPr>
          <a:xfrm>
            <a:off x="10113950" y="9955411"/>
            <a:ext cx="10660570" cy="852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431800" algn="just">
              <a:lnSpc>
                <a:spcPct val="90000"/>
              </a:lnSpc>
              <a:buAutoNum type="arabicPeriod"/>
            </a:pPr>
            <a:r>
              <a:rPr lang="ru-RU" sz="2900" dirty="0" err="1" smtClean="0"/>
              <a:t>Полноэкзомное</a:t>
            </a:r>
            <a:r>
              <a:rPr lang="ru-RU" sz="2900" dirty="0" smtClean="0"/>
              <a:t> </a:t>
            </a:r>
            <a:r>
              <a:rPr lang="ru-RU" sz="2900" dirty="0" err="1" smtClean="0"/>
              <a:t>секвенирование</a:t>
            </a:r>
            <a:r>
              <a:rPr lang="ru-RU" sz="2900" dirty="0" smtClean="0"/>
              <a:t> позволило выявить </a:t>
            </a:r>
            <a:r>
              <a:rPr lang="ru-RU" sz="2900" dirty="0" smtClean="0"/>
              <a:t>226 </a:t>
            </a:r>
            <a:r>
              <a:rPr lang="ru-RU" sz="2900" dirty="0" err="1" smtClean="0"/>
              <a:t>миссенс</a:t>
            </a:r>
            <a:r>
              <a:rPr lang="ru-RU" sz="2900" dirty="0" smtClean="0"/>
              <a:t>-мутаций в 79 генах морфогенеза мозговой ткани (из 140 изученных</a:t>
            </a:r>
            <a:r>
              <a:rPr lang="ru-RU" sz="2900" dirty="0" smtClean="0"/>
              <a:t>). </a:t>
            </a:r>
            <a:r>
              <a:rPr lang="ru-RU" sz="2900" dirty="0"/>
              <a:t>В </a:t>
            </a:r>
            <a:r>
              <a:rPr lang="ru-RU" sz="2900" dirty="0" smtClean="0"/>
              <a:t>ряде генов у пациентов с психическими расстройствами были </a:t>
            </a:r>
            <a:r>
              <a:rPr lang="ru-RU" sz="2900" dirty="0"/>
              <a:t>обнаружены преждевременный стоп-кодон (в генах </a:t>
            </a:r>
            <a:r>
              <a:rPr lang="ru-RU" sz="2900" i="1" dirty="0"/>
              <a:t>CDH2</a:t>
            </a:r>
            <a:r>
              <a:rPr lang="ru-RU" sz="2900" dirty="0"/>
              <a:t> rs1944294-T (L21Stop) и </a:t>
            </a:r>
            <a:r>
              <a:rPr lang="ru-RU" sz="2900" i="1" dirty="0"/>
              <a:t>NRP2</a:t>
            </a:r>
            <a:r>
              <a:rPr lang="ru-RU" sz="2900" dirty="0"/>
              <a:t> rs200483574-A (C960Stop)) или сдвиг рамки считывания (в гене </a:t>
            </a:r>
            <a:r>
              <a:rPr lang="ru-RU" sz="2900" i="1" dirty="0"/>
              <a:t>SEMA3B</a:t>
            </a:r>
            <a:r>
              <a:rPr lang="ru-RU" sz="2900" dirty="0"/>
              <a:t> - rs67324803</a:t>
            </a:r>
            <a:r>
              <a:rPr lang="ru-RU" sz="2900" dirty="0" smtClean="0"/>
              <a:t>).</a:t>
            </a:r>
          </a:p>
          <a:p>
            <a:pPr marL="514350" indent="-412750" algn="just">
              <a:lnSpc>
                <a:spcPct val="90000"/>
              </a:lnSpc>
              <a:buAutoNum type="arabicPeriod"/>
            </a:pPr>
            <a:r>
              <a:rPr lang="ru-RU" sz="2900" dirty="0" smtClean="0"/>
              <a:t>Аллель-специфичный ПЦР </a:t>
            </a:r>
            <a:r>
              <a:rPr lang="ru-RU" sz="2900" dirty="0" err="1" smtClean="0"/>
              <a:t>однонуклеотидных</a:t>
            </a:r>
            <a:r>
              <a:rPr lang="ru-RU" sz="2900" dirty="0" smtClean="0"/>
              <a:t> геномных вариантов: </a:t>
            </a:r>
            <a:r>
              <a:rPr lang="en-US" sz="2900" dirty="0" smtClean="0"/>
              <a:t>rs6265</a:t>
            </a:r>
            <a:r>
              <a:rPr lang="ru-RU" sz="2900" dirty="0" smtClean="0"/>
              <a:t> (ген </a:t>
            </a:r>
            <a:r>
              <a:rPr lang="en-US" sz="2900" i="1" dirty="0"/>
              <a:t>BDNF</a:t>
            </a:r>
            <a:r>
              <a:rPr lang="en-US" sz="2900" dirty="0" smtClean="0"/>
              <a:t>), rs17445840 </a:t>
            </a:r>
            <a:r>
              <a:rPr lang="ru-RU" sz="2900" dirty="0" smtClean="0"/>
              <a:t>и</a:t>
            </a:r>
            <a:r>
              <a:rPr lang="en-US" sz="2900" dirty="0" smtClean="0"/>
              <a:t> rs1944294</a:t>
            </a:r>
            <a:r>
              <a:rPr lang="ru-RU" sz="2900" dirty="0" smtClean="0"/>
              <a:t> (ген </a:t>
            </a:r>
            <a:r>
              <a:rPr lang="en-US" sz="2900" i="1" dirty="0"/>
              <a:t>CDH2</a:t>
            </a:r>
            <a:r>
              <a:rPr lang="en-US" sz="2900" dirty="0" smtClean="0"/>
              <a:t>), rs12923655</a:t>
            </a:r>
            <a:r>
              <a:rPr lang="ru-RU" sz="2900" dirty="0" smtClean="0"/>
              <a:t> и</a:t>
            </a:r>
            <a:r>
              <a:rPr lang="en-US" sz="2900" dirty="0" smtClean="0"/>
              <a:t> rs3114409</a:t>
            </a:r>
            <a:r>
              <a:rPr lang="ru-RU" sz="2900" dirty="0" smtClean="0"/>
              <a:t> (ген </a:t>
            </a:r>
            <a:r>
              <a:rPr lang="en-US" sz="2900" i="1" dirty="0"/>
              <a:t>CDH3</a:t>
            </a:r>
            <a:r>
              <a:rPr lang="en-US" sz="2900" dirty="0" smtClean="0"/>
              <a:t>), rs4782724</a:t>
            </a:r>
            <a:r>
              <a:rPr lang="ru-RU" sz="2900" dirty="0" smtClean="0"/>
              <a:t> (ген </a:t>
            </a:r>
            <a:r>
              <a:rPr lang="en-US" sz="2900" i="1" dirty="0"/>
              <a:t>CDH13</a:t>
            </a:r>
            <a:r>
              <a:rPr lang="en-US" sz="2900" dirty="0" smtClean="0"/>
              <a:t>), rs10999947</a:t>
            </a:r>
            <a:r>
              <a:rPr lang="ru-RU" sz="2900" dirty="0" smtClean="0"/>
              <a:t> и</a:t>
            </a:r>
            <a:r>
              <a:rPr lang="en-US" sz="2900" dirty="0" smtClean="0"/>
              <a:t> rs1227051</a:t>
            </a:r>
            <a:r>
              <a:rPr lang="ru-RU" sz="2900" dirty="0" smtClean="0"/>
              <a:t> (ген </a:t>
            </a:r>
            <a:r>
              <a:rPr lang="en-US" sz="2900" i="1" dirty="0"/>
              <a:t>CDH23</a:t>
            </a:r>
            <a:r>
              <a:rPr lang="en-US" sz="2900" dirty="0" smtClean="0"/>
              <a:t>), rs4758443</a:t>
            </a:r>
            <a:r>
              <a:rPr lang="ru-RU" sz="2900" dirty="0" smtClean="0"/>
              <a:t> (ген </a:t>
            </a:r>
            <a:r>
              <a:rPr lang="en-US" sz="2900" i="1" dirty="0"/>
              <a:t>CDH19</a:t>
            </a:r>
            <a:r>
              <a:rPr lang="en-US" sz="2900" dirty="0"/>
              <a:t>/</a:t>
            </a:r>
            <a:r>
              <a:rPr lang="en-US" sz="2900" i="1" dirty="0"/>
              <a:t>DCHS1</a:t>
            </a:r>
            <a:r>
              <a:rPr lang="en-US" sz="2900" dirty="0" smtClean="0"/>
              <a:t>), rs1352714</a:t>
            </a:r>
            <a:r>
              <a:rPr lang="en-US" sz="2900" dirty="0"/>
              <a:t>, rs12500437, rs11935573, </a:t>
            </a:r>
            <a:r>
              <a:rPr lang="en-US" sz="2900" dirty="0" smtClean="0"/>
              <a:t>rs28561984</a:t>
            </a:r>
            <a:r>
              <a:rPr lang="ru-RU" sz="2900" dirty="0" smtClean="0"/>
              <a:t> и</a:t>
            </a:r>
            <a:r>
              <a:rPr lang="en-US" sz="2900" dirty="0" smtClean="0"/>
              <a:t> rs72731014</a:t>
            </a:r>
            <a:r>
              <a:rPr lang="ru-RU" sz="2900" dirty="0" smtClean="0"/>
              <a:t> (</a:t>
            </a:r>
            <a:r>
              <a:rPr lang="en-US" sz="2900" i="1" dirty="0"/>
              <a:t>CDH27</a:t>
            </a:r>
            <a:r>
              <a:rPr lang="en-US" sz="2900" dirty="0"/>
              <a:t>/</a:t>
            </a:r>
            <a:r>
              <a:rPr lang="en-US" sz="2900" i="1" dirty="0"/>
              <a:t>DCHS2</a:t>
            </a:r>
            <a:r>
              <a:rPr lang="en-US" sz="2900" dirty="0" smtClean="0"/>
              <a:t>), rs2227564</a:t>
            </a:r>
            <a:r>
              <a:rPr lang="ru-RU" sz="2900" dirty="0" smtClean="0"/>
              <a:t> (ген </a:t>
            </a:r>
            <a:r>
              <a:rPr lang="en-US" sz="2900" i="1" dirty="0"/>
              <a:t>PLAU</a:t>
            </a:r>
            <a:r>
              <a:rPr lang="en-US" sz="2900" dirty="0" smtClean="0"/>
              <a:t>) </a:t>
            </a:r>
            <a:r>
              <a:rPr lang="ru-RU" sz="2900" dirty="0" smtClean="0"/>
              <a:t>и</a:t>
            </a:r>
            <a:r>
              <a:rPr lang="en-US" sz="2900" dirty="0" smtClean="0"/>
              <a:t> rs4760</a:t>
            </a:r>
            <a:r>
              <a:rPr lang="ru-RU" sz="2900" dirty="0" smtClean="0"/>
              <a:t> (ген </a:t>
            </a:r>
            <a:r>
              <a:rPr lang="en-US" sz="2900" i="1" dirty="0" smtClean="0"/>
              <a:t>PLAUR</a:t>
            </a:r>
            <a:r>
              <a:rPr lang="en-US" sz="2900" dirty="0" smtClean="0"/>
              <a:t>)</a:t>
            </a:r>
            <a:r>
              <a:rPr lang="ru-RU" sz="2900" dirty="0" smtClean="0"/>
              <a:t> – позволил установить, </a:t>
            </a:r>
            <a:r>
              <a:rPr lang="ru-RU" sz="2900" dirty="0" smtClean="0"/>
              <a:t>что варианты генов CDH2 (rs1944294-T и rs17445840-T), DCHS2 (rs11935573-G и rs12500437-G/T) и CDH23 </a:t>
            </a:r>
            <a:r>
              <a:rPr lang="ru-RU" sz="2900" dirty="0"/>
              <a:t>(rs1227051-G/A), вовлеченных в развитие головного мозга, </a:t>
            </a:r>
            <a:r>
              <a:rPr lang="ru-RU" sz="2900" dirty="0" smtClean="0"/>
              <a:t>достоверно </a:t>
            </a:r>
            <a:r>
              <a:rPr lang="ru-RU" sz="2900" dirty="0" smtClean="0"/>
              <a:t>более часто встречаются у пациентов с психическими заболеваниями, чем у пациентов из группы сравнения (p&lt;0.05). Для ряда геномных вариантов были показаны достоверные различия, сцепленные с полом.</a:t>
            </a:r>
            <a:endParaRPr lang="ru-RU" sz="2900" dirty="0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324248" y="12593470"/>
            <a:ext cx="9407882" cy="17452173"/>
          </a:xfrm>
          <a:prstGeom prst="roundRect">
            <a:avLst>
              <a:gd name="adj" fmla="val 9308"/>
            </a:avLst>
          </a:prstGeom>
          <a:noFill/>
          <a:ln w="76200">
            <a:solidFill>
              <a:srgbClr val="93B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TextBox 195"/>
          <p:cNvSpPr txBox="1"/>
          <p:nvPr/>
        </p:nvSpPr>
        <p:spPr>
          <a:xfrm>
            <a:off x="3795337" y="12619707"/>
            <a:ext cx="261655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Методы</a:t>
            </a:r>
            <a:endParaRPr lang="ru-RU" sz="5400" dirty="0"/>
          </a:p>
        </p:txBody>
      </p:sp>
      <p:sp>
        <p:nvSpPr>
          <p:cNvPr id="197" name="Прямоугольник 196"/>
          <p:cNvSpPr/>
          <p:nvPr/>
        </p:nvSpPr>
        <p:spPr>
          <a:xfrm>
            <a:off x="484064" y="13528833"/>
            <a:ext cx="9129216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900" dirty="0" smtClean="0">
                <a:cs typeface="Arial" pitchFamily="34" charset="0"/>
              </a:rPr>
              <a:t>Первичный анализ 140 генов-кандидатов с помощью </a:t>
            </a:r>
            <a:r>
              <a:rPr lang="ru-RU" sz="2900" dirty="0" err="1" smtClean="0">
                <a:cs typeface="Arial" pitchFamily="34" charset="0"/>
              </a:rPr>
              <a:t>полноэкзомного</a:t>
            </a:r>
            <a:r>
              <a:rPr lang="ru-RU" sz="2900" dirty="0" smtClean="0">
                <a:cs typeface="Arial" pitchFamily="34" charset="0"/>
              </a:rPr>
              <a:t> </a:t>
            </a:r>
            <a:r>
              <a:rPr lang="ru-RU" sz="2900" dirty="0" err="1" smtClean="0">
                <a:cs typeface="Arial" pitchFamily="34" charset="0"/>
              </a:rPr>
              <a:t>секвенирования</a:t>
            </a:r>
            <a:r>
              <a:rPr lang="ru-RU" sz="2900" dirty="0" smtClean="0">
                <a:cs typeface="Arial" pitchFamily="34" charset="0"/>
              </a:rPr>
              <a:t> в образцах ДНК пациентов, страдающих параноидной шизофренией (11 человек) и эндогенной депрессией (10 человек) с последующим выравниванием </a:t>
            </a:r>
            <a:r>
              <a:rPr lang="ru-RU" sz="2900" dirty="0" smtClean="0">
                <a:cs typeface="Arial" pitchFamily="34" charset="0"/>
              </a:rPr>
              <a:t>на </a:t>
            </a:r>
            <a:r>
              <a:rPr lang="ru-RU" sz="2900" dirty="0" err="1" smtClean="0">
                <a:cs typeface="Arial" pitchFamily="34" charset="0"/>
              </a:rPr>
              <a:t>референсный</a:t>
            </a:r>
            <a:r>
              <a:rPr lang="ru-RU" sz="2900" dirty="0" smtClean="0">
                <a:cs typeface="Arial" pitchFamily="34" charset="0"/>
              </a:rPr>
              <a:t> геном </a:t>
            </a:r>
            <a:r>
              <a:rPr lang="ru-RU" sz="2900" dirty="0" smtClean="0">
                <a:cs typeface="Arial" pitchFamily="34" charset="0"/>
              </a:rPr>
              <a:t>человека (</a:t>
            </a:r>
            <a:r>
              <a:rPr lang="en-US" sz="2900" dirty="0"/>
              <a:t>GRCh37.p13/hg19</a:t>
            </a:r>
            <a:r>
              <a:rPr lang="ru-RU" sz="2900" dirty="0" smtClean="0">
                <a:cs typeface="Arial" pitchFamily="34" charset="0"/>
              </a:rPr>
              <a:t>);</a:t>
            </a:r>
          </a:p>
          <a:p>
            <a:pPr marL="514350" indent="-514350" algn="just">
              <a:buAutoNum type="arabicPeriod"/>
            </a:pPr>
            <a:r>
              <a:rPr lang="ru-RU" sz="2900" dirty="0" err="1" smtClean="0">
                <a:cs typeface="Arial" pitchFamily="34" charset="0"/>
              </a:rPr>
              <a:t>А</a:t>
            </a:r>
            <a:r>
              <a:rPr lang="ru-RU" sz="2900" dirty="0" err="1" smtClean="0">
                <a:cs typeface="Arial" pitchFamily="34" charset="0"/>
              </a:rPr>
              <a:t>лель</a:t>
            </a:r>
            <a:r>
              <a:rPr lang="ru-RU" sz="2900" dirty="0" smtClean="0">
                <a:cs typeface="Arial" pitchFamily="34" charset="0"/>
              </a:rPr>
              <a:t>-специфичный ПЦР (</a:t>
            </a:r>
            <a:r>
              <a:rPr lang="en-US" sz="2900" dirty="0" smtClean="0">
                <a:cs typeface="Arial" pitchFamily="34" charset="0"/>
              </a:rPr>
              <a:t>ARMS</a:t>
            </a:r>
            <a:r>
              <a:rPr lang="ru-RU" sz="2900" dirty="0" smtClean="0">
                <a:cs typeface="Arial" pitchFamily="34" charset="0"/>
              </a:rPr>
              <a:t>) образцов ДНК: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cs typeface="Arial" pitchFamily="34" charset="0"/>
              </a:rPr>
              <a:t>Пациенты </a:t>
            </a:r>
            <a:r>
              <a:rPr lang="ru-RU" sz="2900" dirty="0" smtClean="0">
                <a:cs typeface="Arial" pitchFamily="34" charset="0"/>
              </a:rPr>
              <a:t>с диагнозом </a:t>
            </a:r>
            <a:r>
              <a:rPr lang="ru-RU" sz="2900" dirty="0" smtClean="0">
                <a:cs typeface="Arial" pitchFamily="34" charset="0"/>
              </a:rPr>
              <a:t>«Параноидная шизофрения» </a:t>
            </a:r>
            <a:r>
              <a:rPr lang="ru-RU" sz="2900" dirty="0" smtClean="0"/>
              <a:t>(n = 102, средний возраст 33 года (26-47 лет), 54% мужчин, средняя продолжительность заболевания составляла 8 </a:t>
            </a:r>
            <a:r>
              <a:rPr lang="ru-RU" sz="2900" dirty="0" smtClean="0"/>
              <a:t>лет)</a:t>
            </a:r>
            <a:r>
              <a:rPr lang="ru-RU" sz="2900" dirty="0" smtClean="0">
                <a:cs typeface="Arial" pitchFamily="34" charset="0"/>
              </a:rPr>
              <a:t>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ru-RU" sz="2900" spc="-50" dirty="0" smtClean="0">
                <a:cs typeface="Arial" pitchFamily="34" charset="0"/>
              </a:rPr>
              <a:t>Пациенты </a:t>
            </a:r>
            <a:r>
              <a:rPr lang="ru-RU" sz="2900" spc="-50" dirty="0">
                <a:cs typeface="Arial" pitchFamily="34" charset="0"/>
              </a:rPr>
              <a:t>с диагнозом «</a:t>
            </a:r>
            <a:r>
              <a:rPr lang="ru-RU" sz="2900" spc="-50" dirty="0" smtClean="0">
                <a:cs typeface="Arial" pitchFamily="34" charset="0"/>
              </a:rPr>
              <a:t>Эндогенная </a:t>
            </a:r>
            <a:r>
              <a:rPr lang="ru-RU" sz="2900" spc="-50" dirty="0" smtClean="0">
                <a:cs typeface="Arial" pitchFamily="34" charset="0"/>
              </a:rPr>
              <a:t>депрессия»</a:t>
            </a:r>
            <a:r>
              <a:rPr lang="en-US" sz="2900" spc="-50" dirty="0" smtClean="0">
                <a:cs typeface="Arial" pitchFamily="34" charset="0"/>
              </a:rPr>
              <a:t> </a:t>
            </a:r>
            <a:r>
              <a:rPr lang="ru-RU" sz="2900" spc="-50" dirty="0" smtClean="0"/>
              <a:t>(</a:t>
            </a:r>
            <a:r>
              <a:rPr lang="ru-RU" sz="2900" spc="-50" dirty="0" smtClean="0"/>
              <a:t>n = 79, средний возраст 31 год (</a:t>
            </a:r>
            <a:r>
              <a:rPr lang="ru-RU" sz="2900" spc="-50" dirty="0" smtClean="0"/>
              <a:t>22</a:t>
            </a:r>
            <a:r>
              <a:rPr lang="en-US" sz="2900" spc="-50" dirty="0"/>
              <a:t>.</a:t>
            </a:r>
            <a:r>
              <a:rPr lang="ru-RU" sz="2900" spc="-50" dirty="0" smtClean="0"/>
              <a:t>5-41 </a:t>
            </a:r>
            <a:r>
              <a:rPr lang="ru-RU" sz="2900" spc="-50" dirty="0" smtClean="0"/>
              <a:t>год), 24% мужчин, средняя продолжительность заболевания- 11 лет</a:t>
            </a:r>
            <a:r>
              <a:rPr lang="ru-RU" sz="2900" spc="-50" dirty="0" smtClean="0"/>
              <a:t>);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ru-RU" sz="2900" dirty="0" smtClean="0"/>
              <a:t>Здоровые добровольцы (n </a:t>
            </a:r>
            <a:r>
              <a:rPr lang="ru-RU" sz="2900" dirty="0" smtClean="0"/>
              <a:t>= 103, средний возраст 27 лет (</a:t>
            </a:r>
            <a:r>
              <a:rPr lang="ru-RU" sz="2900" dirty="0" smtClean="0"/>
              <a:t>24</a:t>
            </a:r>
            <a:r>
              <a:rPr lang="en-US" sz="2900" dirty="0" smtClean="0"/>
              <a:t>.</a:t>
            </a:r>
            <a:r>
              <a:rPr lang="ru-RU" sz="2900" dirty="0" smtClean="0"/>
              <a:t>5-31</a:t>
            </a:r>
            <a:r>
              <a:rPr lang="en-US" sz="2900" dirty="0" smtClean="0"/>
              <a:t>.</a:t>
            </a:r>
            <a:r>
              <a:rPr lang="ru-RU" sz="2900" dirty="0" smtClean="0"/>
              <a:t>5 </a:t>
            </a:r>
            <a:r>
              <a:rPr lang="ru-RU" sz="2900" dirty="0" smtClean="0"/>
              <a:t>год), </a:t>
            </a:r>
            <a:r>
              <a:rPr lang="ru-RU" sz="2900" dirty="0" smtClean="0"/>
              <a:t>31</a:t>
            </a:r>
            <a:r>
              <a:rPr lang="en-US" sz="2900" dirty="0" smtClean="0"/>
              <a:t>.</a:t>
            </a:r>
            <a:r>
              <a:rPr lang="ru-RU" sz="2900" dirty="0" smtClean="0"/>
              <a:t>1</a:t>
            </a:r>
            <a:r>
              <a:rPr lang="ru-RU" sz="2900" dirty="0" smtClean="0"/>
              <a:t>% мужчин</a:t>
            </a:r>
            <a:r>
              <a:rPr lang="ru-RU" sz="2900" dirty="0" smtClean="0"/>
              <a:t>).</a:t>
            </a:r>
          </a:p>
          <a:p>
            <a:pPr algn="just"/>
            <a:endParaRPr lang="ru-RU" sz="2900" dirty="0" smtClean="0"/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10094056" y="9067801"/>
            <a:ext cx="10896488" cy="13487399"/>
          </a:xfrm>
          <a:prstGeom prst="roundRect">
            <a:avLst>
              <a:gd name="adj" fmla="val 8608"/>
            </a:avLst>
          </a:prstGeom>
          <a:noFill/>
          <a:ln w="76200">
            <a:solidFill>
              <a:srgbClr val="93B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TextBox 202"/>
          <p:cNvSpPr txBox="1"/>
          <p:nvPr/>
        </p:nvSpPr>
        <p:spPr>
          <a:xfrm>
            <a:off x="13809417" y="9091315"/>
            <a:ext cx="349608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Результаты</a:t>
            </a:r>
            <a:endParaRPr lang="ru-RU" sz="5400" dirty="0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10022654" y="22685093"/>
            <a:ext cx="10967890" cy="5992399"/>
          </a:xfrm>
          <a:prstGeom prst="roundRect">
            <a:avLst/>
          </a:prstGeom>
          <a:noFill/>
          <a:ln w="76200">
            <a:solidFill>
              <a:srgbClr val="93B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TextBox 204"/>
          <p:cNvSpPr txBox="1"/>
          <p:nvPr/>
        </p:nvSpPr>
        <p:spPr>
          <a:xfrm>
            <a:off x="13213680" y="22698212"/>
            <a:ext cx="46850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Обсуждение</a:t>
            </a:r>
            <a:endParaRPr lang="ru-RU" sz="5400" dirty="0"/>
          </a:p>
        </p:txBody>
      </p:sp>
      <p:sp>
        <p:nvSpPr>
          <p:cNvPr id="206" name="Прямоугольник 205"/>
          <p:cNvSpPr/>
          <p:nvPr/>
        </p:nvSpPr>
        <p:spPr>
          <a:xfrm>
            <a:off x="10333360" y="23559702"/>
            <a:ext cx="10437986" cy="4912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900" dirty="0" smtClean="0"/>
              <a:t>      Выявлен </a:t>
            </a:r>
            <a:r>
              <a:rPr lang="ru-RU" sz="2900" dirty="0"/>
              <a:t>ряд </a:t>
            </a:r>
            <a:r>
              <a:rPr lang="ru-RU" sz="2900" dirty="0" smtClean="0"/>
              <a:t>вариантов генов морфогенеза головного мозга</a:t>
            </a:r>
            <a:r>
              <a:rPr lang="ru-RU" sz="2900" dirty="0"/>
              <a:t>, значимо ассоциированных с предрасположенностью к развитию параноидной шизофрении </a:t>
            </a:r>
            <a:r>
              <a:rPr lang="ru-RU" sz="2900" dirty="0" smtClean="0"/>
              <a:t>или </a:t>
            </a:r>
            <a:r>
              <a:rPr lang="ru-RU" sz="2900" dirty="0"/>
              <a:t>эндогенной депрессии в российской популяции. Многие из выявленных генетических вариантов в контексте психических расстройств показаны впервые. Полученных данных недостаточно для выяснения механизмов влияния выявленных генетических вариантов на процессы развития и функционирования мозга, а также их вклада в патогенез психических и когнитивных расстройств. Установление таких механизмов запланировано в продолжении данного </a:t>
            </a:r>
            <a:r>
              <a:rPr lang="ru-RU" sz="2900" dirty="0" smtClean="0"/>
              <a:t>исследования с </a:t>
            </a:r>
            <a:r>
              <a:rPr lang="ru-RU" sz="2900" dirty="0"/>
              <a:t>использованием генетически модифицированных клеточных и животных моделей.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267912" y="28821507"/>
            <a:ext cx="10722632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Исследование выполнено при поддержке Российского научного фонда, грант № </a:t>
            </a:r>
            <a:r>
              <a:rPr lang="ru-RU" sz="2800" b="1" dirty="0" smtClean="0"/>
              <a:t>22-15-00125,</a:t>
            </a:r>
          </a:p>
          <a:p>
            <a:pPr algn="ctr"/>
            <a:r>
              <a:rPr lang="ru-RU" sz="2800" b="1" dirty="0" smtClean="0"/>
              <a:t>https</a:t>
            </a:r>
            <a:r>
              <a:rPr lang="ru-RU" sz="2800" b="1" dirty="0" smtClean="0"/>
              <a:t>://rscf.ru/project/19-75-30007/22-15-00125/ </a:t>
            </a:r>
            <a:endParaRPr lang="ru-RU" sz="28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460879" y="20828619"/>
            <a:ext cx="9122084" cy="6028041"/>
            <a:chOff x="460879" y="21034466"/>
            <a:chExt cx="9122084" cy="5914540"/>
          </a:xfrm>
        </p:grpSpPr>
        <p:pic>
          <p:nvPicPr>
            <p:cNvPr id="103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264" y="21034466"/>
              <a:ext cx="6192688" cy="3656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79" y="25883392"/>
              <a:ext cx="4594748" cy="868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51" r="33634"/>
            <a:stretch/>
          </p:blipFill>
          <p:spPr bwMode="auto">
            <a:xfrm>
              <a:off x="5728112" y="24817778"/>
              <a:ext cx="3854851" cy="2131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Стрелка вниз 4"/>
            <p:cNvSpPr/>
            <p:nvPr/>
          </p:nvSpPr>
          <p:spPr>
            <a:xfrm>
              <a:off x="2887514" y="24750350"/>
              <a:ext cx="288032" cy="936000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 вниз 28"/>
            <p:cNvSpPr/>
            <p:nvPr/>
          </p:nvSpPr>
          <p:spPr>
            <a:xfrm rot="16200000">
              <a:off x="5268644" y="25937084"/>
              <a:ext cx="288032" cy="465589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24975" y="24916126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ПЦР-амплификация</a:t>
              </a:r>
              <a:endParaRPr lang="ru-RU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81359" y="25593815"/>
              <a:ext cx="1168949" cy="475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ЭФ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69250" y="21905653"/>
              <a:ext cx="247110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Рисунок 1. Принцип аллель специфичной ПЦР (</a:t>
              </a:r>
              <a:r>
                <a:rPr lang="en-US" sz="2800" b="1" dirty="0" smtClean="0"/>
                <a:t>ARMS)</a:t>
              </a:r>
              <a:endParaRPr lang="ru-RU" sz="2800" b="1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92584" y="27021307"/>
            <a:ext cx="87260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900" dirty="0">
                <a:cs typeface="Arial" pitchFamily="34" charset="0"/>
              </a:rPr>
              <a:t>Исследование проведено в соответствии с </a:t>
            </a:r>
            <a:r>
              <a:rPr lang="ru-RU" sz="2900" dirty="0" smtClean="0">
                <a:cs typeface="Arial" pitchFamily="34" charset="0"/>
              </a:rPr>
              <a:t>этическими </a:t>
            </a:r>
            <a:r>
              <a:rPr lang="ru-RU" sz="2900" dirty="0">
                <a:cs typeface="Arial" pitchFamily="34" charset="0"/>
              </a:rPr>
              <a:t>стандартами, изложенными в Хельсинкской декларации Всемирной Медицинской Ассоциации и одобрено Межвузовским комитетом по этике (http://www.ethicmke.ru/) (протокол № 11 от 16.12.2021)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343145" y="18452355"/>
            <a:ext cx="10362753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/>
              <a:t>Рисунок 2. Распределение геномных вариантов</a:t>
            </a:r>
            <a:r>
              <a:rPr lang="en-US" sz="2800" b="1" dirty="0"/>
              <a:t> rs11935573-G/A (</a:t>
            </a:r>
            <a:r>
              <a:rPr lang="ru-RU" sz="2800" b="1" dirty="0"/>
              <a:t>ген </a:t>
            </a:r>
            <a:r>
              <a:rPr lang="en-US" sz="2800" b="1" dirty="0"/>
              <a:t>DCHS2) </a:t>
            </a:r>
            <a:r>
              <a:rPr lang="ru-RU" sz="2800" b="1" dirty="0"/>
              <a:t>и </a:t>
            </a:r>
            <a:r>
              <a:rPr lang="en-US" sz="2800" b="1" dirty="0"/>
              <a:t>rs1227051-G/A (</a:t>
            </a:r>
            <a:r>
              <a:rPr lang="ru-RU" sz="2800" b="1" dirty="0"/>
              <a:t>ген </a:t>
            </a:r>
            <a:r>
              <a:rPr lang="en-US" sz="2800" b="1" dirty="0"/>
              <a:t>CDH23</a:t>
            </a:r>
            <a:r>
              <a:rPr lang="en-US" sz="2800" b="1" dirty="0" smtClean="0"/>
              <a:t>) </a:t>
            </a:r>
            <a:r>
              <a:rPr lang="ru-RU" sz="2800" b="1" dirty="0" smtClean="0"/>
              <a:t>среди пациентов, страдающих психическими заболеваниями, в сравнении со здоровыми донорами </a:t>
            </a:r>
            <a:endParaRPr lang="ru-RU" sz="28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8296" y="-528428"/>
            <a:ext cx="2778983" cy="27789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4" y="120775"/>
            <a:ext cx="14097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635</Words>
  <Application>Microsoft Office PowerPoint</Application>
  <PresentationFormat>Произвольный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Поиск вариантов генов морфогенеза мозговой ткани, ассоциированных с развитием психических и когнитивных нарушений (на российской популяции)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</dc:creator>
  <cp:lastModifiedBy>Учетная запись Майкрософт</cp:lastModifiedBy>
  <cp:revision>80</cp:revision>
  <dcterms:created xsi:type="dcterms:W3CDTF">2024-04-16T08:57:47Z</dcterms:created>
  <dcterms:modified xsi:type="dcterms:W3CDTF">2024-04-17T04:43:03Z</dcterms:modified>
</cp:coreProperties>
</file>