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58" r:id="rId3"/>
    <p:sldId id="284" r:id="rId4"/>
    <p:sldId id="287" r:id="rId5"/>
    <p:sldId id="288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FFCC"/>
    <a:srgbClr val="FFC000"/>
    <a:srgbClr val="F8F8F8"/>
    <a:srgbClr val="FFFFCC"/>
    <a:srgbClr val="FFCCFF"/>
    <a:srgbClr val="7CFC7C"/>
    <a:srgbClr val="BCBCBC"/>
    <a:srgbClr val="316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9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D9D71-3A13-4B4A-8134-68F3E1D9535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12982-7058-4068-89B0-4BE1CB60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8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8C3BE-83B5-42A7-84FF-33880A375E1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95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B62BC0-7DC4-4569-951D-2BB9475345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4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B62BC0-7DC4-4569-951D-2BB9475345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5A79F4-74DA-4BC0-B486-5EDEF5B34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E2D2D9-9594-437D-84F3-73BE1623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70DB71-8E59-41E7-BFB4-158E0BA9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785639-3B26-464C-9B01-3462DB82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5974A9-4092-4F9F-8522-064B0AEF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1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71112F-D363-4AEC-8440-B02C3E54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D3A814-56EB-4755-80EA-C746F8A08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8ACD34-42F4-4AF8-95EE-6DE58B03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788FC6-8596-4764-ABD8-EF7C9EDB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DEDFB9-B92C-4885-88CF-58E1885D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0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00D441D-E91D-41AC-8B1F-286632114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4628D83-922B-43D7-AF15-B3FF82773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516065-E1D0-4458-BDED-48FCE8B1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448F22-F019-46E1-BFCB-563BC0D9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E14894-56EA-45D8-9E4F-2F7C5FD1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8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о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3FCFFF-5934-4C8D-A4B0-6B19C662D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=""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=""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=""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=""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=""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2942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0577DA-67D4-4D1F-AE75-DF43B81C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1F1E12-FB22-40CE-800E-AF97F3FE3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14040B-4825-42AD-948E-6361B4B9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AF08AC-CEDC-41DB-9F10-3520A09E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444F2A-8D89-426D-9B4C-A5ECB8F2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9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1E9ABF-03A0-4D88-9C97-1B71C2F2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A22A6C-8CFC-4117-863E-44C03C4C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A7DBEA-1E3D-44CA-9EDC-7B6098E7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D0EE7A-9FBD-48F2-A242-7359109E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AFE554-3DF8-48EC-A4C4-A1ACAD5B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8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5758A0-489B-47E7-A8E2-65DB526D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A23A41-E079-474C-B57C-D4E2FF4D5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E106DE-949F-4B42-AA9B-86AED0C9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AFFA71-5481-47FD-A30D-4D9D754B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F28C2A-8B06-4DDE-B011-46C8A603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3978BC-4CB9-48E5-87A2-0526EE5F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0E8F2E-0DFA-4C58-8661-EF854F4E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CC1EDB-B327-4158-98F7-707F17787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E3F4C8D-C854-48D3-9981-A419E8A86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4616445-8C5A-4BF6-8BBC-8C2EA7F26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5DCB5E0-775A-4CF6-B31A-59B2ACECF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7C9B306-8976-4746-AEB0-81600849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BCF7912-7812-4466-9CE8-DF6D63D4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F1D2669-F576-47E6-B65C-29D66933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4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5FF17-FAA8-46BA-A684-B447798D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DFE68D1-2F9A-4CE0-836B-E005A565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288AF7A-25C9-4DA7-85F0-FE100ACF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74923D-88DA-4127-B33E-CFB9F13E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6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8162CAD-2923-4627-A3A6-DD0A1362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401368A-37FF-48B8-ACA6-C08D56D4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B88B6E1-55EF-4493-B912-47AF958F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3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243D2-4724-4851-933D-FCB38DFB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E85175-BB09-4BB7-A97E-D0BD9A903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52E6905-F8C7-4047-8058-74279BC14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28C60C-E2EE-4800-8029-0B14DB0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7F3C77-92CC-4A85-BE00-42C055AC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A6024AE-4FA5-4F76-AAC2-0070CDD8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7C083-82FF-48B3-98CA-24532511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F0E7D04-CEC3-4F15-8807-1D6B79D5F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E38CE04-FE44-4144-91E3-93F082EEC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20BC64C-6CFA-4E11-90D5-2F150BF9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4BBED78-9655-4898-B9AD-270349F8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82DBAE-D283-4691-A967-B69F3B6D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1DE041-2504-4738-9981-561DC10B4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5655FF-7EB0-4047-B30F-27560A243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20CE71-E534-493A-96F2-FAD4E9995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4F47-2790-4434-B82A-BD415BA9AD8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B7A2C0-AF0E-4609-8B78-ABAA0A9E5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C2A912-DAAA-4850-9191-D7B54DCBA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4D6F-0728-4AAB-BC77-42E030C2C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1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22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Тяжелые металлы в почвах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79341" y="1793969"/>
            <a:ext cx="4581700" cy="46513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с.н.с., к.г.н. Иван Николаевич Семенков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D226D3-9CF7-4BCC-8200-886242BF18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32" y="2889237"/>
            <a:ext cx="10288680" cy="383429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7097848-89AB-4C5F-966F-15D371AE3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33324" r="13206" b="16288"/>
          <a:stretch/>
        </p:blipFill>
        <p:spPr bwMode="auto">
          <a:xfrm>
            <a:off x="53786" y="959223"/>
            <a:ext cx="3684496" cy="19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90E02-22C4-4696-A929-E22E74A5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867414" cy="82475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Тяжелые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металлы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8F79F92-4B1F-465A-B6E2-0C0FEEFD6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4" y="884267"/>
            <a:ext cx="7867618" cy="5426884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6B313B-4309-4AA0-9B1F-59FD4EB54B4D}"/>
              </a:ext>
            </a:extLst>
          </p:cNvPr>
          <p:cNvSpPr txBox="1"/>
          <p:nvPr/>
        </p:nvSpPr>
        <p:spPr>
          <a:xfrm>
            <a:off x="7790329" y="2363448"/>
            <a:ext cx="440167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Устоявшийся термин для широкой, но </a:t>
            </a:r>
            <a:r>
              <a:rPr lang="ru-RU" sz="1600" b="1" dirty="0" err="1"/>
              <a:t>необщепринятой</a:t>
            </a:r>
            <a:r>
              <a:rPr lang="ru-RU" sz="1600" b="1" dirty="0"/>
              <a:t> группы элементов.</a:t>
            </a:r>
          </a:p>
          <a:p>
            <a:r>
              <a:rPr lang="ru-RU" sz="1600" dirty="0"/>
              <a:t>Критерии:</a:t>
            </a:r>
          </a:p>
          <a:p>
            <a:r>
              <a:rPr lang="ru-RU" sz="1600" dirty="0" smtClean="0"/>
              <a:t>1-2.плотность </a:t>
            </a:r>
            <a:r>
              <a:rPr lang="en-US" sz="1600" dirty="0" smtClean="0"/>
              <a:t>&gt;</a:t>
            </a:r>
            <a:r>
              <a:rPr lang="ru-RU" sz="1600" dirty="0" smtClean="0"/>
              <a:t>3,5 или 7,0 г/см</a:t>
            </a:r>
            <a:r>
              <a:rPr lang="ru-RU" sz="1600" baseline="30000" dirty="0" smtClean="0"/>
              <a:t>3</a:t>
            </a:r>
            <a:endParaRPr lang="ru-RU" sz="1600" dirty="0"/>
          </a:p>
          <a:p>
            <a:r>
              <a:rPr lang="ru-RU" sz="1600" dirty="0" smtClean="0"/>
              <a:t>3-6.атомный </a:t>
            </a:r>
            <a:r>
              <a:rPr lang="ru-RU" sz="1600" dirty="0"/>
              <a:t>вес от 2</a:t>
            </a:r>
            <a:r>
              <a:rPr lang="en-US" sz="1600" dirty="0"/>
              <a:t>2,9</a:t>
            </a:r>
            <a:r>
              <a:rPr lang="ru-RU" sz="1600" dirty="0"/>
              <a:t> (</a:t>
            </a:r>
            <a:r>
              <a:rPr lang="en-US" sz="1600" dirty="0"/>
              <a:t>Na</a:t>
            </a:r>
            <a:r>
              <a:rPr lang="ru-RU" sz="1600" dirty="0" smtClean="0"/>
              <a:t>), 40(</a:t>
            </a:r>
            <a:r>
              <a:rPr lang="en-US" sz="1600" dirty="0"/>
              <a:t>Ca</a:t>
            </a:r>
            <a:r>
              <a:rPr lang="ru-RU" sz="1600" dirty="0" smtClean="0"/>
              <a:t>) или </a:t>
            </a:r>
            <a:r>
              <a:rPr lang="en-US" sz="1600" dirty="0" smtClean="0"/>
              <a:t>200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en-US" sz="1600" dirty="0"/>
              <a:t>Hg</a:t>
            </a:r>
            <a:r>
              <a:rPr lang="ru-RU" sz="1600" dirty="0"/>
              <a:t>)</a:t>
            </a:r>
            <a:endParaRPr lang="en-US" sz="1600" dirty="0"/>
          </a:p>
          <a:p>
            <a:r>
              <a:rPr lang="ru-RU" sz="1600" dirty="0" smtClean="0"/>
              <a:t>7.атомный </a:t>
            </a:r>
            <a:r>
              <a:rPr lang="ru-RU" sz="1600" dirty="0"/>
              <a:t>номер более 20 (Са</a:t>
            </a:r>
            <a:r>
              <a:rPr lang="ru-RU" sz="1600" dirty="0" smtClean="0"/>
              <a:t>) или от 20 (Са</a:t>
            </a:r>
            <a:r>
              <a:rPr lang="ru-RU" sz="1600" dirty="0"/>
              <a:t>) до 92 (</a:t>
            </a:r>
            <a:r>
              <a:rPr lang="en-US" sz="1600" dirty="0"/>
              <a:t>U</a:t>
            </a:r>
            <a:r>
              <a:rPr lang="ru-RU" sz="1600" dirty="0"/>
              <a:t>)</a:t>
            </a:r>
            <a:endParaRPr lang="en-US" sz="1600" dirty="0"/>
          </a:p>
          <a:p>
            <a:r>
              <a:rPr lang="ru-RU" sz="1600" dirty="0" smtClean="0"/>
              <a:t>8.нерастворимость </a:t>
            </a:r>
            <a:r>
              <a:rPr lang="ru-RU" sz="1600" dirty="0"/>
              <a:t>сульфидов (тест </a:t>
            </a:r>
            <a:r>
              <a:rPr lang="en-US" sz="1600" dirty="0"/>
              <a:t>US Pharmacopeia</a:t>
            </a:r>
            <a:r>
              <a:rPr lang="ru-RU" sz="1600" dirty="0"/>
              <a:t>)</a:t>
            </a:r>
          </a:p>
          <a:p>
            <a:r>
              <a:rPr lang="ru-RU" sz="1600" dirty="0" smtClean="0"/>
              <a:t>9.</a:t>
            </a:r>
            <a:r>
              <a:rPr lang="en-US" sz="1600" dirty="0" smtClean="0"/>
              <a:t>Hawkes</a:t>
            </a:r>
            <a:r>
              <a:rPr lang="en-US" sz="1600" dirty="0"/>
              <a:t>' periodic table-based definition </a:t>
            </a:r>
            <a:r>
              <a:rPr lang="en-US" sz="1600" dirty="0" smtClean="0"/>
              <a:t>(</a:t>
            </a:r>
            <a:r>
              <a:rPr lang="ru-RU" sz="1600" dirty="0" smtClean="0"/>
              <a:t>за исключением лантаноидов и актиноидов</a:t>
            </a:r>
            <a:r>
              <a:rPr lang="en-US" sz="1600" dirty="0" smtClean="0"/>
              <a:t>)</a:t>
            </a:r>
            <a:endParaRPr lang="ru-RU" sz="1600" dirty="0"/>
          </a:p>
          <a:p>
            <a:r>
              <a:rPr lang="ru-RU" sz="1600" dirty="0" smtClean="0"/>
              <a:t>10.биохимическая классификация </a:t>
            </a:r>
            <a:r>
              <a:rPr lang="en-US" sz="1600" dirty="0" err="1" smtClean="0"/>
              <a:t>Nieboer</a:t>
            </a:r>
            <a:r>
              <a:rPr lang="en-US" sz="1600" dirty="0" smtClean="0"/>
              <a:t> </a:t>
            </a:r>
            <a:r>
              <a:rPr lang="ru-RU" sz="1600" dirty="0" smtClean="0"/>
              <a:t>и </a:t>
            </a:r>
            <a:r>
              <a:rPr lang="en-US" sz="1600" dirty="0" smtClean="0"/>
              <a:t>Richardson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0B6C5ED-E267-4E3F-90A0-7535CF55392B}"/>
              </a:ext>
            </a:extLst>
          </p:cNvPr>
          <p:cNvSpPr txBox="1"/>
          <p:nvPr/>
        </p:nvSpPr>
        <p:spPr>
          <a:xfrm>
            <a:off x="7917721" y="5869010"/>
            <a:ext cx="4223972" cy="5847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Металлы </a:t>
            </a:r>
            <a:r>
              <a:rPr lang="en-US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или предположительно для </a:t>
            </a:r>
            <a:r>
              <a:rPr lang="en-US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 </a:t>
            </a:r>
            <a:r>
              <a:rPr lang="ru-RU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 </a:t>
            </a:r>
            <a:r>
              <a:rPr lang="en-US" sz="1600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Fm</a:t>
            </a:r>
            <a:r>
              <a:rPr lang="en-US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sz="1600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Ts</a:t>
            </a:r>
            <a:r>
              <a:rPr lang="en-US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 плотностью </a:t>
            </a:r>
            <a:r>
              <a:rPr lang="en-US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&gt;5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</a:t>
            </a:r>
            <a:r>
              <a:rPr lang="en-US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ru-RU" sz="1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см</a:t>
            </a:r>
            <a:r>
              <a:rPr lang="en-US" sz="1600" b="0" i="0" baseline="30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4651" y="5759946"/>
            <a:ext cx="2564356" cy="307777"/>
          </a:xfrm>
          <a:prstGeom prst="rect">
            <a:avLst/>
          </a:prstGeom>
          <a:solidFill>
            <a:srgbClr val="F8F8F8"/>
          </a:solidFill>
        </p:spPr>
        <p:txBody>
          <a:bodyPr wrap="none">
            <a:spAutoFit/>
          </a:bodyPr>
          <a:lstStyle/>
          <a:p>
            <a:r>
              <a:rPr lang="en-US" sz="1400" spc="-50" dirty="0" smtClean="0">
                <a:solidFill>
                  <a:srgbClr val="202122"/>
                </a:solidFill>
                <a:latin typeface="Arial" panose="020B0604020202020204" pitchFamily="34" charset="0"/>
              </a:rPr>
              <a:t>N </a:t>
            </a:r>
            <a:r>
              <a:rPr lang="ru-RU" sz="1400" spc="-50" dirty="0" smtClean="0">
                <a:solidFill>
                  <a:srgbClr val="202122"/>
                </a:solidFill>
                <a:latin typeface="Arial" panose="020B0604020202020204" pitchFamily="34" charset="0"/>
              </a:rPr>
              <a:t>удовлетворенных критериев</a:t>
            </a:r>
            <a:endParaRPr lang="ru-RU" sz="1400" spc="-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302" y="6008654"/>
            <a:ext cx="1815753" cy="307777"/>
          </a:xfrm>
          <a:prstGeom prst="rect">
            <a:avLst/>
          </a:prstGeom>
          <a:solidFill>
            <a:srgbClr val="F8F8F8"/>
          </a:solidFill>
        </p:spPr>
        <p:txBody>
          <a:bodyPr wrap="none">
            <a:spAutoFit/>
          </a:bodyPr>
          <a:lstStyle/>
          <a:p>
            <a:r>
              <a:rPr lang="ru-RU" sz="1400" spc="-50" dirty="0" smtClean="0">
                <a:solidFill>
                  <a:srgbClr val="202122"/>
                </a:solidFill>
                <a:latin typeface="Arial" panose="020B0604020202020204" pitchFamily="34" charset="0"/>
              </a:rPr>
              <a:t>Число (</a:t>
            </a:r>
            <a:r>
              <a:rPr lang="en-US" sz="1400" spc="-50" dirty="0" smtClean="0">
                <a:solidFill>
                  <a:srgbClr val="202122"/>
                </a:solidFill>
                <a:latin typeface="Arial" panose="020B0604020202020204" pitchFamily="34" charset="0"/>
              </a:rPr>
              <a:t>N</a:t>
            </a:r>
            <a:r>
              <a:rPr lang="ru-RU" sz="1400" spc="-50" dirty="0" smtClean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r>
              <a:rPr lang="en-US" sz="1400" spc="-5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spc="-50" dirty="0" smtClean="0">
                <a:solidFill>
                  <a:srgbClr val="202122"/>
                </a:solidFill>
                <a:latin typeface="Arial" panose="020B0604020202020204" pitchFamily="34" charset="0"/>
              </a:rPr>
              <a:t>элементов</a:t>
            </a:r>
            <a:endParaRPr lang="ru-RU" sz="1400" spc="-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0399" y="5795806"/>
            <a:ext cx="926407" cy="276999"/>
          </a:xfrm>
          <a:prstGeom prst="rect">
            <a:avLst/>
          </a:prstGeom>
          <a:solidFill>
            <a:srgbClr val="F8F8F8"/>
          </a:solidFill>
        </p:spPr>
        <p:txBody>
          <a:bodyPr wrap="none">
            <a:spAutoFit/>
          </a:bodyPr>
          <a:lstStyle/>
          <a:p>
            <a:r>
              <a:rPr lang="ru-RU" sz="1200" spc="-50" dirty="0" smtClean="0">
                <a:solidFill>
                  <a:srgbClr val="3165BA"/>
                </a:solidFill>
                <a:latin typeface="Arial" panose="020B0604020202020204" pitchFamily="34" charset="0"/>
              </a:rPr>
              <a:t>неметаллы</a:t>
            </a:r>
            <a:endParaRPr lang="ru-RU" sz="1200" spc="-50" dirty="0">
              <a:solidFill>
                <a:srgbClr val="3165BA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67097848-89AB-4C5F-966F-15D371AE3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33324" r="13206" b="16288"/>
          <a:stretch/>
        </p:blipFill>
        <p:spPr bwMode="auto">
          <a:xfrm>
            <a:off x="8339859" y="293556"/>
            <a:ext cx="3684496" cy="19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7529" y="797858"/>
            <a:ext cx="1308847" cy="20618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530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2759075"/>
                <a:ext cx="6614160" cy="3733165"/>
              </a:xfrm>
            </p:spPr>
            <p:txBody>
              <a:bodyPr/>
              <a:lstStyle/>
              <a:p>
                <a:pPr marL="514350" indent="-514350">
                  <a:spcBef>
                    <a:spcPct val="0"/>
                  </a:spcBef>
                  <a:buNone/>
                  <a:defRPr/>
                </a:pPr>
                <a:r>
                  <a:rPr lang="ru-RU" sz="2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1. </a:t>
                </a:r>
                <a:r>
                  <a:rPr lang="ru-RU" sz="2400" b="1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Катионогенные</a:t>
                </a:r>
                <a:endParaRPr lang="ru-RU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sz="2400" b="1" dirty="0"/>
                  <a:t>преобладающие состояния </a:t>
                </a:r>
                <a:r>
                  <a:rPr lang="ru-RU" sz="2400" b="1" dirty="0" err="1"/>
                  <a:t>Ме</a:t>
                </a:r>
                <a:r>
                  <a:rPr lang="en-US" sz="2400" b="1" baseline="30000" dirty="0"/>
                  <a:t>n+</a:t>
                </a:r>
                <a:r>
                  <a:rPr lang="ru-RU" sz="2400" dirty="0"/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dirty="0"/>
                  <a:t>Ba</a:t>
                </a:r>
                <a:r>
                  <a:rPr lang="ru-RU" sz="2400" b="1" baseline="30000" dirty="0"/>
                  <a:t>2+</a:t>
                </a:r>
                <a:r>
                  <a:rPr lang="en-US" sz="2400" dirty="0"/>
                  <a:t>, Ca</a:t>
                </a:r>
                <a:r>
                  <a:rPr lang="ru-RU" sz="2400" b="1" baseline="30000" dirty="0"/>
                  <a:t>2+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K</a:t>
                </a:r>
                <a:r>
                  <a:rPr lang="ru-RU" sz="2400" b="1" baseline="30000" dirty="0"/>
                  <a:t>+</a:t>
                </a:r>
                <a:r>
                  <a:rPr lang="en-US" sz="2400" dirty="0"/>
                  <a:t>, Li</a:t>
                </a:r>
                <a:r>
                  <a:rPr lang="ru-RU" sz="2400" b="1" baseline="30000" dirty="0"/>
                  <a:t>+</a:t>
                </a:r>
                <a:r>
                  <a:rPr lang="en-US" sz="2400" dirty="0"/>
                  <a:t>, Na</a:t>
                </a:r>
                <a:r>
                  <a:rPr lang="ru-RU" sz="2400" b="1" baseline="30000" dirty="0"/>
                  <a:t>+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Rb</a:t>
                </a:r>
                <a:r>
                  <a:rPr lang="ru-RU" sz="2400" b="1" baseline="30000" dirty="0"/>
                  <a:t>+</a:t>
                </a:r>
                <a:r>
                  <a:rPr lang="en-US" sz="2400" dirty="0"/>
                  <a:t>, Sr</a:t>
                </a:r>
                <a:r>
                  <a:rPr lang="ru-RU" sz="2400" b="1" baseline="30000" dirty="0"/>
                  <a:t>2+</a:t>
                </a:r>
                <a:r>
                  <a:rPr lang="en-US" sz="2400" dirty="0"/>
                  <a:t>, </a:t>
                </a:r>
                <a:endParaRPr lang="ru-RU" sz="2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sz="2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2. Комплексообразователи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sz="2400" b="1" dirty="0"/>
                  <a:t>преобладающие состояния </a:t>
                </a:r>
                <a:r>
                  <a:rPr lang="en-US" sz="2400" b="1" dirty="0"/>
                  <a:t>Me</a:t>
                </a:r>
                <a:r>
                  <a:rPr lang="en-US" sz="2400" b="1" baseline="-25000" dirty="0"/>
                  <a:t>m</a:t>
                </a:r>
                <a:r>
                  <a:rPr lang="ru-RU" sz="2400" b="1" dirty="0"/>
                  <a:t>(</a:t>
                </a:r>
                <a:r>
                  <a:rPr lang="en-US" sz="2400" b="1" dirty="0"/>
                  <a:t>R</a:t>
                </a:r>
                <a:r>
                  <a:rPr lang="ru-RU" sz="2400" b="1" dirty="0"/>
                  <a:t>)</a:t>
                </a:r>
                <a:r>
                  <a:rPr lang="en-US" sz="2400" b="1" baseline="-25000" dirty="0"/>
                  <a:t>n</a:t>
                </a:r>
                <a:r>
                  <a:rPr lang="ru-RU" sz="2400" b="1" baseline="-25000" dirty="0"/>
                  <a:t>  </a:t>
                </a:r>
                <a:r>
                  <a:rPr lang="ru-RU" sz="2400" b="1" dirty="0"/>
                  <a:t>и </a:t>
                </a:r>
                <a:r>
                  <a:rPr lang="en-US" sz="2400" b="1" dirty="0"/>
                  <a:t>Me</a:t>
                </a:r>
                <a:r>
                  <a:rPr lang="en-US" sz="2400" b="1" baseline="-25000" dirty="0"/>
                  <a:t>m </a:t>
                </a:r>
                <a:r>
                  <a:rPr lang="en-US" sz="2400" b="1" dirty="0"/>
                  <a:t>[R]</a:t>
                </a:r>
                <a:r>
                  <a:rPr lang="en-US" sz="2400" b="1" baseline="-25000" dirty="0"/>
                  <a:t>n</a:t>
                </a:r>
                <a:r>
                  <a:rPr lang="en-US" sz="2400" dirty="0"/>
                  <a:t>:</a:t>
                </a:r>
                <a:endParaRPr lang="ru-RU" sz="2400" dirty="0"/>
              </a:p>
              <a:p>
                <a:pPr marL="0" indent="0">
                  <a:spcBef>
                    <a:spcPct val="0"/>
                  </a:spcBef>
                  <a:buNone/>
                  <a:defRPr/>
                </a:pPr>
                <a:r>
                  <a:rPr lang="en-US" sz="2400" dirty="0"/>
                  <a:t>Ag</a:t>
                </a:r>
                <a:r>
                  <a:rPr lang="ru-RU" sz="2400" b="1" baseline="30000" dirty="0"/>
                  <a:t>+</a:t>
                </a:r>
                <a:r>
                  <a:rPr lang="en-US" sz="2400" dirty="0"/>
                  <a:t>, Al</a:t>
                </a:r>
                <a:r>
                  <a:rPr lang="ru-RU" sz="2400" b="1" baseline="30000" dirty="0"/>
                  <a:t>3+</a:t>
                </a:r>
                <a:r>
                  <a:rPr lang="en-US" sz="2400" dirty="0"/>
                  <a:t>, Be</a:t>
                </a:r>
                <a:r>
                  <a:rPr lang="ru-RU" sz="2400" b="1" baseline="30000" dirty="0"/>
                  <a:t>2+</a:t>
                </a:r>
                <a:r>
                  <a:rPr lang="ru-RU" sz="2400" dirty="0"/>
                  <a:t>,</a:t>
                </a:r>
                <a:r>
                  <a:rPr lang="en-US" sz="2400" dirty="0"/>
                  <a:t>Cd</a:t>
                </a:r>
                <a:r>
                  <a:rPr lang="ru-RU" sz="2400" b="1" baseline="30000" dirty="0"/>
                  <a:t>2+</a:t>
                </a:r>
                <a:r>
                  <a:rPr lang="en-US" sz="2400" dirty="0"/>
                  <a:t>,Cu</a:t>
                </a:r>
                <a:r>
                  <a:rPr lang="ru-RU" sz="2400" b="1" baseline="30000" dirty="0"/>
                  <a:t>2+</a:t>
                </a:r>
                <a:r>
                  <a:rPr lang="en-US" sz="2400" dirty="0"/>
                  <a:t>,Zn</a:t>
                </a:r>
                <a:r>
                  <a:rPr lang="ru-RU" sz="2400" b="1" baseline="30000" dirty="0"/>
                  <a:t>2+</a:t>
                </a:r>
                <a:r>
                  <a:rPr lang="ru-RU" sz="2400" dirty="0"/>
                  <a:t>,</a:t>
                </a:r>
                <a:r>
                  <a:rPr lang="en-US" sz="2400" dirty="0"/>
                  <a:t>Mg</a:t>
                </a:r>
                <a:r>
                  <a:rPr lang="ru-RU" sz="2400" b="1" baseline="30000" dirty="0"/>
                  <a:t>2+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Pb</a:t>
                </a:r>
                <a:r>
                  <a:rPr lang="ru-RU" sz="2400" b="1" baseline="30000" dirty="0" smtClean="0"/>
                  <a:t>2+</a:t>
                </a:r>
                <a:r>
                  <a:rPr lang="ru-RU" sz="2400" dirty="0" smtClean="0"/>
                  <a:t>,</a:t>
                </a:r>
                <a:r>
                  <a:rPr lang="en-US" sz="2400" dirty="0" smtClean="0"/>
                  <a:t> Zn</a:t>
                </a:r>
                <a:r>
                  <a:rPr lang="en-US" sz="2400" b="1" baseline="30000" dirty="0" smtClean="0"/>
                  <a:t>2</a:t>
                </a:r>
                <a:r>
                  <a:rPr lang="ru-RU" sz="2400" b="1" baseline="30000" dirty="0"/>
                  <a:t>+ </a:t>
                </a:r>
                <a:r>
                  <a:rPr lang="ru-RU" sz="2400" dirty="0"/>
                  <a:t>,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Zr</a:t>
                </a:r>
                <a:r>
                  <a:rPr lang="ru-RU" sz="2400" b="1" baseline="30000" dirty="0"/>
                  <a:t>3+ </a:t>
                </a:r>
                <a:endParaRPr lang="en-US" sz="2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  <a:r>
                  <a:rPr lang="ru-RU" sz="2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. Переходные </a:t>
                </a:r>
              </a:p>
              <a:p>
                <a:pPr marL="0" indent="0">
                  <a:spcBef>
                    <a:spcPct val="0"/>
                  </a:spcBef>
                  <a:buNone/>
                  <a:defRPr/>
                </a:pPr>
                <a:r>
                  <a:rPr lang="en-US" sz="2400" dirty="0" smtClean="0"/>
                  <a:t>Fe</a:t>
                </a:r>
                <a:r>
                  <a:rPr lang="en-US" sz="2400" baseline="30000" dirty="0" smtClean="0"/>
                  <a:t>2</a:t>
                </a:r>
                <a:r>
                  <a:rPr lang="en-US" sz="2400" baseline="30000" dirty="0"/>
                  <a:t>+,3+</a:t>
                </a:r>
                <a:r>
                  <a:rPr lang="en-US" sz="2400" dirty="0"/>
                  <a:t>, Mn</a:t>
                </a:r>
                <a:r>
                  <a:rPr lang="ru-RU" sz="2400" b="1" baseline="30000" dirty="0"/>
                  <a:t>2+</a:t>
                </a:r>
                <a:r>
                  <a:rPr lang="ru-RU" sz="2400" dirty="0"/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4</a:t>
                </a:r>
                <a:r>
                  <a:rPr lang="ru-RU" sz="2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. </a:t>
                </a:r>
                <a:r>
                  <a:rPr lang="ru-RU" sz="2400" b="1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Анионогенные</a:t>
                </a:r>
                <a:r>
                  <a:rPr lang="ru-RU" sz="2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sz="2400" b="1" dirty="0"/>
                  <a:t>преобладающие состояния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Э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sub>
                      <m: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m:rPr>
                            <m:nor/>
                          </m:rPr>
                          <a:rPr lang="ru-RU" sz="2400" b="1" dirty="0"/>
                          <m:t>–</m:t>
                        </m:r>
                      </m:sup>
                    </m:sSubSup>
                  </m:oMath>
                </a14:m>
                <a:r>
                  <a:rPr lang="en-US" sz="2400" b="1" dirty="0"/>
                  <a:t>,</a:t>
                </a:r>
                <a:r>
                  <a:rPr lang="ru-RU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Э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sub>
                      <m: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m:rPr>
                            <m:nor/>
                          </m:rPr>
                          <a:rPr lang="ru-RU" sz="2400" b="1" dirty="0"/>
                          <m:t>–</m:t>
                        </m:r>
                      </m:sup>
                    </m:sSubSup>
                  </m:oMath>
                </a14:m>
                <a:r>
                  <a:rPr lang="ru-RU" sz="2400" dirty="0"/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200" spc="-30" dirty="0"/>
                  <a:t>As</a:t>
                </a:r>
                <a:r>
                  <a:rPr lang="en-US" sz="2200" spc="-30" baseline="30000" dirty="0"/>
                  <a:t>+5</a:t>
                </a:r>
                <a:r>
                  <a:rPr lang="en-US" sz="2200" spc="-30" dirty="0"/>
                  <a:t>,B</a:t>
                </a:r>
                <a:r>
                  <a:rPr lang="en-US" sz="2200" spc="-30" baseline="30000" dirty="0"/>
                  <a:t>+</a:t>
                </a:r>
                <a:r>
                  <a:rPr lang="ru-RU" sz="2200" spc="-30" baseline="30000" dirty="0"/>
                  <a:t>3</a:t>
                </a:r>
                <a:r>
                  <a:rPr lang="ru-RU" sz="2200" spc="-30" dirty="0"/>
                  <a:t>,</a:t>
                </a:r>
                <a:r>
                  <a:rPr lang="en-US" sz="2200" spc="-30" dirty="0"/>
                  <a:t>C</a:t>
                </a:r>
                <a:r>
                  <a:rPr lang="en-US" sz="2200" spc="-30" baseline="30000" dirty="0"/>
                  <a:t>+</a:t>
                </a:r>
                <a:r>
                  <a:rPr lang="ru-RU" sz="2200" spc="-30" baseline="30000" dirty="0"/>
                  <a:t>4</a:t>
                </a:r>
                <a:r>
                  <a:rPr lang="en-US" sz="2200" spc="-30" dirty="0"/>
                  <a:t>,Cl</a:t>
                </a:r>
                <a:r>
                  <a:rPr lang="ru-RU" sz="2200" b="1" spc="-30" baseline="30000" dirty="0"/>
                  <a:t>–</a:t>
                </a:r>
                <a:r>
                  <a:rPr lang="en-US" sz="2200" spc="-30" dirty="0"/>
                  <a:t>,Br</a:t>
                </a:r>
                <a:r>
                  <a:rPr lang="ru-RU" sz="2200" b="1" spc="-30" baseline="30000" dirty="0"/>
                  <a:t>–</a:t>
                </a:r>
                <a:r>
                  <a:rPr lang="en-US" sz="2200" spc="-30" dirty="0"/>
                  <a:t>,F</a:t>
                </a:r>
                <a:r>
                  <a:rPr lang="ru-RU" sz="2200" b="1" spc="-30" baseline="30000" dirty="0"/>
                  <a:t>–</a:t>
                </a:r>
                <a:r>
                  <a:rPr lang="en-US" sz="2200" spc="-30" dirty="0"/>
                  <a:t>,I</a:t>
                </a:r>
                <a:r>
                  <a:rPr lang="ru-RU" sz="2200" b="1" spc="-30" baseline="30000" dirty="0"/>
                  <a:t>–</a:t>
                </a:r>
                <a:r>
                  <a:rPr lang="ru-RU" sz="2200" spc="-30" dirty="0"/>
                  <a:t>,</a:t>
                </a:r>
                <a:r>
                  <a:rPr lang="en-US" sz="2200" spc="-30" dirty="0"/>
                  <a:t>Mo</a:t>
                </a:r>
                <a:r>
                  <a:rPr lang="en-US" sz="2200" spc="-30" baseline="30000" dirty="0"/>
                  <a:t>+5</a:t>
                </a:r>
                <a:r>
                  <a:rPr lang="en-US" sz="2200" spc="-30" dirty="0"/>
                  <a:t>,N</a:t>
                </a:r>
                <a:r>
                  <a:rPr lang="en-US" sz="2200" spc="-30" baseline="30000" dirty="0"/>
                  <a:t>+</a:t>
                </a:r>
                <a:r>
                  <a:rPr lang="ru-RU" sz="2200" spc="-30" baseline="30000" dirty="0"/>
                  <a:t>3,5</a:t>
                </a:r>
                <a:r>
                  <a:rPr lang="en-US" sz="2200" spc="-30" dirty="0"/>
                  <a:t>,P</a:t>
                </a:r>
                <a:r>
                  <a:rPr lang="en-US" sz="2200" spc="-30" baseline="30000" dirty="0"/>
                  <a:t>+</a:t>
                </a:r>
                <a:r>
                  <a:rPr lang="ru-RU" sz="2200" spc="-30" baseline="30000" dirty="0"/>
                  <a:t>5</a:t>
                </a:r>
                <a:r>
                  <a:rPr lang="en-US" sz="2200" spc="-30" dirty="0"/>
                  <a:t>,S</a:t>
                </a:r>
                <a:r>
                  <a:rPr lang="ru-RU" sz="2200" spc="-30" baseline="30000" dirty="0"/>
                  <a:t>2,4,6</a:t>
                </a:r>
                <a:r>
                  <a:rPr lang="en-US" sz="2200" spc="-30" dirty="0" smtClean="0"/>
                  <a:t>,Si</a:t>
                </a:r>
                <a:r>
                  <a:rPr lang="en-US" sz="2200" spc="-30" baseline="30000" dirty="0" smtClean="0"/>
                  <a:t>+</a:t>
                </a:r>
                <a:r>
                  <a:rPr lang="ru-RU" sz="2200" spc="-30" baseline="30000" dirty="0"/>
                  <a:t>4</a:t>
                </a:r>
                <a:r>
                  <a:rPr lang="ru-RU" sz="2200" spc="-30" dirty="0"/>
                  <a:t>,</a:t>
                </a:r>
                <a:r>
                  <a:rPr lang="en-US" sz="2200" spc="-30" dirty="0" smtClean="0"/>
                  <a:t>U</a:t>
                </a:r>
                <a:r>
                  <a:rPr lang="en-US" sz="2200" spc="-30" baseline="30000" dirty="0" smtClean="0"/>
                  <a:t>+6</a:t>
                </a:r>
                <a:r>
                  <a:rPr lang="en-US" sz="2200" spc="-30" dirty="0" smtClean="0"/>
                  <a:t>,V</a:t>
                </a:r>
                <a:r>
                  <a:rPr lang="en-US" sz="2200" spc="-30" baseline="30000" dirty="0" smtClean="0"/>
                  <a:t>+5</a:t>
                </a:r>
                <a:r>
                  <a:rPr lang="en-US" sz="2200" spc="-30" dirty="0" smtClean="0"/>
                  <a:t>,W</a:t>
                </a:r>
                <a:r>
                  <a:rPr lang="en-US" sz="2200" spc="-30" baseline="30000" dirty="0" smtClean="0"/>
                  <a:t>+6</a:t>
                </a:r>
                <a:endParaRPr lang="en-US" sz="2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sz="2400" dirty="0"/>
              </a:p>
              <a:p>
                <a:pPr eaLnBrk="1" hangingPunct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2400" dirty="0"/>
              </a:p>
              <a:p>
                <a:pPr eaLnBrk="1" hangingPunct="1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ru-RU" sz="2400" dirty="0"/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759075"/>
                <a:ext cx="6614160" cy="3733165"/>
              </a:xfrm>
              <a:blipFill rotWithShape="0">
                <a:blip r:embed="rId2"/>
                <a:stretch>
                  <a:fillRect l="-1382" t="-2288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844675"/>
            <a:ext cx="66141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Вероятное состояние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 подземных водах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Крайнов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Швец, 1980)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CBC1C-4FE3-4288-A47D-C9CBA3D37989}" type="slidenum">
              <a:rPr lang="ru-RU" altLang="ru-RU" smtClean="0"/>
              <a:pPr eaLnBrk="1" hangingPunct="1"/>
              <a:t>3</a:t>
            </a:fld>
            <a:endParaRPr lang="ru-RU" alt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14160" y="2759076"/>
            <a:ext cx="5577840" cy="245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Экстрагируемость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/>
              <a:t>– способность элемента переходить в раствор</a:t>
            </a:r>
          </a:p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Биодоступность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– способность элемента усваиваться растениями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Подвижность </a:t>
            </a:r>
            <a:r>
              <a:rPr lang="ru-RU" sz="2400" dirty="0" smtClean="0"/>
              <a:t>– способность элемента к физико-химической миграции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Подвижность 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6408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5586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Подвижность. Формы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нахождения элементов в почвах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  <p:pic>
        <p:nvPicPr>
          <p:cNvPr id="2054" name="Picture 6" descr="D:\_диссер\защита\рисунки\колбаса\формы ТМ-2.t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836712"/>
            <a:ext cx="601478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_диссер\защита\рисунки\колбаса\формы ТМ-2_обменные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620688"/>
            <a:ext cx="6534911" cy="61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диссер\защита\рисунки\колбаса\формы ТМ-2_оргмин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84" y="620688"/>
            <a:ext cx="6560438" cy="61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_диссер\защита\рисунки\колбаса\формы ТМ-2_ссс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3" y="620689"/>
            <a:ext cx="6480000" cy="61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51284" y="6581002"/>
            <a:ext cx="24903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dirty="0"/>
              <a:t>(по И.Н. Семенкову, Н.С. Касимову)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919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40"/>
            <a:ext cx="9144000" cy="411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 err="1">
                <a:solidFill>
                  <a:schemeClr val="accent6">
                    <a:lumMod val="75000"/>
                  </a:schemeClr>
                </a:solidFill>
              </a:rPr>
              <a:t>Экстрагируемость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</a:rPr>
              <a:t> элементов из почв, 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1A00A-B8D9-4064-81FC-8CEE270E2CD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D4C9F3A-8837-42E9-9650-8B1D3BDEC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79" y="885190"/>
            <a:ext cx="11368953" cy="5471160"/>
          </a:xfrm>
        </p:spPr>
      </p:pic>
    </p:spTree>
    <p:extLst>
      <p:ext uri="{BB962C8B-B14F-4D97-AF65-F5344CB8AC3E}">
        <p14:creationId xmlns:p14="http://schemas.microsoft.com/office/powerpoint/2010/main" val="377868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DFC37B-6611-4507-BB74-6C3DAC689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68" y="424020"/>
            <a:ext cx="7317064" cy="291433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2B90E02-22C4-4696-A929-E22E74A5014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050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Биодоступность</a:t>
            </a:r>
            <a:r>
              <a:rPr lang="ru-RU" sz="3600" dirty="0" smtClean="0"/>
              <a:t>.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Важные для растений элементы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4070" y="567734"/>
            <a:ext cx="4937271" cy="245374"/>
          </a:xfrm>
          <a:prstGeom prst="rect">
            <a:avLst/>
          </a:prstGeom>
          <a:solidFill>
            <a:srgbClr val="BCBCBC"/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3872" y="722251"/>
            <a:ext cx="3118575" cy="692497"/>
          </a:xfrm>
          <a:prstGeom prst="rect">
            <a:avLst/>
          </a:prstGeom>
          <a:solidFill>
            <a:srgbClr val="BCBCBC"/>
          </a:solidFill>
        </p:spPr>
        <p:txBody>
          <a:bodyPr wrap="square">
            <a:spAutoFit/>
          </a:bodyPr>
          <a:lstStyle/>
          <a:p>
            <a:r>
              <a:rPr lang="ru-RU" sz="1300" spc="-30" dirty="0" smtClean="0"/>
              <a:t>Эссенциальные минеральные элементы</a:t>
            </a:r>
          </a:p>
          <a:p>
            <a:r>
              <a:rPr lang="ru-RU" sz="1300" spc="-30" dirty="0" err="1" smtClean="0"/>
              <a:t>Бенефициальные</a:t>
            </a:r>
            <a:r>
              <a:rPr lang="ru-RU" sz="1300" spc="-30" dirty="0" smtClean="0"/>
              <a:t> минеральные элементы</a:t>
            </a:r>
          </a:p>
          <a:p>
            <a:r>
              <a:rPr lang="ru-RU" sz="1300" spc="-30" dirty="0" smtClean="0"/>
              <a:t>Эссенциальные неминеральные элементы</a:t>
            </a:r>
            <a:endParaRPr lang="ru-RU" sz="1300" spc="-30" dirty="0"/>
          </a:p>
        </p:txBody>
      </p:sp>
      <p:graphicFrame>
        <p:nvGraphicFramePr>
          <p:cNvPr id="7" name="Group 44">
            <a:extLst>
              <a:ext uri="{FF2B5EF4-FFF2-40B4-BE49-F238E27FC236}">
                <a16:creationId xmlns="" xmlns:a16="http://schemas.microsoft.com/office/drawing/2014/main" id="{F32AF5B6-B55A-457F-AEF4-2437ED8BD8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344400"/>
              </p:ext>
            </p:extLst>
          </p:nvPr>
        </p:nvGraphicFramePr>
        <p:xfrm>
          <a:off x="0" y="3159060"/>
          <a:ext cx="12191999" cy="35765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64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27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2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ТММ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Роль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B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Синтез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 транспорт через клеточную мембрану сахаров, синтез ДНК, РНК и фитогормонов, развитие листьев и клеточной стенки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Ca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Скелетные функции, участие в азотном и углеводном обмене, в развитии корней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Стимулирует синтез хлорофилла,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фиксацию; витамин В</a:t>
                      </a:r>
                      <a:r>
                        <a:rPr kumimoji="0" lang="ru-RU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8883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Дыхание, фотосинтез, водообмен, метаболизм белков, синтез ДНК и РНК, катализирует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окислительно-восстановительные реакции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фунгицид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Входит в состав многих белков и ферментов, катализирует многие процессы (в основном, окислительно-восстановительные), включая синтез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нуклеиновых кислот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Mg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Входит в состав хлорофилла, регулирует  энергетический обмен, участвует в образовании эфирных масел, входит в состав нуклеиновых кислот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Mn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Участие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окисл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восстанов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 процессах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(аргиназа: завершения превращения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–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+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;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фосфатотрансфераза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перенос фосфатной группы от АТФ). Много в хлоропластах.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16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Mo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Входит в состав нитрат-редуктазы,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ксантиноксидазы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(катаболизм пуринов до мочевой кислоты), сульфит-оксидазы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Системный электролит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В бобовых участвует в метаболизме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уреазы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0206917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Se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Входит в состав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глутатионпероксидазы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(антиоксидант)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04359463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Zn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Метаболизм белков, углеводов, фосфатов и РНК; стимулирует устойчивость к засухам и переувлажнению, бактериальным и грибковым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заболеваниям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049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8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=""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2" y="1209481"/>
            <a:ext cx="3693111" cy="2192522"/>
          </a:xfrm>
          <a:ln w="3175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Биодоступность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Основные пути и источники поступления элементов в организм человека</a:t>
            </a:r>
          </a:p>
        </p:txBody>
      </p:sp>
      <p:sp>
        <p:nvSpPr>
          <p:cNvPr id="325" name="Номер слайда 324">
            <a:extLst>
              <a:ext uri="{FF2B5EF4-FFF2-40B4-BE49-F238E27FC236}">
                <a16:creationId xmlns=""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39" name="Рисунок 38" descr="Вид с воздуха на аллею, обсаженную деревьями, и пастбища для скота по сторонам">
            <a:extLst>
              <a:ext uri="{FF2B5EF4-FFF2-40B4-BE49-F238E27FC236}">
                <a16:creationId xmlns="" xmlns:a16="http://schemas.microsoft.com/office/drawing/2014/main" id="{D6960234-126A-2008-C9FB-B85115DB9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231" y="3640694"/>
            <a:ext cx="1230889" cy="1877627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577ADA84-8554-DDC3-94E0-BE8A6C950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9" t="4919" r="30280" b="7315"/>
          <a:stretch/>
        </p:blipFill>
        <p:spPr bwMode="auto">
          <a:xfrm flipH="1">
            <a:off x="5090421" y="89519"/>
            <a:ext cx="758975" cy="17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5D21C25-5F64-A8ED-F573-EEE7815188EF}"/>
              </a:ext>
            </a:extLst>
          </p:cNvPr>
          <p:cNvSpPr txBox="1"/>
          <p:nvPr/>
        </p:nvSpPr>
        <p:spPr>
          <a:xfrm rot="16200000">
            <a:off x="2772340" y="4180670"/>
            <a:ext cx="3078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Newton-Regular"/>
              </a:rPr>
              <a:t>Ca,</a:t>
            </a:r>
            <a:r>
              <a:rPr lang="ru-RU" sz="1800" b="0" i="0" u="none" strike="noStrike" baseline="0" dirty="0">
                <a:latin typeface="Newton-Regular"/>
              </a:rPr>
              <a:t> </a:t>
            </a:r>
            <a:r>
              <a:rPr lang="en-US" sz="1800" b="0" i="0" u="none" strike="noStrike" baseline="0" dirty="0">
                <a:latin typeface="Newton-Regular"/>
              </a:rPr>
              <a:t>Co, Cr, Cu, Fe, I, K, Mg,</a:t>
            </a:r>
          </a:p>
          <a:p>
            <a:r>
              <a:rPr lang="en-US" sz="1800" b="0" i="0" u="none" strike="noStrike" baseline="0" dirty="0">
                <a:latin typeface="Newton-Regular"/>
              </a:rPr>
              <a:t>Mn, Mo, N, P, S</a:t>
            </a:r>
            <a:r>
              <a:rPr lang="ru-RU" sz="1800" b="0" i="0" u="none" strike="noStrike" baseline="0" dirty="0">
                <a:latin typeface="Newton-Regular"/>
              </a:rPr>
              <a:t>,</a:t>
            </a:r>
            <a:r>
              <a:rPr lang="en-US" sz="1800" b="0" i="0" u="none" strike="noStrike" baseline="0" dirty="0">
                <a:latin typeface="Newton-Regular"/>
              </a:rPr>
              <a:t> Se, Si, Zn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F9AA821-B9EC-C1C0-9C0C-9340D230E213}"/>
              </a:ext>
            </a:extLst>
          </p:cNvPr>
          <p:cNvSpPr txBox="1"/>
          <p:nvPr/>
        </p:nvSpPr>
        <p:spPr>
          <a:xfrm rot="16200000">
            <a:off x="3537171" y="2181205"/>
            <a:ext cx="1271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Newton-Regular"/>
              </a:rPr>
              <a:t>Cl, Li, Na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A6B8915-94BB-1706-ED4B-3EB0B0C1EEFF}"/>
              </a:ext>
            </a:extLst>
          </p:cNvPr>
          <p:cNvSpPr txBox="1"/>
          <p:nvPr/>
        </p:nvSpPr>
        <p:spPr>
          <a:xfrm rot="16200000">
            <a:off x="3663147" y="653962"/>
            <a:ext cx="1030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Newton-Regular"/>
              </a:rPr>
              <a:t>As, B,</a:t>
            </a:r>
            <a:r>
              <a:rPr lang="ru-RU" sz="1800" b="0" i="0" u="none" strike="noStrike" baseline="0" dirty="0">
                <a:latin typeface="Newton-Regular"/>
              </a:rPr>
              <a:t> </a:t>
            </a:r>
            <a:r>
              <a:rPr lang="en-US" sz="1800" b="0" i="0" u="none" strike="noStrike" baseline="0" dirty="0">
                <a:latin typeface="Newton-Regular"/>
              </a:rPr>
              <a:t>F </a:t>
            </a:r>
            <a:endParaRPr lang="ru-RU" dirty="0"/>
          </a:p>
        </p:txBody>
      </p:sp>
      <p:pic>
        <p:nvPicPr>
          <p:cNvPr id="46" name="Picture 4">
            <a:extLst>
              <a:ext uri="{FF2B5EF4-FFF2-40B4-BE49-F238E27FC236}">
                <a16:creationId xmlns="" xmlns:a16="http://schemas.microsoft.com/office/drawing/2014/main" id="{3E8B682A-14F2-3DBF-6DB3-57C4F8DF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9" y="1950021"/>
            <a:ext cx="1244314" cy="10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>
            <a:extLst>
              <a:ext uri="{FF2B5EF4-FFF2-40B4-BE49-F238E27FC236}">
                <a16:creationId xmlns="" xmlns:a16="http://schemas.microsoft.com/office/drawing/2014/main" id="{0A5A9F9A-F06F-6BB4-E2CD-C9A5D457C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5" r="77033"/>
          <a:stretch/>
        </p:blipFill>
        <p:spPr bwMode="auto">
          <a:xfrm>
            <a:off x="4827867" y="3387909"/>
            <a:ext cx="906892" cy="24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>
            <a:extLst>
              <a:ext uri="{FF2B5EF4-FFF2-40B4-BE49-F238E27FC236}">
                <a16:creationId xmlns="" xmlns:a16="http://schemas.microsoft.com/office/drawing/2014/main" id="{EFB6B01F-83AE-4709-F116-970A30B7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87" y="4403032"/>
            <a:ext cx="91219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трелка: вправо 48">
            <a:extLst>
              <a:ext uri="{FF2B5EF4-FFF2-40B4-BE49-F238E27FC236}">
                <a16:creationId xmlns="" xmlns:a16="http://schemas.microsoft.com/office/drawing/2014/main" id="{BF98457B-F389-04FA-1D98-E1F97CEC6B36}"/>
              </a:ext>
            </a:extLst>
          </p:cNvPr>
          <p:cNvSpPr/>
          <p:nvPr/>
        </p:nvSpPr>
        <p:spPr>
          <a:xfrm>
            <a:off x="5734759" y="4372478"/>
            <a:ext cx="377472" cy="28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право 49">
            <a:extLst>
              <a:ext uri="{FF2B5EF4-FFF2-40B4-BE49-F238E27FC236}">
                <a16:creationId xmlns="" xmlns:a16="http://schemas.microsoft.com/office/drawing/2014/main" id="{29641D56-0DF5-E34A-B6DB-3C41F55CC255}"/>
              </a:ext>
            </a:extLst>
          </p:cNvPr>
          <p:cNvSpPr/>
          <p:nvPr/>
        </p:nvSpPr>
        <p:spPr>
          <a:xfrm>
            <a:off x="7343120" y="4903437"/>
            <a:ext cx="377472" cy="28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вправо 50">
            <a:extLst>
              <a:ext uri="{FF2B5EF4-FFF2-40B4-BE49-F238E27FC236}">
                <a16:creationId xmlns="" xmlns:a16="http://schemas.microsoft.com/office/drawing/2014/main" id="{950A3777-5390-F20C-3987-8FC433F7C7E0}"/>
              </a:ext>
            </a:extLst>
          </p:cNvPr>
          <p:cNvSpPr/>
          <p:nvPr/>
        </p:nvSpPr>
        <p:spPr>
          <a:xfrm>
            <a:off x="7343119" y="3910813"/>
            <a:ext cx="1291261" cy="28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право 51">
            <a:extLst>
              <a:ext uri="{FF2B5EF4-FFF2-40B4-BE49-F238E27FC236}">
                <a16:creationId xmlns="" xmlns:a16="http://schemas.microsoft.com/office/drawing/2014/main" id="{262BB539-C175-C27F-BC3F-5156DA47F7EC}"/>
              </a:ext>
            </a:extLst>
          </p:cNvPr>
          <p:cNvSpPr/>
          <p:nvPr/>
        </p:nvSpPr>
        <p:spPr>
          <a:xfrm>
            <a:off x="6082044" y="2294401"/>
            <a:ext cx="2552336" cy="28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право 52">
            <a:extLst>
              <a:ext uri="{FF2B5EF4-FFF2-40B4-BE49-F238E27FC236}">
                <a16:creationId xmlns="" xmlns:a16="http://schemas.microsoft.com/office/drawing/2014/main" id="{D871545D-7C00-467E-C310-5ED42562212C}"/>
              </a:ext>
            </a:extLst>
          </p:cNvPr>
          <p:cNvSpPr/>
          <p:nvPr/>
        </p:nvSpPr>
        <p:spPr>
          <a:xfrm>
            <a:off x="6082044" y="921184"/>
            <a:ext cx="2552336" cy="28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12">
            <a:extLst>
              <a:ext uri="{FF2B5EF4-FFF2-40B4-BE49-F238E27FC236}">
                <a16:creationId xmlns="" xmlns:a16="http://schemas.microsoft.com/office/drawing/2014/main" id="{82B964AD-868B-7F9A-FBE4-F7EE38ED8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3" t="1505" r="30263" b="9306"/>
          <a:stretch/>
        </p:blipFill>
        <p:spPr bwMode="auto">
          <a:xfrm>
            <a:off x="9017864" y="351966"/>
            <a:ext cx="2184298" cy="52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A7B721D-13E1-06F9-6F8D-84A84E9016B7}"/>
              </a:ext>
            </a:extLst>
          </p:cNvPr>
          <p:cNvSpPr txBox="1"/>
          <p:nvPr/>
        </p:nvSpPr>
        <p:spPr>
          <a:xfrm>
            <a:off x="3732214" y="6133558"/>
            <a:ext cx="8459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Почвообразующие породы и почвы – основные факторы, контролирующие поступление химических элементов в организм человека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270" y="5003195"/>
            <a:ext cx="348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Благодаря почвам производят 95% продуктов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84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=""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3691883" cy="283368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Биодоступность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Причины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эндемичных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заболеваний человека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связ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нных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 пр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дукт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ми пит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322BD54C-AB8D-4B3B-836D-ABFFFE5D7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90513" y="73255"/>
            <a:ext cx="3433138" cy="428892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Дисбаланс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0513" y="523674"/>
            <a:ext cx="3691882" cy="137067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1800" dirty="0"/>
              <a:t>Кости – </a:t>
            </a:r>
            <a:r>
              <a:rPr lang="pt-BR" sz="1800" dirty="0"/>
              <a:t>Ca : Sr</a:t>
            </a:r>
            <a:r>
              <a:rPr lang="ru-RU" sz="1800" dirty="0"/>
              <a:t>; </a:t>
            </a:r>
            <a:r>
              <a:rPr lang="pt-BR" sz="1800" dirty="0"/>
              <a:t>Cu : Mo</a:t>
            </a:r>
            <a:endParaRPr lang="ru-RU" sz="1800" dirty="0"/>
          </a:p>
          <a:p>
            <a:pPr rtl="0">
              <a:lnSpc>
                <a:spcPct val="100000"/>
              </a:lnSpc>
            </a:pPr>
            <a:r>
              <a:rPr lang="ru-RU" sz="1800" dirty="0"/>
              <a:t>Электролиты – </a:t>
            </a:r>
            <a:r>
              <a:rPr lang="en-US" sz="1800" dirty="0"/>
              <a:t>Ca, Cl, K, Mg, Na, P</a:t>
            </a:r>
            <a:endParaRPr lang="ru-RU" sz="1800" dirty="0"/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4AB50F20-85E8-46ED-94DD-28F720071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90513" y="4353866"/>
            <a:ext cx="4210975" cy="428891"/>
          </a:xfrm>
        </p:spPr>
        <p:txBody>
          <a:bodyPr rtlCol="0"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Высокое содержание в еде</a:t>
            </a:r>
          </a:p>
        </p:txBody>
      </p:sp>
      <p:sp>
        <p:nvSpPr>
          <p:cNvPr id="44" name="Текст 43">
            <a:extLst>
              <a:ext uri="{FF2B5EF4-FFF2-40B4-BE49-F238E27FC236}">
                <a16:creationId xmlns="" xmlns:a16="http://schemas.microsoft.com/office/drawing/2014/main" id="{540F4685-F7C7-4370-AF35-F80D53D13A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08635" y="4735867"/>
            <a:ext cx="4025655" cy="925747"/>
          </a:xfrm>
        </p:spPr>
        <p:txBody>
          <a:bodyPr rtlCol="0"/>
          <a:lstStyle/>
          <a:p>
            <a:pPr rtl="0"/>
            <a:r>
              <a:rPr lang="en-US" sz="1800" dirty="0"/>
              <a:t>Cd*, Mo, </a:t>
            </a:r>
            <a:r>
              <a:rPr lang="en-US" sz="1800" baseline="30000" dirty="0"/>
              <a:t>137</a:t>
            </a:r>
            <a:r>
              <a:rPr lang="en-US" sz="1800" dirty="0"/>
              <a:t>Cs*, Cu, Hg*, </a:t>
            </a:r>
            <a:r>
              <a:rPr lang="en-US" sz="1800" baseline="30000" dirty="0"/>
              <a:t>210</a:t>
            </a:r>
            <a:r>
              <a:rPr lang="en-US" sz="1800" dirty="0"/>
              <a:t>Po*, </a:t>
            </a:r>
            <a:r>
              <a:rPr lang="en-US" sz="1800" baseline="30000" dirty="0"/>
              <a:t>22</a:t>
            </a:r>
            <a:r>
              <a:rPr lang="ru-RU" sz="1800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</a:t>
            </a:r>
            <a:r>
              <a:rPr lang="en-US" sz="1800" dirty="0"/>
              <a:t>*, Se, Sr </a:t>
            </a:r>
            <a:endParaRPr lang="ru-RU" sz="1800" dirty="0"/>
          </a:p>
        </p:txBody>
      </p:sp>
      <p:sp>
        <p:nvSpPr>
          <p:cNvPr id="325" name="Номер слайда 324">
            <a:extLst>
              <a:ext uri="{FF2B5EF4-FFF2-40B4-BE49-F238E27FC236}">
                <a16:creationId xmlns=""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12" name="Текст 21">
            <a:extLst>
              <a:ext uri="{FF2B5EF4-FFF2-40B4-BE49-F238E27FC236}">
                <a16:creationId xmlns="" xmlns:a16="http://schemas.microsoft.com/office/drawing/2014/main" id="{CD37C1D4-C4F1-8702-9060-B426D218648A}"/>
              </a:ext>
            </a:extLst>
          </p:cNvPr>
          <p:cNvSpPr txBox="1">
            <a:spLocks/>
          </p:cNvSpPr>
          <p:nvPr/>
        </p:nvSpPr>
        <p:spPr>
          <a:xfrm>
            <a:off x="3990513" y="1393266"/>
            <a:ext cx="3433138" cy="640839"/>
          </a:xfrm>
          <a:prstGeom prst="rect">
            <a:avLst/>
          </a:prstGeom>
        </p:spPr>
        <p:txBody>
          <a:bodyPr rtlCol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Скрытый голод</a:t>
            </a:r>
          </a:p>
        </p:txBody>
      </p:sp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CCC8D4DD-E77C-891C-87D2-989A625A2921}"/>
              </a:ext>
            </a:extLst>
          </p:cNvPr>
          <p:cNvSpPr txBox="1">
            <a:spLocks/>
          </p:cNvSpPr>
          <p:nvPr/>
        </p:nvSpPr>
        <p:spPr>
          <a:xfrm>
            <a:off x="3990513" y="1987216"/>
            <a:ext cx="3850320" cy="1370672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/>
              <a:t>Основной фактор – </a:t>
            </a:r>
            <a:r>
              <a:rPr lang="en-US" sz="1800" dirty="0"/>
              <a:t>Fe, Ni, Zn;</a:t>
            </a:r>
            <a:endParaRPr lang="ru-RU" sz="1800" dirty="0"/>
          </a:p>
          <a:p>
            <a:pPr>
              <a:lnSpc>
                <a:spcPct val="100000"/>
              </a:lnSpc>
            </a:pPr>
            <a:r>
              <a:rPr lang="ru-RU" sz="1800" dirty="0"/>
              <a:t>В определенных условиях - </a:t>
            </a:r>
            <a:r>
              <a:rPr lang="en-US" sz="1800" dirty="0"/>
              <a:t>Co, Cr, Cu, Mn, Mo, Se;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B,</a:t>
            </a:r>
            <a:r>
              <a:rPr lang="ru-RU" sz="1800" dirty="0"/>
              <a:t> </a:t>
            </a:r>
            <a:r>
              <a:rPr lang="en-US" sz="1800" dirty="0"/>
              <a:t>I,</a:t>
            </a:r>
            <a:endParaRPr lang="ru-RU" sz="1800" dirty="0"/>
          </a:p>
        </p:txBody>
      </p:sp>
      <p:sp>
        <p:nvSpPr>
          <p:cNvPr id="14" name="Текст 21">
            <a:extLst>
              <a:ext uri="{FF2B5EF4-FFF2-40B4-BE49-F238E27FC236}">
                <a16:creationId xmlns="" xmlns:a16="http://schemas.microsoft.com/office/drawing/2014/main" id="{4BC68196-5097-898E-606C-2234A09C4628}"/>
              </a:ext>
            </a:extLst>
          </p:cNvPr>
          <p:cNvSpPr txBox="1">
            <a:spLocks/>
          </p:cNvSpPr>
          <p:nvPr/>
        </p:nvSpPr>
        <p:spPr>
          <a:xfrm>
            <a:off x="8139463" y="136525"/>
            <a:ext cx="3850321" cy="590593"/>
          </a:xfrm>
          <a:prstGeom prst="rect">
            <a:avLst/>
          </a:prstGeom>
        </p:spPr>
        <p:txBody>
          <a:bodyPr rtlCol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Сведения противоречивы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="" xmlns:a16="http://schemas.microsoft.com/office/drawing/2014/main" id="{E1BC1B92-CA65-6888-B47B-32BC2154CA6A}"/>
              </a:ext>
            </a:extLst>
          </p:cNvPr>
          <p:cNvSpPr txBox="1">
            <a:spLocks/>
          </p:cNvSpPr>
          <p:nvPr/>
        </p:nvSpPr>
        <p:spPr>
          <a:xfrm>
            <a:off x="8139464" y="680228"/>
            <a:ext cx="3691882" cy="1370672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Al, Ba,</a:t>
            </a:r>
            <a:r>
              <a:rPr lang="ru-RU" sz="1800" dirty="0"/>
              <a:t> </a:t>
            </a:r>
            <a:r>
              <a:rPr lang="en-US" sz="1800" dirty="0"/>
              <a:t>Be, Sb, Ga, Ge, Ra  </a:t>
            </a:r>
            <a:endParaRPr lang="ru-RU" sz="1800" dirty="0"/>
          </a:p>
        </p:txBody>
      </p:sp>
      <p:sp>
        <p:nvSpPr>
          <p:cNvPr id="27" name="Текст 23">
            <a:extLst>
              <a:ext uri="{FF2B5EF4-FFF2-40B4-BE49-F238E27FC236}">
                <a16:creationId xmlns="" xmlns:a16="http://schemas.microsoft.com/office/drawing/2014/main" id="{A31B6D47-00C1-BEB3-0096-8113BF835F1C}"/>
              </a:ext>
            </a:extLst>
          </p:cNvPr>
          <p:cNvSpPr txBox="1">
            <a:spLocks/>
          </p:cNvSpPr>
          <p:nvPr/>
        </p:nvSpPr>
        <p:spPr>
          <a:xfrm>
            <a:off x="3990513" y="3426304"/>
            <a:ext cx="4443273" cy="428891"/>
          </a:xfrm>
          <a:prstGeom prst="rect">
            <a:avLst/>
          </a:prstGeom>
        </p:spPr>
        <p:txBody>
          <a:bodyPr rtlCol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Преимущественно Высокое содержание в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оде</a:t>
            </a:r>
          </a:p>
        </p:txBody>
      </p:sp>
      <p:sp>
        <p:nvSpPr>
          <p:cNvPr id="28" name="Текст 43">
            <a:extLst>
              <a:ext uri="{FF2B5EF4-FFF2-40B4-BE49-F238E27FC236}">
                <a16:creationId xmlns="" xmlns:a16="http://schemas.microsoft.com/office/drawing/2014/main" id="{E281A2A0-660F-A422-F6FE-42B60AACCD70}"/>
              </a:ext>
            </a:extLst>
          </p:cNvPr>
          <p:cNvSpPr txBox="1">
            <a:spLocks/>
          </p:cNvSpPr>
          <p:nvPr/>
        </p:nvSpPr>
        <p:spPr>
          <a:xfrm>
            <a:off x="3990513" y="3861837"/>
            <a:ext cx="3433138" cy="428891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As, B,</a:t>
            </a:r>
            <a:r>
              <a:rPr lang="ru-RU" sz="1800" dirty="0"/>
              <a:t> </a:t>
            </a:r>
            <a:r>
              <a:rPr lang="en-US" sz="1800" dirty="0"/>
              <a:t>F, </a:t>
            </a:r>
            <a:endParaRPr lang="ru-RU" sz="1800" dirty="0"/>
          </a:p>
        </p:txBody>
      </p:sp>
      <p:sp>
        <p:nvSpPr>
          <p:cNvPr id="29" name="Текст 21">
            <a:extLst>
              <a:ext uri="{FF2B5EF4-FFF2-40B4-BE49-F238E27FC236}">
                <a16:creationId xmlns="" xmlns:a16="http://schemas.microsoft.com/office/drawing/2014/main" id="{977EDEA6-2524-995E-F9D9-FAC211F37470}"/>
              </a:ext>
            </a:extLst>
          </p:cNvPr>
          <p:cNvSpPr txBox="1">
            <a:spLocks/>
          </p:cNvSpPr>
          <p:nvPr/>
        </p:nvSpPr>
        <p:spPr>
          <a:xfrm>
            <a:off x="8139463" y="1691920"/>
            <a:ext cx="3850321" cy="342186"/>
          </a:xfrm>
          <a:prstGeom prst="rect">
            <a:avLst/>
          </a:prstGeom>
        </p:spPr>
        <p:txBody>
          <a:bodyPr rtlCol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вызыв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ют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**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Текст 17">
            <a:extLst>
              <a:ext uri="{FF2B5EF4-FFF2-40B4-BE49-F238E27FC236}">
                <a16:creationId xmlns="" xmlns:a16="http://schemas.microsoft.com/office/drawing/2014/main" id="{80664713-308F-6A37-8533-C1EB0D5B7AE2}"/>
              </a:ext>
            </a:extLst>
          </p:cNvPr>
          <p:cNvSpPr txBox="1">
            <a:spLocks/>
          </p:cNvSpPr>
          <p:nvPr/>
        </p:nvSpPr>
        <p:spPr>
          <a:xfrm>
            <a:off x="8139464" y="1969291"/>
            <a:ext cx="3691882" cy="2854604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/>
              <a:t>Благор</a:t>
            </a:r>
            <a:r>
              <a:rPr lang="ru-RU" sz="2000" dirty="0"/>
              <a:t>одные металлы, включая платиноиды, </a:t>
            </a:r>
            <a:r>
              <a:rPr lang="ru-RU" sz="1800" dirty="0"/>
              <a:t>труднорастворимые, а также  </a:t>
            </a:r>
            <a:r>
              <a:rPr lang="en-US" sz="2000" dirty="0"/>
              <a:t>Bi, Br, Cl, </a:t>
            </a:r>
            <a:r>
              <a:rPr lang="en-US" sz="2000" dirty="0">
                <a:solidFill>
                  <a:srgbClr val="202122"/>
                </a:solidFill>
              </a:rPr>
              <a:t>Li,</a:t>
            </a:r>
            <a:r>
              <a:rPr lang="ru-RU" sz="2000" dirty="0">
                <a:solidFill>
                  <a:srgbClr val="202122"/>
                </a:solidFill>
              </a:rPr>
              <a:t> </a:t>
            </a:r>
            <a:r>
              <a:rPr lang="en-US" sz="2000" dirty="0">
                <a:solidFill>
                  <a:srgbClr val="202122"/>
                </a:solidFill>
              </a:rPr>
              <a:t>Pb, Rb, Sc, Si, V, </a:t>
            </a:r>
            <a:r>
              <a:rPr lang="ru-RU" sz="2000" dirty="0">
                <a:solidFill>
                  <a:srgbClr val="202122"/>
                </a:solidFill>
              </a:rPr>
              <a:t>редкие земли</a:t>
            </a:r>
            <a:endParaRPr lang="ru-RU" sz="1800" cap="small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FECC1B1-0BF0-4787-52B8-83534279BF59}"/>
              </a:ext>
            </a:extLst>
          </p:cNvPr>
          <p:cNvSpPr txBox="1"/>
          <p:nvPr/>
        </p:nvSpPr>
        <p:spPr>
          <a:xfrm>
            <a:off x="3874365" y="5661614"/>
            <a:ext cx="7835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олько в загрязнённой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без учет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оздействия на производстве и иных источников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0E8B09A-6BD5-0297-7797-62D31EC9A235}"/>
              </a:ext>
            </a:extLst>
          </p:cNvPr>
          <p:cNvSpPr txBox="1"/>
          <p:nvPr/>
        </p:nvSpPr>
        <p:spPr>
          <a:xfrm>
            <a:off x="3990512" y="6404510"/>
            <a:ext cx="82014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(Kabata-Pendias, Szteke, 2015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Elements in Abiotic and biotic environments)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286567"/>
            <a:ext cx="37691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Скрытый голод </a:t>
            </a:r>
            <a:r>
              <a:rPr lang="ru-RU" sz="1400" dirty="0" smtClean="0"/>
              <a:t>— </a:t>
            </a:r>
            <a:r>
              <a:rPr lang="ru-RU" sz="1400" dirty="0"/>
              <a:t>дефицит витаминов, </a:t>
            </a:r>
            <a:r>
              <a:rPr lang="ru-RU" sz="1400" dirty="0" smtClean="0"/>
              <a:t>микроэлементов</a:t>
            </a:r>
            <a:r>
              <a:rPr lang="ru-RU" sz="1400" dirty="0"/>
              <a:t> </a:t>
            </a:r>
            <a:r>
              <a:rPr lang="ru-RU" sz="1400" dirty="0" smtClean="0"/>
              <a:t>и </a:t>
            </a:r>
            <a:r>
              <a:rPr lang="ru-RU" sz="1400" dirty="0"/>
              <a:t>минеральных веществ, которого явно не видно, </a:t>
            </a:r>
            <a:r>
              <a:rPr lang="ru-RU" sz="1400" dirty="0" smtClean="0"/>
              <a:t>за счет употребления неполноценных </a:t>
            </a:r>
            <a:r>
              <a:rPr lang="ru-RU" sz="1400" dirty="0"/>
              <a:t>по биологической </a:t>
            </a:r>
            <a:r>
              <a:rPr lang="ru-RU" sz="1400" dirty="0" smtClean="0"/>
              <a:t>ценности продуктов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1" y="3357888"/>
            <a:ext cx="37691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Эндемическое заболевание </a:t>
            </a:r>
            <a:r>
              <a:rPr lang="ru-RU" sz="1400" dirty="0"/>
              <a:t>— это болезнь, которая наблюдается у лиц, длительно проживающих на ограниченной территории и связанная с геохимическими особенностями среды.</a:t>
            </a:r>
          </a:p>
        </p:txBody>
      </p:sp>
    </p:spTree>
    <p:extLst>
      <p:ext uri="{BB962C8B-B14F-4D97-AF65-F5344CB8AC3E}">
        <p14:creationId xmlns:p14="http://schemas.microsoft.com/office/powerpoint/2010/main" val="1035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197740F-E313-4811-9688-CD2B92E38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7D3512-446A-4D07-8DB0-16944E19B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664" y="332656"/>
            <a:ext cx="5338936" cy="892694"/>
          </a:xfrm>
        </p:spPr>
        <p:txBody>
          <a:bodyPr/>
          <a:lstStyle/>
          <a:p>
            <a:pPr marL="0" indent="0">
              <a:buNone/>
            </a:pPr>
            <a:r>
              <a:rPr lang="ru-RU" sz="3400" b="1" dirty="0">
                <a:solidFill>
                  <a:srgbClr val="FFFF00"/>
                </a:solidFill>
              </a:rPr>
              <a:t>Благодарю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8FB38C-F371-4286-A45D-FEFDD1C0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25A5-F225-4E1B-A7CE-02D890A2EDE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79D729-FC85-4184-A8F2-C453ACF25AFF}"/>
              </a:ext>
            </a:extLst>
          </p:cNvPr>
          <p:cNvSpPr txBox="1"/>
          <p:nvPr/>
        </p:nvSpPr>
        <p:spPr>
          <a:xfrm rot="21285194">
            <a:off x="9074152" y="4733165"/>
            <a:ext cx="1779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semenkov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@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geogr.msu.ru</a:t>
            </a:r>
          </a:p>
        </p:txBody>
      </p:sp>
    </p:spTree>
    <p:extLst>
      <p:ext uri="{BB962C8B-B14F-4D97-AF65-F5344CB8AC3E}">
        <p14:creationId xmlns:p14="http://schemas.microsoft.com/office/powerpoint/2010/main" val="28429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784</Words>
  <Application>Microsoft Office PowerPoint</Application>
  <PresentationFormat>Широкоэкранный</PresentationFormat>
  <Paragraphs>106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Newton-Regular</vt:lpstr>
      <vt:lpstr>Тема Office</vt:lpstr>
      <vt:lpstr>Тяжелые металлы в почвах</vt:lpstr>
      <vt:lpstr>Тяжелые металлы</vt:lpstr>
      <vt:lpstr>Подвижность элементов</vt:lpstr>
      <vt:lpstr>Подвижность. Формы нахождения элементов в почвах</vt:lpstr>
      <vt:lpstr>Экстрагируемость элементов из почв, %</vt:lpstr>
      <vt:lpstr>Презентация PowerPoint</vt:lpstr>
      <vt:lpstr>Биодоступность. Основные пути и источники поступления элементов в организм человека</vt:lpstr>
      <vt:lpstr>Биодоступность. Причины эндемичных заболеваний человека, связaнных с продуктaми питaния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97</cp:revision>
  <dcterms:created xsi:type="dcterms:W3CDTF">2022-02-11T13:50:19Z</dcterms:created>
  <dcterms:modified xsi:type="dcterms:W3CDTF">2024-04-09T06:12:58Z</dcterms:modified>
</cp:coreProperties>
</file>