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0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7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67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7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5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86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8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44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3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1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9E055-EA5E-412A-AEA5-E2CBFC1A0472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E27CC-5C9C-4CC9-BC7B-B2484E32E9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12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olexprim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Золотой петушок Пушкина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Потемкин Сергей Борисович</a:t>
            </a:r>
          </a:p>
          <a:p>
            <a:r>
              <a:rPr lang="en-US" dirty="0" smtClean="0">
                <a:hlinkClick r:id="rId2"/>
              </a:rPr>
              <a:t>prolexprim@gmail.com</a:t>
            </a:r>
            <a:r>
              <a:rPr lang="en-US" dirty="0" smtClean="0"/>
              <a:t> </a:t>
            </a:r>
          </a:p>
          <a:p>
            <a:r>
              <a:rPr lang="ru-RU" dirty="0" smtClean="0"/>
              <a:t>Москва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79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Ложные друзья переводчика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Заметим, что рифма и метр налагают ограничения на перевод, но это не всегда фактор, затрудняющий перевод, наоборот, без них даже само содержание сообщения было бы неадекватным: в любом случае использования языка ограничения полезны, а в некоторых случаях - обязательны. Например, в </a:t>
            </a:r>
            <a:r>
              <a:rPr lang="ru-RU" dirty="0" smtClean="0"/>
              <a:t>большинстве </a:t>
            </a:r>
            <a:r>
              <a:rPr lang="ru-RU" dirty="0"/>
              <a:t>случаев английский требует явного субъекта при глаголе, в то время как в русском субъект может элиминироваться. Напр</a:t>
            </a:r>
            <a:r>
              <a:rPr lang="ru-RU" dirty="0" smtClean="0"/>
              <a:t>.</a:t>
            </a:r>
          </a:p>
          <a:p>
            <a:r>
              <a:rPr lang="ru-RU" dirty="0"/>
              <a:t>Но под старость захотел </a:t>
            </a:r>
          </a:p>
          <a:p>
            <a:r>
              <a:rPr lang="ru-RU" dirty="0"/>
              <a:t>Отдохнуть от ратных дел </a:t>
            </a:r>
          </a:p>
          <a:p>
            <a:r>
              <a:rPr lang="ru-RU" dirty="0"/>
              <a:t>переведено как </a:t>
            </a:r>
          </a:p>
          <a:p>
            <a:r>
              <a:rPr lang="en-US" dirty="0"/>
              <a:t>Aging now, he changed in mind, </a:t>
            </a:r>
          </a:p>
          <a:p>
            <a:r>
              <a:rPr lang="en-US" dirty="0"/>
              <a:t>Would give up the warlike grind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877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 поэтического перевода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Ограничение, типа «писать по-английски грамотно» желательно (но не всегда возможно) соблюдать. Ограничения рифмы и метра, </a:t>
            </a:r>
            <a:r>
              <a:rPr lang="ru-RU" dirty="0" smtClean="0"/>
              <a:t>также </a:t>
            </a:r>
            <a:r>
              <a:rPr lang="ru-RU" dirty="0"/>
              <a:t>не являются обязательными, как и другие официальные поэтические правила</a:t>
            </a:r>
            <a:r>
              <a:rPr lang="ru-RU" dirty="0" smtClean="0"/>
              <a:t>.</a:t>
            </a:r>
          </a:p>
          <a:p>
            <a:r>
              <a:rPr lang="ru-RU" dirty="0"/>
              <a:t>Если никакие поэтические средства не используется в переводе, он оказывается либо прозой, либо т.н. свободным стихом, но в реальности это не более, чем «рубленая </a:t>
            </a:r>
            <a:r>
              <a:rPr lang="ru-RU" dirty="0" smtClean="0"/>
              <a:t>проза». </a:t>
            </a:r>
            <a:r>
              <a:rPr lang="ru-RU" dirty="0"/>
              <a:t>Ограничения, такие как рифма и </a:t>
            </a:r>
            <a:r>
              <a:rPr lang="ru-RU" dirty="0" smtClean="0"/>
              <a:t>метр, </a:t>
            </a:r>
            <a:r>
              <a:rPr lang="ru-RU" dirty="0"/>
              <a:t>позволяют переводчику выбирать из множества синонимов единственный, сохраняющий рифму, и из различных грамматических конструкций ту, которая сохранит ритм.</a:t>
            </a:r>
          </a:p>
        </p:txBody>
      </p:sp>
    </p:spTree>
    <p:extLst>
      <p:ext uri="{BB962C8B-B14F-4D97-AF65-F5344CB8AC3E}">
        <p14:creationId xmlns:p14="http://schemas.microsoft.com/office/powerpoint/2010/main" val="316528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Погрешности перевода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К сожалению, при выборе одних поэтических средств, переводчик вынужденно жертвует другими. </a:t>
            </a:r>
            <a:r>
              <a:rPr lang="ru-RU" dirty="0" smtClean="0"/>
              <a:t>Это </a:t>
            </a:r>
            <a:r>
              <a:rPr lang="ru-RU" dirty="0"/>
              <a:t>верно для перевода </a:t>
            </a:r>
            <a:r>
              <a:rPr lang="ru-RU" dirty="0" err="1"/>
              <a:t>Арндта</a:t>
            </a:r>
            <a:r>
              <a:rPr lang="ru-RU" dirty="0"/>
              <a:t>. Во-первых, мы видим, что рифма не всегда точна и даже не всегда </a:t>
            </a:r>
            <a:r>
              <a:rPr lang="ru-RU" dirty="0" smtClean="0"/>
              <a:t>поддерживается</a:t>
            </a:r>
          </a:p>
          <a:p>
            <a:r>
              <a:rPr lang="ru-RU" dirty="0"/>
              <a:t>Иногда переводчик использует английский эквивалент, не подходящий по смыслу оригиналу. </a:t>
            </a:r>
          </a:p>
          <a:p>
            <a:pPr marL="0" indent="0">
              <a:buNone/>
            </a:pPr>
            <a:r>
              <a:rPr lang="ru-RU" dirty="0" smtClean="0"/>
              <a:t>Петушок </a:t>
            </a:r>
            <a:r>
              <a:rPr lang="ru-RU" dirty="0"/>
              <a:t>кричит опять, </a:t>
            </a:r>
          </a:p>
          <a:p>
            <a:pPr marL="0" indent="0">
              <a:buNone/>
            </a:pPr>
            <a:r>
              <a:rPr lang="ru-RU" dirty="0"/>
              <a:t>Царь скликает третью рать </a:t>
            </a:r>
          </a:p>
          <a:p>
            <a:pPr marL="0" indent="0">
              <a:buNone/>
            </a:pPr>
            <a:r>
              <a:rPr lang="ru-RU" dirty="0"/>
              <a:t>И ведёт её к востоку, </a:t>
            </a:r>
          </a:p>
          <a:p>
            <a:pPr marL="0" indent="0">
              <a:buNone/>
            </a:pPr>
            <a:r>
              <a:rPr lang="ru-RU" dirty="0"/>
              <a:t>Сам не зная, быть ли проку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Yet </a:t>
            </a:r>
            <a:r>
              <a:rPr lang="en-US" dirty="0"/>
              <a:t>again the cock is heard, </a:t>
            </a:r>
          </a:p>
          <a:p>
            <a:pPr marL="0" indent="0">
              <a:buNone/>
            </a:pPr>
            <a:r>
              <a:rPr lang="en-US" dirty="0"/>
              <a:t>And </a:t>
            </a:r>
            <a:r>
              <a:rPr lang="en-US" dirty="0" err="1"/>
              <a:t>Dadon</a:t>
            </a:r>
            <a:r>
              <a:rPr lang="en-US" dirty="0"/>
              <a:t> sends out a third </a:t>
            </a:r>
          </a:p>
          <a:p>
            <a:pPr marL="0" indent="0">
              <a:buNone/>
            </a:pPr>
            <a:r>
              <a:rPr lang="en-US" dirty="0"/>
              <a:t>Host, himself commander of it, </a:t>
            </a:r>
          </a:p>
          <a:p>
            <a:pPr marL="0" indent="0">
              <a:buNone/>
            </a:pPr>
            <a:r>
              <a:rPr lang="en-US" dirty="0"/>
              <a:t>Though unsure what this might </a:t>
            </a:r>
            <a:r>
              <a:rPr lang="en-US" i="1" dirty="0"/>
              <a:t>profit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70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Альтернативный перевод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Somewhere in a secret kingdom, 	8 	8 	</a:t>
            </a:r>
            <a:r>
              <a:rPr lang="en-US" sz="2000" dirty="0" err="1"/>
              <a:t>Негде</a:t>
            </a:r>
            <a:r>
              <a:rPr lang="en-US" sz="2000" dirty="0"/>
              <a:t>, в </a:t>
            </a:r>
            <a:r>
              <a:rPr lang="en-US" sz="2000" dirty="0" err="1"/>
              <a:t>тридевятом</a:t>
            </a:r>
            <a:r>
              <a:rPr lang="en-US" sz="2000" dirty="0"/>
              <a:t> </a:t>
            </a:r>
            <a:r>
              <a:rPr lang="en-US" sz="2000" dirty="0" err="1"/>
              <a:t>царстве</a:t>
            </a:r>
            <a:r>
              <a:rPr lang="en-US" sz="2000" dirty="0"/>
              <a:t>, 	</a:t>
            </a:r>
          </a:p>
          <a:p>
            <a:r>
              <a:rPr lang="ru-RU" sz="2000" dirty="0" err="1"/>
              <a:t>In</a:t>
            </a:r>
            <a:r>
              <a:rPr lang="ru-RU" sz="2000" dirty="0"/>
              <a:t> a </a:t>
            </a:r>
            <a:r>
              <a:rPr lang="ru-RU" sz="2000" dirty="0" err="1"/>
              <a:t>far</a:t>
            </a:r>
            <a:r>
              <a:rPr lang="ru-RU" sz="2000" dirty="0"/>
              <a:t> </a:t>
            </a:r>
            <a:r>
              <a:rPr lang="ru-RU" sz="2000" dirty="0" err="1"/>
              <a:t>and</a:t>
            </a:r>
            <a:r>
              <a:rPr lang="ru-RU" sz="2000" dirty="0"/>
              <a:t> </a:t>
            </a:r>
            <a:r>
              <a:rPr lang="ru-RU" sz="2000" dirty="0" err="1"/>
              <a:t>distant</a:t>
            </a:r>
            <a:r>
              <a:rPr lang="ru-RU" sz="2000" dirty="0"/>
              <a:t> </a:t>
            </a:r>
            <a:r>
              <a:rPr lang="ru-RU" sz="2000" dirty="0" err="1"/>
              <a:t>kingdom</a:t>
            </a:r>
            <a:r>
              <a:rPr lang="ru-RU" sz="2000" dirty="0"/>
              <a:t>, 	8 	8 	В тридесятом государстве, 	</a:t>
            </a:r>
          </a:p>
          <a:p>
            <a:r>
              <a:rPr lang="en-US" sz="2000" dirty="0"/>
              <a:t>Lived the famous Tsar </a:t>
            </a:r>
            <a:r>
              <a:rPr lang="en-US" sz="2000" dirty="0" err="1"/>
              <a:t>Dadon</a:t>
            </a:r>
            <a:r>
              <a:rPr lang="en-US" sz="2000" dirty="0"/>
              <a:t>. 	7 	7 	</a:t>
            </a:r>
            <a:r>
              <a:rPr lang="ru-RU" sz="2000" dirty="0"/>
              <a:t>Жил-был славный царь </a:t>
            </a:r>
            <a:r>
              <a:rPr lang="ru-RU" sz="2000" dirty="0" err="1"/>
              <a:t>Дадон</a:t>
            </a:r>
            <a:r>
              <a:rPr lang="ru-RU" sz="2000" dirty="0"/>
              <a:t>.	</a:t>
            </a:r>
            <a:endParaRPr lang="ru-RU" sz="2000" dirty="0" smtClean="0"/>
          </a:p>
          <a:p>
            <a:r>
              <a:rPr lang="en-US" sz="2000" dirty="0"/>
              <a:t>Fierce one when took the throne </a:t>
            </a:r>
            <a:r>
              <a:rPr lang="en-US" sz="2000" dirty="0" smtClean="0"/>
              <a:t>6/7 </a:t>
            </a:r>
            <a:r>
              <a:rPr lang="en-US" sz="2000" dirty="0"/>
              <a:t>	7 	</a:t>
            </a:r>
            <a:r>
              <a:rPr lang="en-US" sz="2000" dirty="0" err="1"/>
              <a:t>Смолоду</a:t>
            </a:r>
            <a:r>
              <a:rPr lang="en-US" sz="2000" dirty="0"/>
              <a:t> </a:t>
            </a:r>
            <a:r>
              <a:rPr lang="en-US" sz="2000" dirty="0" err="1"/>
              <a:t>был</a:t>
            </a:r>
            <a:r>
              <a:rPr lang="en-US" sz="2000" dirty="0"/>
              <a:t> </a:t>
            </a:r>
            <a:r>
              <a:rPr lang="en-US" sz="2000" dirty="0" err="1"/>
              <a:t>грозен</a:t>
            </a:r>
            <a:r>
              <a:rPr lang="en-US" sz="2000" dirty="0"/>
              <a:t> </a:t>
            </a:r>
            <a:r>
              <a:rPr lang="en-US" sz="2000" dirty="0" err="1"/>
              <a:t>он</a:t>
            </a:r>
            <a:r>
              <a:rPr lang="en-US" sz="2000" dirty="0"/>
              <a:t> 	</a:t>
            </a:r>
          </a:p>
          <a:p>
            <a:r>
              <a:rPr lang="en-US" sz="2000" dirty="0"/>
              <a:t>Put to rubbish all the neighbors 	8 	8 	И </a:t>
            </a:r>
            <a:r>
              <a:rPr lang="en-US" sz="2000" dirty="0" err="1"/>
              <a:t>соседям</a:t>
            </a:r>
            <a:r>
              <a:rPr lang="en-US" sz="2000" dirty="0"/>
              <a:t> </a:t>
            </a:r>
            <a:r>
              <a:rPr lang="en-US" sz="2000" dirty="0" err="1"/>
              <a:t>то</a:t>
            </a:r>
            <a:r>
              <a:rPr lang="en-US" sz="2000" dirty="0"/>
              <a:t> и </a:t>
            </a:r>
            <a:r>
              <a:rPr lang="en-US" sz="2000" dirty="0" err="1"/>
              <a:t>дело</a:t>
            </a:r>
            <a:r>
              <a:rPr lang="en-US" sz="2000" dirty="0"/>
              <a:t> 	</a:t>
            </a:r>
          </a:p>
          <a:p>
            <a:r>
              <a:rPr lang="en-US" sz="2000" dirty="0"/>
              <a:t>Never thought about sequels; 	8 	8 	</a:t>
            </a:r>
            <a:r>
              <a:rPr lang="en-US" sz="2000" dirty="0" err="1"/>
              <a:t>Наносил</a:t>
            </a:r>
            <a:r>
              <a:rPr lang="en-US" sz="2000" dirty="0"/>
              <a:t> </a:t>
            </a:r>
            <a:r>
              <a:rPr lang="en-US" sz="2000" dirty="0" err="1"/>
              <a:t>обиды</a:t>
            </a:r>
            <a:r>
              <a:rPr lang="en-US" sz="2000" dirty="0"/>
              <a:t> </a:t>
            </a:r>
            <a:r>
              <a:rPr lang="en-US" sz="2000" dirty="0" err="1"/>
              <a:t>смело</a:t>
            </a:r>
            <a:r>
              <a:rPr lang="en-US" sz="2000" dirty="0"/>
              <a:t> 	</a:t>
            </a:r>
            <a:endParaRPr lang="ru-RU" sz="2000" dirty="0" smtClean="0"/>
          </a:p>
          <a:p>
            <a:r>
              <a:rPr lang="ru-RU" dirty="0" smtClean="0"/>
              <a:t>Число слогов совпадает.</a:t>
            </a:r>
            <a:endParaRPr lang="en-US" dirty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684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перевода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первых двух строках перевода отсутствует неологизмы, эквиваленты для тридевятый и тридесятый, вместо этого использованы общеупотребительные </a:t>
            </a:r>
            <a:r>
              <a:rPr lang="ru-RU" dirty="0" err="1"/>
              <a:t>secret</a:t>
            </a:r>
            <a:r>
              <a:rPr lang="ru-RU" dirty="0"/>
              <a:t> и </a:t>
            </a:r>
            <a:r>
              <a:rPr lang="ru-RU" dirty="0" err="1"/>
              <a:t>far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distant</a:t>
            </a:r>
            <a:r>
              <a:rPr lang="ru-RU" dirty="0"/>
              <a:t>, не затрудняющие восприятия. В то же время, переводчик (единственный раз) не нашел подходящей рифмы к </a:t>
            </a:r>
            <a:r>
              <a:rPr lang="ru-RU" dirty="0" err="1"/>
              <a:t>kingdom</a:t>
            </a:r>
            <a:r>
              <a:rPr lang="ru-RU" dirty="0"/>
              <a:t> и повторил это слово, сохранив ритм. Третья строка совпадает у обоих переводчиков, четвертая почти совпадает. Для слова </a:t>
            </a:r>
            <a:r>
              <a:rPr lang="ru-RU" dirty="0" err="1"/>
              <a:t>fierce</a:t>
            </a:r>
            <a:r>
              <a:rPr lang="ru-RU" dirty="0"/>
              <a:t> существует два произношения, американское [</a:t>
            </a:r>
            <a:r>
              <a:rPr lang="ru-RU" dirty="0" err="1"/>
              <a:t>firs</a:t>
            </a:r>
            <a:r>
              <a:rPr lang="ru-RU" dirty="0"/>
              <a:t>] и британское [</a:t>
            </a:r>
            <a:r>
              <a:rPr lang="ru-RU" dirty="0" err="1"/>
              <a:t>fiəs</a:t>
            </a:r>
            <a:r>
              <a:rPr lang="ru-RU" dirty="0"/>
              <a:t>], соответственно число слогов в этой строке можно считать равным 6 или 7. Наконец, последняя строка соответствует единственному русскому слову смело.</a:t>
            </a:r>
          </a:p>
        </p:txBody>
      </p:sp>
    </p:spTree>
    <p:extLst>
      <p:ext uri="{BB962C8B-B14F-4D97-AF65-F5344CB8AC3E}">
        <p14:creationId xmlns:p14="http://schemas.microsoft.com/office/powerpoint/2010/main" val="3970569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Неточные рифмы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But </a:t>
            </a:r>
            <a:r>
              <a:rPr lang="en-US" dirty="0"/>
              <a:t>when minor threat of war </a:t>
            </a:r>
          </a:p>
          <a:p>
            <a:r>
              <a:rPr lang="en-US" dirty="0"/>
              <a:t>From whatever side of World </a:t>
            </a:r>
            <a:endParaRPr lang="ru-RU" dirty="0" smtClean="0"/>
          </a:p>
          <a:p>
            <a:endParaRPr lang="en-US" dirty="0"/>
          </a:p>
          <a:p>
            <a:r>
              <a:rPr lang="en-US" dirty="0"/>
              <a:t>Spread his wings and make a turn </a:t>
            </a:r>
          </a:p>
          <a:p>
            <a:r>
              <a:rPr lang="en-US" dirty="0"/>
              <a:t>Towards side it coming from </a:t>
            </a:r>
            <a:endParaRPr lang="ru-RU" dirty="0" smtClean="0"/>
          </a:p>
          <a:p>
            <a:endParaRPr lang="en-US" dirty="0"/>
          </a:p>
          <a:p>
            <a:r>
              <a:rPr lang="en-US" dirty="0"/>
              <a:t>And since that time Tsar </a:t>
            </a:r>
            <a:r>
              <a:rPr lang="en-US" dirty="0" err="1"/>
              <a:t>Dadon</a:t>
            </a:r>
            <a:r>
              <a:rPr lang="en-US" dirty="0"/>
              <a:t> </a:t>
            </a:r>
          </a:p>
          <a:p>
            <a:r>
              <a:rPr lang="en-US" dirty="0"/>
              <a:t>Fend them of his country from. </a:t>
            </a:r>
            <a:endParaRPr lang="ru-RU" dirty="0" smtClean="0"/>
          </a:p>
          <a:p>
            <a:endParaRPr lang="en-US" dirty="0"/>
          </a:p>
          <a:p>
            <a:r>
              <a:rPr lang="en-US" dirty="0"/>
              <a:t>Spread his wings, pecked once the Tsar </a:t>
            </a:r>
          </a:p>
          <a:p>
            <a:r>
              <a:rPr lang="en-US" dirty="0"/>
              <a:t>And soared up in deep blue sky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582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Согласованность событий </a:t>
            </a:r>
            <a:r>
              <a:rPr lang="ru-RU" b="1" dirty="0" smtClean="0"/>
              <a:t>в оригинале </a:t>
            </a:r>
            <a:r>
              <a:rPr lang="ru-RU" b="1" dirty="0"/>
              <a:t>и </a:t>
            </a:r>
            <a:r>
              <a:rPr lang="ru-RU" b="1" dirty="0" smtClean="0"/>
              <a:t>переводах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Лексическое, фонетическое и грамматическое сопоставление оригинала и перевода хотелось бы дополнить сопоставлением семантическим. Содержание Сказки о Золотом петушке, безусловно, изложено в обоих переводах адекватно. Однако более детальный анализ должен выявить, на чем делается акцент в развитии сюжета, как отражены в переводе характеристики героев, какие центральные события образуют каркас произведения. Попытка такого анализа включает выявление событий и их сопоставление в оригинальном тексте и в переводах. </a:t>
            </a:r>
          </a:p>
        </p:txBody>
      </p:sp>
    </p:spTree>
    <p:extLst>
      <p:ext uri="{BB962C8B-B14F-4D97-AF65-F5344CB8AC3E}">
        <p14:creationId xmlns:p14="http://schemas.microsoft.com/office/powerpoint/2010/main" val="2000291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Максимум развития сюжета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Максимум графика в оригинале сказки приходится на строки </a:t>
            </a:r>
          </a:p>
          <a:p>
            <a:r>
              <a:rPr lang="ru-RU" dirty="0"/>
              <a:t>73 «Царь ты наш! отец народа! </a:t>
            </a:r>
          </a:p>
          <a:p>
            <a:r>
              <a:rPr lang="ru-RU" dirty="0"/>
              <a:t>75 – Возглашает воевода, – </a:t>
            </a:r>
          </a:p>
          <a:p>
            <a:r>
              <a:rPr lang="ru-RU" dirty="0"/>
              <a:t>77 Государь! проснись! беда!» </a:t>
            </a:r>
          </a:p>
          <a:p>
            <a:r>
              <a:rPr lang="ru-RU" dirty="0"/>
              <a:t>т.е. на первое предупреждение Петушка. </a:t>
            </a:r>
          </a:p>
          <a:p>
            <a:r>
              <a:rPr lang="ru-RU" dirty="0"/>
              <a:t>В переводе </a:t>
            </a:r>
            <a:r>
              <a:rPr lang="ru-RU" dirty="0" err="1"/>
              <a:t>Арндта</a:t>
            </a:r>
            <a:r>
              <a:rPr lang="ru-RU" dirty="0"/>
              <a:t> максимум приходится на строку 114 </a:t>
            </a:r>
          </a:p>
          <a:p>
            <a:r>
              <a:rPr lang="en-US" dirty="0"/>
              <a:t>113 Cockerel goes off once more! </a:t>
            </a:r>
          </a:p>
          <a:p>
            <a:r>
              <a:rPr lang="en-US" dirty="0"/>
              <a:t>114 Tracking down the elder’s corps, </a:t>
            </a:r>
          </a:p>
          <a:p>
            <a:r>
              <a:rPr lang="en-US" dirty="0"/>
              <a:t>115 Rides the younger with another </a:t>
            </a:r>
          </a:p>
          <a:p>
            <a:r>
              <a:rPr lang="en-US" dirty="0"/>
              <a:t>116 To the rescue of his brother. </a:t>
            </a:r>
          </a:p>
          <a:p>
            <a:r>
              <a:rPr lang="ru-RU" dirty="0"/>
              <a:t>т.е. на второе предупреждение Петушка</a:t>
            </a:r>
          </a:p>
        </p:txBody>
      </p:sp>
    </p:spTree>
    <p:extLst>
      <p:ext uri="{BB962C8B-B14F-4D97-AF65-F5344CB8AC3E}">
        <p14:creationId xmlns:p14="http://schemas.microsoft.com/office/powerpoint/2010/main" val="1089873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Максимум развития сюжета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переводе Потемкина максимум приходится на строки </a:t>
            </a:r>
          </a:p>
          <a:p>
            <a:r>
              <a:rPr lang="en-US" dirty="0"/>
              <a:t>35 «Place – he said – this golden bird – </a:t>
            </a:r>
          </a:p>
          <a:p>
            <a:r>
              <a:rPr lang="en-US" dirty="0"/>
              <a:t>36 On the top of your abode </a:t>
            </a:r>
          </a:p>
          <a:p>
            <a:r>
              <a:rPr lang="ru-RU" dirty="0"/>
              <a:t>т.е. на момент передачи Петушка царю </a:t>
            </a:r>
            <a:r>
              <a:rPr lang="ru-RU" dirty="0" err="1" smtClean="0"/>
              <a:t>Дадону</a:t>
            </a:r>
            <a:endParaRPr lang="ru-RU" dirty="0" smtClean="0"/>
          </a:p>
          <a:p>
            <a:r>
              <a:rPr lang="ru-RU" dirty="0"/>
              <a:t>Более глубокое исследование формального сопоставления оригинала и переводов требует статистического анализа лексических соответствий, ритмических структур и грамматических </a:t>
            </a:r>
            <a:r>
              <a:rPr lang="ru-RU" dirty="0" smtClean="0"/>
              <a:t>конструкций.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713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Перевод поэтического текста представляет множество ловушек для переводчика. Мы попытались обозначить эти ловушки и привели примеры их возникновения и преодоления двумя переводчиками с различным культурным и социальным </a:t>
            </a:r>
            <a:r>
              <a:rPr lang="ru-RU" dirty="0" err="1" smtClean="0"/>
              <a:t>бекграундом</a:t>
            </a:r>
            <a:r>
              <a:rPr lang="ru-RU" dirty="0" smtClean="0"/>
              <a:t>.  Оценка преимуществ и недостатков каждого перевода будет сделана читателем.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22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Возможен ли перевод стихов?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0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, «…поэзия </a:t>
            </a:r>
            <a:r>
              <a:rPr lang="ru-RU" dirty="0"/>
              <a:t>по определению является непереводимой. Возможна только творческая транспозиция, либо внутриязыковая – из одной поэтической формы в другую, либо межъязыковая – с одного языка на другой, и, наконец, </a:t>
            </a:r>
            <a:r>
              <a:rPr lang="ru-RU" dirty="0" err="1"/>
              <a:t>межсемиотическая</a:t>
            </a:r>
            <a:r>
              <a:rPr lang="ru-RU" dirty="0"/>
              <a:t> транспозиция – из одной системы знаков в другую, например, из вербального искусства – в музыку, танец, кино, живопись</a:t>
            </a:r>
            <a:r>
              <a:rPr lang="ru-RU" dirty="0" smtClean="0"/>
              <a:t>»</a:t>
            </a:r>
            <a:r>
              <a:rPr lang="ru-RU" dirty="0" smtClean="0"/>
              <a:t> (Роман Якобсон)</a:t>
            </a:r>
          </a:p>
          <a:p>
            <a:r>
              <a:rPr lang="ru-RU" dirty="0" smtClean="0"/>
              <a:t>Хотя «…переводчик в прозе раб, в поэзии соперник» (</a:t>
            </a:r>
            <a:r>
              <a:rPr lang="ru-RU" smtClean="0"/>
              <a:t>Василий Жуковский)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97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Идеальный перевод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Таков</a:t>
            </a:r>
            <a:r>
              <a:rPr lang="ru-RU" dirty="0"/>
              <a:t>, на наш взгляд, поэтический перевод поэмы «</a:t>
            </a:r>
            <a:r>
              <a:rPr lang="ru-RU" dirty="0" err="1"/>
              <a:t>Гайавата</a:t>
            </a:r>
            <a:r>
              <a:rPr lang="ru-RU" dirty="0"/>
              <a:t>» </a:t>
            </a:r>
            <a:r>
              <a:rPr lang="ru-RU" dirty="0" smtClean="0"/>
              <a:t>Генри </a:t>
            </a:r>
            <a:r>
              <a:rPr lang="ru-RU" dirty="0"/>
              <a:t>Лонгфелло, выполненный И.А. Буниным. Всякого, кто читал русский перевод поэмы Лонгфелло «Песнь о </a:t>
            </a:r>
            <a:r>
              <a:rPr lang="ru-RU" dirty="0" err="1"/>
              <a:t>Гайавате</a:t>
            </a:r>
            <a:r>
              <a:rPr lang="ru-RU" dirty="0"/>
              <a:t>», сделанный И.А. Буниным, и сравнивал его с подлинником, не могла не поразить исключительно высокая точность перевода, его порою поразительная близость к подлиннику — при высоких художественных достоинствах перевода</a:t>
            </a:r>
          </a:p>
        </p:txBody>
      </p:sp>
    </p:spTree>
    <p:extLst>
      <p:ext uri="{BB962C8B-B14F-4D97-AF65-F5344CB8AC3E}">
        <p14:creationId xmlns:p14="http://schemas.microsoft.com/office/powerpoint/2010/main" val="99726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Данте на русском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Классический перевод Лозинского</a:t>
            </a:r>
          </a:p>
          <a:p>
            <a:r>
              <a:rPr lang="ru-RU" dirty="0" err="1" smtClean="0"/>
              <a:t>Легкочитаемый</a:t>
            </a:r>
            <a:r>
              <a:rPr lang="ru-RU" dirty="0" smtClean="0"/>
              <a:t> перевод Мигаева</a:t>
            </a:r>
          </a:p>
          <a:p>
            <a:r>
              <a:rPr lang="ru-RU" dirty="0" smtClean="0"/>
              <a:t>Близкий по ритмике перевод Илюшина – читать невозможно.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29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Переводчик между молотом и наковальней.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Сохранишь точность – утратишь красоту и </a:t>
            </a:r>
            <a:r>
              <a:rPr lang="en-US" dirty="0" smtClean="0"/>
              <a:t>vice versa.</a:t>
            </a:r>
          </a:p>
          <a:p>
            <a:r>
              <a:rPr lang="ru-RU" dirty="0" smtClean="0"/>
              <a:t>А переводить надо. На Западе знают Толстого, Чехова, особенно Достоевского, а Пушкина, который положил начало всем современным жанрам русской литературы, почти не знают.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37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перевода Сказки о Золотом петушке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этой </a:t>
            </a:r>
            <a:r>
              <a:rPr lang="ru-RU" dirty="0" smtClean="0"/>
              <a:t>работе проведен </a:t>
            </a:r>
            <a:r>
              <a:rPr lang="ru-RU" dirty="0"/>
              <a:t>анализ двух переводов поэтического текста на английский язык, а именно двух английских переводов «Сказки о Золотом Петушке» А.С. </a:t>
            </a:r>
            <a:r>
              <a:rPr lang="ru-RU" dirty="0" smtClean="0"/>
              <a:t>Пушкина, </a:t>
            </a:r>
          </a:p>
          <a:p>
            <a:r>
              <a:rPr lang="ru-RU" dirty="0" smtClean="0"/>
              <a:t>1) переводчик </a:t>
            </a:r>
            <a:r>
              <a:rPr lang="ru-RU" dirty="0"/>
              <a:t>– </a:t>
            </a:r>
            <a:r>
              <a:rPr lang="ru-RU" dirty="0" err="1"/>
              <a:t>Уолтер</a:t>
            </a:r>
            <a:r>
              <a:rPr lang="ru-RU" dirty="0"/>
              <a:t> </a:t>
            </a:r>
            <a:r>
              <a:rPr lang="ru-RU" dirty="0" err="1" smtClean="0"/>
              <a:t>Арндт</a:t>
            </a:r>
            <a:r>
              <a:rPr lang="ru-RU" dirty="0" smtClean="0"/>
              <a:t>, 1977</a:t>
            </a:r>
          </a:p>
          <a:p>
            <a:r>
              <a:rPr lang="ru-RU" dirty="0" smtClean="0"/>
              <a:t>2) переводчик – аз многогрешный, 1979</a:t>
            </a:r>
          </a:p>
          <a:p>
            <a:r>
              <a:rPr lang="ru-RU" dirty="0" smtClean="0"/>
              <a:t>«</a:t>
            </a:r>
            <a:r>
              <a:rPr lang="ru-RU" dirty="0"/>
              <a:t>Сказка о золотом петушке», […], отличается от других хореических произведений Пушкина особой гармонической структурой ритма, что, скорее всего, у великого поэта получилось подсознательно</a:t>
            </a:r>
            <a:r>
              <a:rPr lang="ru-RU" dirty="0" smtClean="0"/>
              <a:t>. </a:t>
            </a:r>
            <a:r>
              <a:rPr lang="ru-RU" dirty="0"/>
              <a:t>Вероятно, переводчик, следуя оригиналу, должен воспроизвести ту же структуру ритма, что и в оригинале.</a:t>
            </a:r>
          </a:p>
        </p:txBody>
      </p:sp>
    </p:spTree>
    <p:extLst>
      <p:ext uri="{BB962C8B-B14F-4D97-AF65-F5344CB8AC3E}">
        <p14:creationId xmlns:p14="http://schemas.microsoft.com/office/powerpoint/2010/main" val="233214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Пушкинские заимствования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Фабула сказки </a:t>
            </a:r>
            <a:r>
              <a:rPr lang="ru-RU" dirty="0"/>
              <a:t>о Золотом Петушке заимствована из повести Вашингтона </a:t>
            </a:r>
            <a:r>
              <a:rPr lang="ru-RU" dirty="0" err="1"/>
              <a:t>Ирвинга</a:t>
            </a:r>
            <a:r>
              <a:rPr lang="ru-RU" dirty="0"/>
              <a:t> «Легенда об арабском звездочете» (</a:t>
            </a:r>
            <a:r>
              <a:rPr lang="ru-RU" dirty="0" err="1"/>
              <a:t>Legend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Arabian</a:t>
            </a:r>
            <a:r>
              <a:rPr lang="ru-RU" dirty="0"/>
              <a:t> </a:t>
            </a:r>
            <a:r>
              <a:rPr lang="ru-RU" dirty="0" err="1"/>
              <a:t>Astrologer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Также можно </a:t>
            </a:r>
            <a:r>
              <a:rPr lang="ru-RU" dirty="0"/>
              <a:t>назвать поэму «Анджело» – фабула «Меры за меру» Шекспира,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/>
              <a:t>Песни западных славян», </a:t>
            </a:r>
            <a:r>
              <a:rPr lang="ru-RU" dirty="0" err="1" smtClean="0"/>
              <a:t>Проспера</a:t>
            </a:r>
            <a:r>
              <a:rPr lang="ru-RU" dirty="0" smtClean="0"/>
              <a:t> Мериме</a:t>
            </a:r>
          </a:p>
          <a:p>
            <a:r>
              <a:rPr lang="ru-RU" dirty="0" smtClean="0"/>
              <a:t>«</a:t>
            </a:r>
            <a:r>
              <a:rPr lang="ru-RU" dirty="0"/>
              <a:t>Пир во время чумы», «Дон Жуан», и многие другие произведения Пушкина имеют своим источником литературные сюжеты различных авторов.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образом, перевод Сказки о Золотом Петушке на английский – это как бы отражение отражения, или эхо эха.</a:t>
            </a:r>
          </a:p>
        </p:txBody>
      </p:sp>
    </p:spTree>
    <p:extLst>
      <p:ext uri="{BB962C8B-B14F-4D97-AF65-F5344CB8AC3E}">
        <p14:creationId xmlns:p14="http://schemas.microsoft.com/office/powerpoint/2010/main" val="264599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6 строк перевода </a:t>
            </a:r>
            <a:r>
              <a:rPr lang="ru-RU" dirty="0" err="1" smtClean="0"/>
              <a:t>Арндта</a:t>
            </a:r>
            <a:r>
              <a:rPr lang="ru-RU" dirty="0" smtClean="0"/>
              <a:t>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8"/>
            <a:endParaRPr lang="ru-RU" dirty="0"/>
          </a:p>
          <a:p>
            <a:r>
              <a:rPr lang="en-US" sz="2400" dirty="0"/>
              <a:t>In the realm of </a:t>
            </a:r>
            <a:r>
              <a:rPr lang="en-US" sz="2400" dirty="0" err="1"/>
              <a:t>Threeteenseventy</a:t>
            </a:r>
            <a:r>
              <a:rPr lang="en-US" sz="2400" dirty="0"/>
              <a:t>, 	</a:t>
            </a:r>
            <a:r>
              <a:rPr lang="en-US" sz="2400" dirty="0" smtClean="0"/>
              <a:t>9 </a:t>
            </a:r>
            <a:r>
              <a:rPr lang="en-US" sz="2400" dirty="0"/>
              <a:t>	8 	</a:t>
            </a:r>
            <a:r>
              <a:rPr lang="en-US" sz="2400" dirty="0" err="1"/>
              <a:t>Негде</a:t>
            </a:r>
            <a:r>
              <a:rPr lang="en-US" sz="2400" dirty="0"/>
              <a:t>, в </a:t>
            </a:r>
            <a:r>
              <a:rPr lang="en-US" sz="2400" dirty="0" err="1"/>
              <a:t>тридевятом</a:t>
            </a:r>
            <a:r>
              <a:rPr lang="en-US" sz="2400" dirty="0"/>
              <a:t> </a:t>
            </a:r>
            <a:r>
              <a:rPr lang="en-US" sz="2400" dirty="0" err="1"/>
              <a:t>царстве</a:t>
            </a:r>
            <a:r>
              <a:rPr lang="en-US" sz="2400" dirty="0"/>
              <a:t>, 	</a:t>
            </a:r>
          </a:p>
          <a:p>
            <a:r>
              <a:rPr lang="ru-RU" sz="2400" dirty="0" err="1"/>
              <a:t>Commonwealth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Thriceleventy</a:t>
            </a:r>
            <a:r>
              <a:rPr lang="ru-RU" sz="2400" dirty="0"/>
              <a:t>, 	9 	8 	В тридесятом государстве, 	</a:t>
            </a:r>
          </a:p>
          <a:p>
            <a:r>
              <a:rPr lang="en-US" sz="2400" dirty="0"/>
              <a:t>Lived the famous Tsar </a:t>
            </a:r>
            <a:r>
              <a:rPr lang="en-US" sz="2400" dirty="0" err="1"/>
              <a:t>Dadon</a:t>
            </a:r>
            <a:r>
              <a:rPr lang="en-US" sz="2400" dirty="0"/>
              <a:t>. </a:t>
            </a:r>
            <a:r>
              <a:rPr lang="ru-RU" sz="2400" dirty="0" smtClean="0"/>
              <a:t>	</a:t>
            </a:r>
            <a:r>
              <a:rPr lang="en-US" sz="2400" dirty="0" smtClean="0"/>
              <a:t>7 </a:t>
            </a:r>
            <a:r>
              <a:rPr lang="en-US" sz="2400" dirty="0"/>
              <a:t>	7 	</a:t>
            </a:r>
            <a:r>
              <a:rPr lang="ru-RU" sz="2400" dirty="0"/>
              <a:t>Жил-был славный царь </a:t>
            </a:r>
            <a:r>
              <a:rPr lang="ru-RU" sz="2400" dirty="0" err="1"/>
              <a:t>Дадон</a:t>
            </a:r>
            <a:r>
              <a:rPr lang="ru-RU" sz="2400" dirty="0"/>
              <a:t>. </a:t>
            </a:r>
          </a:p>
          <a:p>
            <a:r>
              <a:rPr lang="en-US" sz="2400" dirty="0"/>
              <a:t>Fierce he was from boyhood on, 	7 	7 	</a:t>
            </a:r>
            <a:r>
              <a:rPr lang="en-US" sz="2400" dirty="0" err="1"/>
              <a:t>Смолоду</a:t>
            </a:r>
            <a:r>
              <a:rPr lang="en-US" sz="2400" dirty="0"/>
              <a:t> </a:t>
            </a:r>
            <a:r>
              <a:rPr lang="en-US" sz="2400" dirty="0" err="1"/>
              <a:t>был</a:t>
            </a:r>
            <a:r>
              <a:rPr lang="en-US" sz="2400" dirty="0"/>
              <a:t> </a:t>
            </a:r>
            <a:r>
              <a:rPr lang="en-US" sz="2400" dirty="0" err="1"/>
              <a:t>грозен</a:t>
            </a:r>
            <a:r>
              <a:rPr lang="en-US" sz="2400" dirty="0"/>
              <a:t> </a:t>
            </a:r>
            <a:r>
              <a:rPr lang="en-US" sz="2400" dirty="0" err="1"/>
              <a:t>он</a:t>
            </a:r>
            <a:r>
              <a:rPr lang="en-US" sz="2400" dirty="0"/>
              <a:t> 	</a:t>
            </a:r>
          </a:p>
          <a:p>
            <a:r>
              <a:rPr lang="en-US" sz="2400" dirty="0"/>
              <a:t>And when scarcely more than twenty </a:t>
            </a:r>
            <a:r>
              <a:rPr lang="en-US" sz="2400" dirty="0" smtClean="0"/>
              <a:t>	8 </a:t>
            </a:r>
            <a:r>
              <a:rPr lang="en-US" sz="2400" dirty="0"/>
              <a:t>	8 	И </a:t>
            </a:r>
            <a:r>
              <a:rPr lang="en-US" sz="2400" dirty="0" err="1"/>
              <a:t>соседям</a:t>
            </a:r>
            <a:r>
              <a:rPr lang="en-US" sz="2400" dirty="0"/>
              <a:t> </a:t>
            </a:r>
            <a:r>
              <a:rPr lang="en-US" sz="2400" dirty="0" err="1"/>
              <a:t>то</a:t>
            </a:r>
            <a:r>
              <a:rPr lang="en-US" sz="2400" dirty="0"/>
              <a:t> и </a:t>
            </a:r>
            <a:r>
              <a:rPr lang="en-US" sz="2400" dirty="0" err="1"/>
              <a:t>дело</a:t>
            </a:r>
            <a:r>
              <a:rPr lang="en-US" sz="2400" dirty="0"/>
              <a:t> 	</a:t>
            </a:r>
          </a:p>
          <a:p>
            <a:r>
              <a:rPr lang="en-US" sz="2400" dirty="0"/>
              <a:t>Wrought his neighbors wrongs aplenty. </a:t>
            </a:r>
            <a:r>
              <a:rPr lang="en-US" sz="2400" dirty="0" smtClean="0"/>
              <a:t>	8 </a:t>
            </a:r>
            <a:r>
              <a:rPr lang="en-US" sz="2400" dirty="0"/>
              <a:t>	8 	</a:t>
            </a:r>
            <a:r>
              <a:rPr lang="en-US" sz="2400" dirty="0" err="1"/>
              <a:t>Наносил</a:t>
            </a:r>
            <a:r>
              <a:rPr lang="en-US" sz="2400" dirty="0"/>
              <a:t> </a:t>
            </a:r>
            <a:r>
              <a:rPr lang="en-US" sz="2400" dirty="0" err="1"/>
              <a:t>обиды</a:t>
            </a:r>
            <a:r>
              <a:rPr lang="en-US" sz="2400" dirty="0"/>
              <a:t> </a:t>
            </a:r>
            <a:r>
              <a:rPr lang="en-US" sz="2400" dirty="0" err="1"/>
              <a:t>смело</a:t>
            </a:r>
            <a:r>
              <a:rPr lang="en-US" sz="2400" dirty="0"/>
              <a:t>; 	</a:t>
            </a:r>
          </a:p>
          <a:p>
            <a:pPr marL="0" indent="0">
              <a:buNone/>
            </a:pPr>
            <a:r>
              <a:rPr lang="ru-RU" dirty="0"/>
              <a:t>	Ч</a:t>
            </a:r>
            <a:r>
              <a:rPr lang="ru-RU" dirty="0" smtClean="0"/>
              <a:t>исло слогов в переводе 		и в оригинале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34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перевода </a:t>
            </a:r>
            <a:r>
              <a:rPr lang="ru-RU" dirty="0" err="1" smtClean="0"/>
              <a:t>Арндта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отрывок показывает многие из особенностей перевода: шесть строк, две из которых девятисложные, следующие две семисложные и две последние восьмисложные. Число слогов двух первых строк перевода отличается от оригинала. Изобретенные переводчиком слова </a:t>
            </a:r>
            <a:r>
              <a:rPr lang="ru-RU" dirty="0" err="1"/>
              <a:t>Threeteenseventy</a:t>
            </a:r>
            <a:r>
              <a:rPr lang="ru-RU" dirty="0"/>
              <a:t> и </a:t>
            </a:r>
            <a:r>
              <a:rPr lang="ru-RU" dirty="0" err="1"/>
              <a:t>Thriceleventy</a:t>
            </a:r>
            <a:r>
              <a:rPr lang="ru-RU" dirty="0"/>
              <a:t>, которые должны соответствовать тридесятому и </a:t>
            </a:r>
            <a:r>
              <a:rPr lang="ru-RU" dirty="0" smtClean="0"/>
              <a:t>тридевятому (царству), </a:t>
            </a:r>
            <a:r>
              <a:rPr lang="ru-RU" dirty="0"/>
              <a:t>труднопроизносимы и изменяют размер стиха, в остальном же размер соответствует оригиналу. Фраза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when</a:t>
            </a:r>
            <a:r>
              <a:rPr lang="ru-RU" dirty="0"/>
              <a:t> </a:t>
            </a:r>
            <a:r>
              <a:rPr lang="ru-RU" dirty="0" err="1"/>
              <a:t>scarcely</a:t>
            </a:r>
            <a:r>
              <a:rPr lang="ru-RU" dirty="0"/>
              <a:t> 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than</a:t>
            </a:r>
            <a:r>
              <a:rPr lang="ru-RU" dirty="0"/>
              <a:t> </a:t>
            </a:r>
            <a:r>
              <a:rPr lang="ru-RU" dirty="0" err="1"/>
              <a:t>twenty</a:t>
            </a:r>
            <a:r>
              <a:rPr lang="ru-RU" dirty="0"/>
              <a:t>, отсутствующая в оригинале, потребовалась, чтобы сохранить шестистишие.</a:t>
            </a:r>
          </a:p>
        </p:txBody>
      </p:sp>
    </p:spTree>
    <p:extLst>
      <p:ext uri="{BB962C8B-B14F-4D97-AF65-F5344CB8AC3E}">
        <p14:creationId xmlns:p14="http://schemas.microsoft.com/office/powerpoint/2010/main" val="661444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1227</Words>
  <Application>Microsoft Office PowerPoint</Application>
  <PresentationFormat>Широкоэкранный</PresentationFormat>
  <Paragraphs>104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Золотой петушок Пушкина</vt:lpstr>
      <vt:lpstr>Возможен ли перевод стихов?</vt:lpstr>
      <vt:lpstr>Идеальный перевод</vt:lpstr>
      <vt:lpstr>Данте на русском </vt:lpstr>
      <vt:lpstr>Переводчик между молотом и наковальней.</vt:lpstr>
      <vt:lpstr>Два перевода Сказки о Золотом петушке</vt:lpstr>
      <vt:lpstr>Пушкинские заимствования</vt:lpstr>
      <vt:lpstr>Первые 6 строк перевода Арндта:  </vt:lpstr>
      <vt:lpstr>Особенности перевода Арндта</vt:lpstr>
      <vt:lpstr>Ложные друзья переводчика</vt:lpstr>
      <vt:lpstr>Ограничения поэтического перевода</vt:lpstr>
      <vt:lpstr>Погрешности перевода</vt:lpstr>
      <vt:lpstr>Альтернативный перевод</vt:lpstr>
      <vt:lpstr>Особенности перевода</vt:lpstr>
      <vt:lpstr>Неточные рифмы</vt:lpstr>
      <vt:lpstr>Согласованность событий в оригинале и переводах</vt:lpstr>
      <vt:lpstr>Максимум развития сюжета</vt:lpstr>
      <vt:lpstr>Максимум развития сюжета</vt:lpstr>
      <vt:lpstr>Заключение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Золотой петушок Пушкина</dc:title>
  <dc:creator>Sergey</dc:creator>
  <cp:lastModifiedBy>Sergey</cp:lastModifiedBy>
  <cp:revision>17</cp:revision>
  <dcterms:created xsi:type="dcterms:W3CDTF">2024-06-05T14:12:18Z</dcterms:created>
  <dcterms:modified xsi:type="dcterms:W3CDTF">2024-06-07T12:10:53Z</dcterms:modified>
</cp:coreProperties>
</file>