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94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95" r:id="rId25"/>
    <p:sldId id="283" r:id="rId26"/>
    <p:sldId id="284" r:id="rId27"/>
    <p:sldId id="285" r:id="rId28"/>
    <p:sldId id="292" r:id="rId29"/>
    <p:sldId id="286" r:id="rId30"/>
    <p:sldId id="287" r:id="rId31"/>
    <p:sldId id="297" r:id="rId32"/>
    <p:sldId id="298" r:id="rId33"/>
    <p:sldId id="289" r:id="rId34"/>
    <p:sldId id="293" r:id="rId35"/>
    <p:sldId id="290" r:id="rId36"/>
    <p:sldId id="296" r:id="rId37"/>
    <p:sldId id="260" r:id="rId38"/>
    <p:sldId id="259" r:id="rId39"/>
    <p:sldId id="29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17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681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503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11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211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36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50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86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92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37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10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0A9E2-0377-4048-8D37-F3F14ED6B7CF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A9AC-3E1F-49C5-AF43-0F110630F5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9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6" y="44624"/>
            <a:ext cx="9025150" cy="676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6274" y="328498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bg2"/>
                </a:solidFill>
              </a:rPr>
              <a:t>Regime of the strong </a:t>
            </a:r>
            <a:r>
              <a:rPr lang="en-US" sz="3600" b="1" dirty="0" err="1" smtClean="0">
                <a:solidFill>
                  <a:schemeClr val="bg2"/>
                </a:solidFill>
              </a:rPr>
              <a:t>paleo</a:t>
            </a:r>
            <a:r>
              <a:rPr lang="en-US" sz="3600" b="1" dirty="0" smtClean="0">
                <a:solidFill>
                  <a:schemeClr val="bg2"/>
                </a:solidFill>
              </a:rPr>
              <a:t>- and historical earthquakes in the Issyk-Kul Lake depression, Northern </a:t>
            </a:r>
            <a:r>
              <a:rPr lang="en-US" sz="3600" b="1" dirty="0" err="1" smtClean="0">
                <a:solidFill>
                  <a:schemeClr val="bg2"/>
                </a:solidFill>
              </a:rPr>
              <a:t>Tien</a:t>
            </a:r>
            <a:r>
              <a:rPr lang="en-US" sz="3600" b="1" dirty="0" smtClean="0">
                <a:solidFill>
                  <a:schemeClr val="bg2"/>
                </a:solidFill>
              </a:rPr>
              <a:t> Shan</a:t>
            </a:r>
            <a:endParaRPr lang="ru-RU" sz="3600" dirty="0">
              <a:solidFill>
                <a:schemeClr val="bg2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9418" y="4971033"/>
            <a:ext cx="9016235" cy="18424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err="1" smtClean="0">
                <a:solidFill>
                  <a:schemeClr val="bg1"/>
                </a:solidFill>
              </a:rPr>
              <a:t>Andrey</a:t>
            </a:r>
            <a:r>
              <a:rPr lang="en-US" sz="2400" i="1" dirty="0" smtClean="0">
                <a:solidFill>
                  <a:schemeClr val="bg1"/>
                </a:solidFill>
              </a:rPr>
              <a:t> M. </a:t>
            </a:r>
            <a:r>
              <a:rPr lang="en-US" sz="2400" i="1" dirty="0" err="1" smtClean="0">
                <a:solidFill>
                  <a:schemeClr val="bg1"/>
                </a:solidFill>
              </a:rPr>
              <a:t>Korzhenkov</a:t>
            </a:r>
            <a:r>
              <a:rPr lang="ru-RU" sz="2400" i="1" dirty="0" smtClean="0">
                <a:solidFill>
                  <a:schemeClr val="bg1"/>
                </a:solidFill>
              </a:rPr>
              <a:t> 1</a:t>
            </a:r>
            <a:r>
              <a:rPr lang="en-US" sz="2400" i="1" dirty="0" smtClean="0">
                <a:solidFill>
                  <a:schemeClr val="bg1"/>
                </a:solidFill>
              </a:rPr>
              <a:t>, </a:t>
            </a:r>
            <a:r>
              <a:rPr lang="en-US" sz="2400" i="1" dirty="0" err="1" smtClean="0">
                <a:solidFill>
                  <a:schemeClr val="bg1"/>
                </a:solidFill>
              </a:rPr>
              <a:t>Lyubov</a:t>
            </a:r>
            <a:r>
              <a:rPr lang="en-US" sz="2400" i="1" dirty="0" smtClean="0">
                <a:solidFill>
                  <a:schemeClr val="bg1"/>
                </a:solidFill>
              </a:rPr>
              <a:t>’ A. </a:t>
            </a:r>
            <a:r>
              <a:rPr lang="en-US" sz="2400" i="1" dirty="0" err="1" smtClean="0">
                <a:solidFill>
                  <a:schemeClr val="bg1"/>
                </a:solidFill>
              </a:rPr>
              <a:t>Korzhenkova</a:t>
            </a:r>
            <a:r>
              <a:rPr lang="ru-RU" sz="2400" i="1" dirty="0" smtClean="0">
                <a:solidFill>
                  <a:schemeClr val="bg1"/>
                </a:solidFill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</a:rPr>
              <a:t>2</a:t>
            </a:r>
            <a:r>
              <a:rPr lang="ru-RU" sz="2400" i="1" dirty="0" smtClean="0">
                <a:solidFill>
                  <a:schemeClr val="bg1"/>
                </a:solidFill>
              </a:rPr>
              <a:t>,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Jiao </a:t>
            </a:r>
            <a:r>
              <a:rPr lang="en-US" sz="2400" i="1" dirty="0" smtClean="0">
                <a:solidFill>
                  <a:schemeClr val="bg1"/>
                </a:solidFill>
              </a:rPr>
              <a:t>Liu</a:t>
            </a:r>
            <a:r>
              <a:rPr lang="ru-RU" sz="2400" i="1" dirty="0" smtClean="0">
                <a:solidFill>
                  <a:schemeClr val="bg1"/>
                </a:solidFill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</a:rPr>
              <a:t>3</a:t>
            </a:r>
            <a:r>
              <a:rPr lang="en-US" sz="2400" i="1" dirty="0" smtClean="0">
                <a:solidFill>
                  <a:schemeClr val="bg1"/>
                </a:solidFill>
              </a:rPr>
              <a:t>, </a:t>
            </a:r>
            <a:r>
              <a:rPr lang="en-US" sz="2400" i="1" dirty="0" smtClean="0">
                <a:solidFill>
                  <a:schemeClr val="bg1"/>
                </a:solidFill>
              </a:rPr>
              <a:t>Jun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Shen</a:t>
            </a:r>
            <a:r>
              <a:rPr lang="ru-RU" sz="2400" i="1" dirty="0" smtClean="0">
                <a:solidFill>
                  <a:schemeClr val="bg1"/>
                </a:solidFill>
              </a:rPr>
              <a:t> 4</a:t>
            </a:r>
          </a:p>
          <a:p>
            <a:pPr marL="0" indent="0" algn="ctr">
              <a:buNone/>
            </a:pPr>
            <a:r>
              <a:rPr lang="en-US" sz="1900" dirty="0">
                <a:solidFill>
                  <a:schemeClr val="bg1"/>
                </a:solidFill>
              </a:rPr>
              <a:t>1 Schmidt Institute of Physics of the Earth, Russian Academy of Sciences, </a:t>
            </a:r>
            <a:r>
              <a:rPr lang="en-US" sz="1900" dirty="0" smtClean="0">
                <a:solidFill>
                  <a:schemeClr val="bg1"/>
                </a:solidFill>
              </a:rPr>
              <a:t>Moscow</a:t>
            </a:r>
            <a:endParaRPr lang="en-US" sz="1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2 </a:t>
            </a:r>
            <a:r>
              <a:rPr lang="en-US" sz="1900" dirty="0" err="1" smtClean="0">
                <a:solidFill>
                  <a:schemeClr val="bg1"/>
                </a:solidFill>
              </a:rPr>
              <a:t>Sergeev</a:t>
            </a:r>
            <a:r>
              <a:rPr lang="en-US" sz="1900" dirty="0" smtClean="0">
                <a:solidFill>
                  <a:schemeClr val="bg1"/>
                </a:solidFill>
              </a:rPr>
              <a:t> </a:t>
            </a:r>
            <a:r>
              <a:rPr lang="en-US" sz="1900" dirty="0">
                <a:solidFill>
                  <a:schemeClr val="bg1"/>
                </a:solidFill>
              </a:rPr>
              <a:t>Institute of </a:t>
            </a:r>
            <a:r>
              <a:rPr lang="en-US" sz="1900" dirty="0" err="1">
                <a:solidFill>
                  <a:schemeClr val="bg1"/>
                </a:solidFill>
              </a:rPr>
              <a:t>Geoecology</a:t>
            </a:r>
            <a:r>
              <a:rPr lang="en-US" sz="1900" dirty="0">
                <a:solidFill>
                  <a:schemeClr val="bg1"/>
                </a:solidFill>
              </a:rPr>
              <a:t>, Russian Academy of Sciences. Moscow</a:t>
            </a:r>
            <a:endParaRPr lang="ru-RU" sz="1900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3 </a:t>
            </a:r>
            <a:r>
              <a:rPr lang="en-US" sz="1900" dirty="0" smtClean="0">
                <a:solidFill>
                  <a:schemeClr val="bg1"/>
                </a:solidFill>
              </a:rPr>
              <a:t>Institute </a:t>
            </a:r>
            <a:r>
              <a:rPr lang="en-US" sz="1900" dirty="0">
                <a:solidFill>
                  <a:schemeClr val="bg1"/>
                </a:solidFill>
              </a:rPr>
              <a:t>of Geology, China Earthquake Administration, </a:t>
            </a:r>
            <a:r>
              <a:rPr lang="en-US" sz="1900" dirty="0" smtClean="0">
                <a:solidFill>
                  <a:schemeClr val="bg1"/>
                </a:solidFill>
              </a:rPr>
              <a:t>Beijing</a:t>
            </a:r>
            <a:endParaRPr lang="ru-RU" sz="19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4 </a:t>
            </a:r>
            <a:r>
              <a:rPr lang="en-US" sz="1900" dirty="0" smtClean="0">
                <a:solidFill>
                  <a:schemeClr val="bg1"/>
                </a:solidFill>
              </a:rPr>
              <a:t>Institute </a:t>
            </a:r>
            <a:r>
              <a:rPr lang="en-US" sz="1900" dirty="0">
                <a:solidFill>
                  <a:schemeClr val="bg1"/>
                </a:solidFill>
              </a:rPr>
              <a:t>of Disaster Prevention, </a:t>
            </a:r>
            <a:r>
              <a:rPr lang="en-US" sz="1900" dirty="0" err="1" smtClean="0">
                <a:solidFill>
                  <a:schemeClr val="bg1"/>
                </a:solidFill>
              </a:rPr>
              <a:t>Sanhe</a:t>
            </a:r>
            <a:r>
              <a:rPr lang="en-US" sz="1900" dirty="0" smtClean="0">
                <a:solidFill>
                  <a:schemeClr val="bg1"/>
                </a:solidFill>
              </a:rPr>
              <a:t> </a:t>
            </a:r>
            <a:r>
              <a:rPr lang="en-US" sz="1900" dirty="0">
                <a:solidFill>
                  <a:schemeClr val="bg1"/>
                </a:solidFill>
              </a:rPr>
              <a:t>City, </a:t>
            </a:r>
            <a:r>
              <a:rPr lang="en-US" sz="1900" dirty="0" err="1">
                <a:solidFill>
                  <a:schemeClr val="bg1"/>
                </a:solidFill>
              </a:rPr>
              <a:t>Hebei</a:t>
            </a:r>
            <a:r>
              <a:rPr lang="en-US" sz="1900" dirty="0">
                <a:solidFill>
                  <a:schemeClr val="bg1"/>
                </a:solidFill>
              </a:rPr>
              <a:t> Province</a:t>
            </a:r>
            <a:endParaRPr lang="ru-RU" sz="1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 descr="D:\Андрей\Tien-Shan\Issyk-Kul\N EQs\Kultor fault\New_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0"/>
            <a:ext cx="3707904" cy="29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89" y="2978297"/>
            <a:ext cx="8773083" cy="386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F:\Tien-Shan\Issyk-Kul\Bosteri paper\в статью\STrench documentatio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16" y="1"/>
            <a:ext cx="531441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0" y="2780929"/>
            <a:ext cx="9144000" cy="1296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Last movement along the Southern </a:t>
            </a:r>
            <a:r>
              <a:rPr lang="en-US" b="1" dirty="0" err="1" smtClean="0"/>
              <a:t>Tegerek</a:t>
            </a:r>
            <a:r>
              <a:rPr lang="en-US" b="1" dirty="0" smtClean="0"/>
              <a:t> fault</a:t>
            </a:r>
            <a:r>
              <a:rPr lang="ru-RU" dirty="0" smtClean="0"/>
              <a:t> [</a:t>
            </a:r>
            <a:r>
              <a:rPr lang="en-US" dirty="0" err="1" smtClean="0"/>
              <a:t>Korzhenkova</a:t>
            </a:r>
            <a:r>
              <a:rPr lang="en-US" dirty="0" smtClean="0"/>
              <a:t> et al.</a:t>
            </a:r>
            <a:r>
              <a:rPr lang="ru-RU" dirty="0" smtClean="0"/>
              <a:t>, 2022] </a:t>
            </a:r>
            <a:r>
              <a:rPr lang="en-US" dirty="0" smtClean="0"/>
              <a:t>occurred along the I rupture:</a:t>
            </a:r>
            <a:r>
              <a:rPr lang="en-US" dirty="0"/>
              <a:t> </a:t>
            </a:r>
            <a:r>
              <a:rPr lang="en-US" dirty="0" smtClean="0"/>
              <a:t>its plane penetrates into recent soil and its thick layer is a </a:t>
            </a:r>
            <a:r>
              <a:rPr lang="en-US" dirty="0" err="1" smtClean="0"/>
              <a:t>colluvial</a:t>
            </a:r>
            <a:r>
              <a:rPr lang="en-US" dirty="0" smtClean="0"/>
              <a:t> wedge of the last - </a:t>
            </a:r>
            <a:r>
              <a:rPr lang="en-US" b="1" dirty="0" smtClean="0"/>
              <a:t>7</a:t>
            </a:r>
            <a:r>
              <a:rPr lang="en-US" b="1" baseline="30000" dirty="0" smtClean="0"/>
              <a:t>th</a:t>
            </a:r>
            <a:r>
              <a:rPr lang="en-US" b="1" dirty="0" smtClean="0"/>
              <a:t> seismic event</a:t>
            </a:r>
            <a:r>
              <a:rPr lang="ru-RU" dirty="0" smtClean="0"/>
              <a:t>. </a:t>
            </a:r>
            <a:r>
              <a:rPr lang="en-US" dirty="0" smtClean="0"/>
              <a:t>Besides, </a:t>
            </a:r>
            <a:r>
              <a:rPr lang="en-US" dirty="0" err="1" smtClean="0"/>
              <a:t>Ist</a:t>
            </a:r>
            <a:r>
              <a:rPr lang="en-US" dirty="0" smtClean="0"/>
              <a:t> rupture is marked </a:t>
            </a:r>
            <a:r>
              <a:rPr lang="en-US" dirty="0"/>
              <a:t>by the rear </a:t>
            </a:r>
            <a:r>
              <a:rPr lang="en-US" dirty="0" smtClean="0"/>
              <a:t>seam</a:t>
            </a:r>
            <a:r>
              <a:rPr lang="ru-RU" dirty="0" smtClean="0"/>
              <a:t> </a:t>
            </a:r>
            <a:r>
              <a:rPr lang="en-US" dirty="0" smtClean="0"/>
              <a:t>of recent fault scarp of 60 cm height</a:t>
            </a:r>
            <a:r>
              <a:rPr lang="ru-RU" dirty="0" smtClean="0"/>
              <a:t>. </a:t>
            </a:r>
            <a:r>
              <a:rPr lang="en-US" dirty="0" smtClean="0"/>
              <a:t>We suppose that minimum age of this event is the age of our sample </a:t>
            </a:r>
            <a:r>
              <a:rPr lang="lt-LT" dirty="0" smtClean="0"/>
              <a:t>Vs-</a:t>
            </a:r>
            <a:r>
              <a:rPr lang="ru-RU" dirty="0" smtClean="0"/>
              <a:t>3102 (1720 – 1815 </a:t>
            </a:r>
            <a:r>
              <a:rPr lang="en-US" dirty="0" smtClean="0"/>
              <a:t>years AD</a:t>
            </a:r>
            <a:r>
              <a:rPr lang="ru-RU" dirty="0" smtClean="0"/>
              <a:t>), </a:t>
            </a:r>
            <a:r>
              <a:rPr lang="en-US" dirty="0" smtClean="0"/>
              <a:t>when after fault scarp formation it took place the stabilization of the slope in the hanging wall of the rupture and it has been started a formation or recent mountain soil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404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Андрей\Tien-Shan\Issyk-Kul\Bosteri paper\в статью\scheme section regio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2" y="1354936"/>
            <a:ext cx="6631680" cy="551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Андрей\Tien-Shan\Issyk-Kul\Iiri-Taldy-Bulak\After revision\Fig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567" y="-20560"/>
            <a:ext cx="5233871" cy="51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8320"/>
            <a:ext cx="4860032" cy="16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/>
              <a:t>Balanced sections</a:t>
            </a:r>
            <a:r>
              <a:rPr lang="ru-RU" sz="1800" b="1" dirty="0" smtClean="0"/>
              <a:t> (А, Б) </a:t>
            </a:r>
            <a:r>
              <a:rPr lang="en-US" sz="1800" b="1" dirty="0" smtClean="0"/>
              <a:t>along the </a:t>
            </a:r>
            <a:r>
              <a:rPr lang="en-US" sz="1800" b="1" dirty="0" err="1" smtClean="0"/>
              <a:t>Bakhtu-Dolonaty</a:t>
            </a:r>
            <a:r>
              <a:rPr lang="en-US" sz="1800" b="1" dirty="0" smtClean="0"/>
              <a:t> </a:t>
            </a:r>
            <a:r>
              <a:rPr lang="en-US" sz="1800" dirty="0" smtClean="0"/>
              <a:t>(left) </a:t>
            </a:r>
            <a:r>
              <a:rPr lang="en-US" sz="1800" b="1" dirty="0" smtClean="0"/>
              <a:t>and Toru-</a:t>
            </a:r>
            <a:r>
              <a:rPr lang="en-US" sz="1800" b="1" dirty="0" err="1" smtClean="0"/>
              <a:t>Aygyr</a:t>
            </a:r>
            <a:r>
              <a:rPr lang="en-US" sz="1800" b="1" dirty="0" smtClean="0"/>
              <a:t> </a:t>
            </a:r>
            <a:r>
              <a:rPr lang="en-US" sz="1800" dirty="0" smtClean="0"/>
              <a:t>(right) </a:t>
            </a:r>
            <a:r>
              <a:rPr lang="en-US" sz="1800" b="1" dirty="0" smtClean="0"/>
              <a:t>rivers.</a:t>
            </a:r>
          </a:p>
          <a:p>
            <a:r>
              <a:rPr lang="en-US" sz="1800" dirty="0" smtClean="0"/>
              <a:t>Modified after</a:t>
            </a:r>
            <a:r>
              <a:rPr lang="ru-RU" sz="1800" dirty="0" smtClean="0"/>
              <a:t> [</a:t>
            </a:r>
            <a:r>
              <a:rPr lang="ru-RU" sz="1800" dirty="0" err="1" smtClean="0"/>
              <a:t>Selander</a:t>
            </a:r>
            <a:r>
              <a:rPr lang="ru-RU" sz="1800" dirty="0" smtClean="0"/>
              <a:t> </a:t>
            </a:r>
            <a:r>
              <a:rPr lang="en-US" sz="1800" dirty="0" smtClean="0"/>
              <a:t>et al</a:t>
            </a:r>
            <a:r>
              <a:rPr lang="ru-RU" sz="1800" dirty="0" smtClean="0"/>
              <a:t>., 2012] </a:t>
            </a:r>
            <a:r>
              <a:rPr lang="en-US" sz="1800" dirty="0" smtClean="0"/>
              <a:t>in</a:t>
            </a:r>
            <a:r>
              <a:rPr lang="ru-RU" sz="1800" dirty="0" smtClean="0"/>
              <a:t> [</a:t>
            </a:r>
            <a:r>
              <a:rPr lang="en-US" sz="1800" dirty="0" err="1" smtClean="0"/>
              <a:t>Korzhenkov</a:t>
            </a:r>
            <a:r>
              <a:rPr lang="en-US" sz="1800" dirty="0" smtClean="0"/>
              <a:t> et al.</a:t>
            </a:r>
            <a:r>
              <a:rPr lang="ru-RU" sz="1800" dirty="0" smtClean="0"/>
              <a:t>, 2011; </a:t>
            </a:r>
            <a:r>
              <a:rPr lang="en-US" sz="1800" dirty="0" err="1" smtClean="0"/>
              <a:t>Korzhenkova</a:t>
            </a:r>
            <a:r>
              <a:rPr lang="en-US" sz="1800" dirty="0" smtClean="0"/>
              <a:t> et al.</a:t>
            </a:r>
            <a:r>
              <a:rPr lang="ru-RU" sz="1800" dirty="0" smtClean="0"/>
              <a:t>, 2022]. </a:t>
            </a:r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99030" y="4790296"/>
            <a:ext cx="27174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There are shown the only main structures. In inset – a schematic block-diagram of the “flower” structure</a:t>
            </a:r>
            <a:r>
              <a:rPr lang="en-US" sz="1600" dirty="0"/>
              <a:t> </a:t>
            </a:r>
            <a:r>
              <a:rPr lang="en-US" sz="1600" dirty="0" smtClean="0"/>
              <a:t>with the </a:t>
            </a:r>
            <a:r>
              <a:rPr lang="en-US" sz="1600" dirty="0" err="1" smtClean="0"/>
              <a:t>listric</a:t>
            </a:r>
            <a:r>
              <a:rPr lang="en-US" sz="1600" dirty="0" smtClean="0"/>
              <a:t> thrusts which joint each other in the depth – in the zone of main strike-slip fault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10039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Thus:</a:t>
            </a:r>
            <a:endParaRPr lang="ru-RU" dirty="0" smtClean="0"/>
          </a:p>
          <a:p>
            <a:r>
              <a:rPr lang="en-US" dirty="0" err="1" smtClean="0"/>
              <a:t>Morpho</a:t>
            </a:r>
            <a:r>
              <a:rPr lang="en-US" dirty="0" smtClean="0"/>
              <a:t>-structures along the southern slope of the </a:t>
            </a:r>
            <a:r>
              <a:rPr lang="en-US" dirty="0" err="1" smtClean="0"/>
              <a:t>Kungey</a:t>
            </a:r>
            <a:r>
              <a:rPr lang="en-US" dirty="0" smtClean="0"/>
              <a:t> </a:t>
            </a:r>
            <a:r>
              <a:rPr lang="en-US" dirty="0" err="1" smtClean="0"/>
              <a:t>Ala</a:t>
            </a:r>
            <a:r>
              <a:rPr lang="en-US" dirty="0" smtClean="0"/>
              <a:t>-Too range and its southern foothills (</a:t>
            </a:r>
            <a:r>
              <a:rPr lang="en-US" dirty="0" err="1" smtClean="0"/>
              <a:t>adyrs</a:t>
            </a:r>
            <a:r>
              <a:rPr lang="en-US" dirty="0"/>
              <a:t>) </a:t>
            </a:r>
            <a:r>
              <a:rPr lang="en-US" dirty="0" smtClean="0"/>
              <a:t>have been studied with </a:t>
            </a:r>
            <a:r>
              <a:rPr lang="en-US" dirty="0"/>
              <a:t>use of tectonic geomorphology and </a:t>
            </a:r>
            <a:r>
              <a:rPr lang="en-US" dirty="0" err="1"/>
              <a:t>paleoseismology</a:t>
            </a:r>
            <a:r>
              <a:rPr lang="en-US" dirty="0"/>
              <a:t> </a:t>
            </a:r>
            <a:r>
              <a:rPr lang="en-US" dirty="0" smtClean="0"/>
              <a:t>methods</a:t>
            </a:r>
            <a:r>
              <a:rPr lang="ru-RU" dirty="0" smtClean="0"/>
              <a:t>. </a:t>
            </a:r>
          </a:p>
          <a:p>
            <a:r>
              <a:rPr lang="en-US" dirty="0" smtClean="0"/>
              <a:t>Analysis of C14 and infra-red luminescence data in excavated pits and trenches shows </a:t>
            </a:r>
            <a:r>
              <a:rPr lang="en-US" b="1" dirty="0" smtClean="0"/>
              <a:t>lateral migration  </a:t>
            </a:r>
            <a:r>
              <a:rPr lang="en-US" dirty="0" smtClean="0"/>
              <a:t>of the strong seismic activity along the </a:t>
            </a:r>
            <a:r>
              <a:rPr lang="en-US" dirty="0" err="1" smtClean="0"/>
              <a:t>zome</a:t>
            </a:r>
            <a:r>
              <a:rPr lang="en-US" dirty="0" smtClean="0"/>
              <a:t> of the </a:t>
            </a:r>
            <a:r>
              <a:rPr lang="en-US" dirty="0" err="1" smtClean="0"/>
              <a:t>Kultor</a:t>
            </a:r>
            <a:r>
              <a:rPr lang="en-US" dirty="0" smtClean="0"/>
              <a:t> fault</a:t>
            </a:r>
            <a:r>
              <a:rPr lang="ru-RU" dirty="0" smtClean="0"/>
              <a:t>. </a:t>
            </a:r>
          </a:p>
          <a:p>
            <a:r>
              <a:rPr lang="en-US" b="1" dirty="0" smtClean="0"/>
              <a:t>Recent</a:t>
            </a:r>
            <a:r>
              <a:rPr lang="en-US" dirty="0" smtClean="0"/>
              <a:t> strong seismic activity is concentrated to its </a:t>
            </a:r>
            <a:r>
              <a:rPr lang="en-US" dirty="0" err="1" smtClean="0"/>
              <a:t>adyr</a:t>
            </a:r>
            <a:r>
              <a:rPr lang="en-US" dirty="0" smtClean="0"/>
              <a:t> (foothill) zone and located </a:t>
            </a:r>
            <a:r>
              <a:rPr lang="en-US" b="1" dirty="0" smtClean="0"/>
              <a:t>along the </a:t>
            </a:r>
            <a:r>
              <a:rPr lang="en-US" b="1" dirty="0" err="1" smtClean="0"/>
              <a:t>adyr</a:t>
            </a:r>
            <a:r>
              <a:rPr lang="en-US" b="1" dirty="0" smtClean="0"/>
              <a:t> faults</a:t>
            </a:r>
            <a:r>
              <a:rPr lang="ru-RU" dirty="0" smtClean="0"/>
              <a:t>. </a:t>
            </a:r>
          </a:p>
          <a:p>
            <a:r>
              <a:rPr lang="en-US" dirty="0" smtClean="0"/>
              <a:t>At least </a:t>
            </a:r>
            <a:r>
              <a:rPr lang="en-US" b="1" dirty="0" smtClean="0"/>
              <a:t>SEVEN</a:t>
            </a:r>
            <a:r>
              <a:rPr lang="en-US" dirty="0" smtClean="0"/>
              <a:t> morphogenetic earthquakes occurred along the fault zone in Late Holocene</a:t>
            </a:r>
            <a:r>
              <a:rPr lang="ru-RU" dirty="0" smtClean="0"/>
              <a:t>. </a:t>
            </a:r>
          </a:p>
          <a:p>
            <a:r>
              <a:rPr lang="en-US" dirty="0" smtClean="0"/>
              <a:t>During common era </a:t>
            </a:r>
            <a:r>
              <a:rPr lang="en-US" b="1" dirty="0" smtClean="0"/>
              <a:t>the occurrence </a:t>
            </a:r>
            <a:r>
              <a:rPr lang="en-US" dirty="0" smtClean="0"/>
              <a:t>of the </a:t>
            </a:r>
            <a:r>
              <a:rPr lang="en-US" dirty="0" err="1" smtClean="0"/>
              <a:t>morphogenic</a:t>
            </a:r>
            <a:r>
              <a:rPr lang="en-US" dirty="0" smtClean="0"/>
              <a:t> earthquakes was once in </a:t>
            </a:r>
            <a:r>
              <a:rPr lang="en-US" b="1" dirty="0" smtClean="0"/>
              <a:t>200-300 years</a:t>
            </a:r>
            <a:r>
              <a:rPr lang="ru-RU" dirty="0" smtClean="0"/>
              <a:t>. </a:t>
            </a:r>
            <a:r>
              <a:rPr lang="en-US" dirty="0" smtClean="0"/>
              <a:t>At this, in VII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ru-RU" dirty="0" smtClean="0"/>
              <a:t> </a:t>
            </a:r>
            <a:r>
              <a:rPr lang="en-US" dirty="0" smtClean="0"/>
              <a:t>XV</a:t>
            </a:r>
            <a:r>
              <a:rPr lang="en-US" dirty="0"/>
              <a:t> </a:t>
            </a:r>
            <a:r>
              <a:rPr lang="en-US" dirty="0" smtClean="0"/>
              <a:t>centuries along the fault apparently there are occurred strong seismic catastrophes with</a:t>
            </a:r>
            <a:r>
              <a:rPr lang="ru-RU" dirty="0" smtClean="0"/>
              <a:t> М ~ 7.5 (</a:t>
            </a:r>
            <a:r>
              <a:rPr lang="en-US" dirty="0" smtClean="0"/>
              <a:t>Io</a:t>
            </a:r>
            <a:r>
              <a:rPr lang="ru-RU" dirty="0" smtClean="0"/>
              <a:t> = Х), </a:t>
            </a:r>
            <a:r>
              <a:rPr lang="en-US" dirty="0" smtClean="0"/>
              <a:t>during which the seismic sources reached the surface and form the fault scarps of</a:t>
            </a:r>
            <a:r>
              <a:rPr lang="ru-RU" dirty="0" smtClean="0"/>
              <a:t> 70-80 </a:t>
            </a:r>
            <a:r>
              <a:rPr lang="en-US" dirty="0" smtClean="0"/>
              <a:t>km length</a:t>
            </a:r>
            <a:r>
              <a:rPr lang="ru-RU" dirty="0" smtClean="0"/>
              <a:t>. </a:t>
            </a:r>
          </a:p>
          <a:p>
            <a:r>
              <a:rPr lang="en-US" dirty="0" smtClean="0"/>
              <a:t>Age of the </a:t>
            </a:r>
            <a:r>
              <a:rPr lang="en-US" b="1" dirty="0" smtClean="0"/>
              <a:t>last seismic event </a:t>
            </a:r>
            <a:r>
              <a:rPr lang="en-US" dirty="0" smtClean="0"/>
              <a:t>along the </a:t>
            </a:r>
            <a:r>
              <a:rPr lang="en-US" dirty="0" err="1" smtClean="0"/>
              <a:t>Kultor</a:t>
            </a:r>
            <a:r>
              <a:rPr lang="en-US" dirty="0" smtClean="0"/>
              <a:t> fault zone (age of our sample </a:t>
            </a:r>
            <a:r>
              <a:rPr lang="lt-LT" dirty="0" smtClean="0"/>
              <a:t>Vs-</a:t>
            </a:r>
            <a:r>
              <a:rPr lang="ru-RU" dirty="0" smtClean="0"/>
              <a:t>3102) 1720 – 1815 </a:t>
            </a:r>
            <a:r>
              <a:rPr lang="en-US" dirty="0" smtClean="0"/>
              <a:t>AD</a:t>
            </a:r>
            <a:r>
              <a:rPr lang="ru-RU" dirty="0" smtClean="0"/>
              <a:t>, </a:t>
            </a:r>
            <a:r>
              <a:rPr lang="en-US" dirty="0" smtClean="0"/>
              <a:t>thus we are in a period of expectation o a new strong earthquake</a:t>
            </a:r>
            <a:r>
              <a:rPr lang="en-US" dirty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89274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рис 1"/>
          <p:cNvPicPr>
            <a:picLocks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0" y="-27384"/>
            <a:ext cx="9133704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3573016"/>
            <a:ext cx="3419872" cy="3284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Overview map of central part of the northern </a:t>
            </a:r>
            <a:r>
              <a:rPr lang="en-US" sz="1600" b="1" dirty="0" err="1" smtClean="0"/>
              <a:t>Tien</a:t>
            </a:r>
            <a:r>
              <a:rPr lang="en-US" sz="1600" b="1" dirty="0" smtClean="0"/>
              <a:t> Shan</a:t>
            </a:r>
            <a:r>
              <a:rPr lang="ru-RU" sz="1600" dirty="0" smtClean="0"/>
              <a:t>: </a:t>
            </a:r>
            <a:endParaRPr lang="en-US" sz="1600" dirty="0"/>
          </a:p>
          <a:p>
            <a:r>
              <a:rPr lang="ru-RU" sz="1600" b="1" dirty="0" smtClean="0"/>
              <a:t>А</a:t>
            </a:r>
            <a:r>
              <a:rPr lang="ru-RU" sz="1600" dirty="0" smtClean="0"/>
              <a:t> – </a:t>
            </a:r>
            <a:r>
              <a:rPr lang="en-US" sz="1600" dirty="0" smtClean="0"/>
              <a:t>map of epicenters of the strong earthquakes occurred in XIX-XX centuries</a:t>
            </a:r>
            <a:r>
              <a:rPr lang="ru-RU" sz="1600" dirty="0" smtClean="0"/>
              <a:t>: </a:t>
            </a:r>
            <a:r>
              <a:rPr lang="en-US" sz="1600" dirty="0" smtClean="0"/>
              <a:t>seismic deformations of the </a:t>
            </a:r>
            <a:r>
              <a:rPr lang="en-US" sz="1600" dirty="0" err="1" smtClean="0"/>
              <a:t>Kebin</a:t>
            </a:r>
            <a:r>
              <a:rPr lang="ru-RU" sz="1600" dirty="0" smtClean="0"/>
              <a:t> 1911 </a:t>
            </a:r>
            <a:r>
              <a:rPr lang="en-US" sz="1600" dirty="0" smtClean="0"/>
              <a:t>earthquake are shown by yellow color</a:t>
            </a:r>
            <a:r>
              <a:rPr lang="ru-RU" sz="1600" dirty="0"/>
              <a:t> </a:t>
            </a:r>
            <a:r>
              <a:rPr lang="ru-RU" sz="1600" dirty="0" smtClean="0"/>
              <a:t>[Богданович и др. 1914]; </a:t>
            </a:r>
            <a:r>
              <a:rPr lang="en-US" sz="1600" dirty="0" smtClean="0"/>
              <a:t>our data have shown by red color</a:t>
            </a:r>
            <a:r>
              <a:rPr lang="ru-RU" sz="1600" dirty="0" smtClean="0"/>
              <a:t>; </a:t>
            </a:r>
            <a:endParaRPr lang="en-US" sz="1600" dirty="0" smtClean="0"/>
          </a:p>
          <a:p>
            <a:r>
              <a:rPr lang="ru-RU" sz="1600" b="1" dirty="0" smtClean="0"/>
              <a:t>Б</a:t>
            </a:r>
            <a:r>
              <a:rPr lang="ru-RU" sz="1600" dirty="0" smtClean="0"/>
              <a:t> – </a:t>
            </a:r>
            <a:r>
              <a:rPr lang="en-US" sz="1600" dirty="0" err="1" smtClean="0"/>
              <a:t>isoseismal</a:t>
            </a:r>
            <a:r>
              <a:rPr lang="en-US" sz="1600" dirty="0" smtClean="0"/>
              <a:t> lines of the </a:t>
            </a:r>
            <a:r>
              <a:rPr lang="en-US" sz="1600" dirty="0" err="1" smtClean="0"/>
              <a:t>Chilik</a:t>
            </a:r>
            <a:r>
              <a:rPr lang="ru-RU" sz="1600" dirty="0" smtClean="0"/>
              <a:t> 1889 </a:t>
            </a:r>
            <a:r>
              <a:rPr lang="en-US" sz="1600" dirty="0" smtClean="0"/>
              <a:t>earthquake</a:t>
            </a:r>
            <a:r>
              <a:rPr lang="ru-RU" sz="1600" dirty="0" smtClean="0"/>
              <a:t> (</a:t>
            </a:r>
            <a:r>
              <a:rPr lang="en-US" sz="1600" dirty="0" smtClean="0"/>
              <a:t>yellow</a:t>
            </a:r>
            <a:r>
              <a:rPr lang="ru-RU" sz="1600" dirty="0" smtClean="0"/>
              <a:t>) </a:t>
            </a:r>
            <a:r>
              <a:rPr lang="en-US" sz="1600" dirty="0" smtClean="0"/>
              <a:t>and</a:t>
            </a:r>
            <a:r>
              <a:rPr lang="ru-RU" sz="1600" dirty="0" smtClean="0"/>
              <a:t> </a:t>
            </a:r>
            <a:r>
              <a:rPr lang="en-US" sz="1600" dirty="0" err="1" smtClean="0"/>
              <a:t>Kebon</a:t>
            </a:r>
            <a:r>
              <a:rPr lang="ru-RU" sz="1600" dirty="0" smtClean="0"/>
              <a:t> 1911 </a:t>
            </a:r>
            <a:r>
              <a:rPr lang="en-US" sz="1600" dirty="0" smtClean="0"/>
              <a:t>earthquake</a:t>
            </a:r>
            <a:r>
              <a:rPr lang="ru-RU" sz="1600" dirty="0" smtClean="0"/>
              <a:t> (</a:t>
            </a:r>
            <a:r>
              <a:rPr lang="en-US" sz="1600" dirty="0" smtClean="0"/>
              <a:t>blue</a:t>
            </a:r>
            <a:r>
              <a:rPr lang="ru-RU" sz="1600" dirty="0" smtClean="0"/>
              <a:t>) (</a:t>
            </a:r>
            <a:r>
              <a:rPr lang="en-US" sz="1600" dirty="0" smtClean="0"/>
              <a:t>modified after</a:t>
            </a:r>
            <a:r>
              <a:rPr lang="ru-RU" sz="1600" dirty="0" smtClean="0"/>
              <a:t> </a:t>
            </a:r>
            <a:r>
              <a:rPr lang="ru-RU" sz="1600" dirty="0"/>
              <a:t>[</a:t>
            </a:r>
            <a:r>
              <a:rPr lang="ru-RU" sz="1600" dirty="0" err="1"/>
              <a:t>Arrowsmith</a:t>
            </a:r>
            <a:r>
              <a:rPr lang="ru-RU" sz="1600" dirty="0"/>
              <a:t> </a:t>
            </a:r>
            <a:r>
              <a:rPr lang="en-US" sz="1600" dirty="0" smtClean="0"/>
              <a:t>et al.</a:t>
            </a:r>
            <a:r>
              <a:rPr lang="ru-RU" sz="1600" dirty="0" smtClean="0"/>
              <a:t>, </a:t>
            </a:r>
            <a:r>
              <a:rPr lang="ru-RU" sz="1600" dirty="0"/>
              <a:t>2004</a:t>
            </a:r>
            <a:r>
              <a:rPr lang="ru-RU" sz="1600" dirty="0" smtClean="0"/>
              <a:t>]</a:t>
            </a:r>
            <a:r>
              <a:rPr lang="en-US" sz="1600" dirty="0" smtClean="0"/>
              <a:t>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46262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6973" y="476672"/>
            <a:ext cx="9144000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Satellite image. There are shown </a:t>
            </a:r>
            <a:r>
              <a:rPr lang="en-US" sz="2000" b="1" dirty="0" smtClean="0"/>
              <a:t>places of study along the </a:t>
            </a:r>
            <a:r>
              <a:rPr lang="en-US" sz="2000" b="1" dirty="0" err="1" smtClean="0"/>
              <a:t>Aksuu</a:t>
            </a:r>
            <a:r>
              <a:rPr lang="en-US" sz="2000" b="1" dirty="0" smtClean="0"/>
              <a:t> border fault with collection of sample for C14 analysis</a:t>
            </a:r>
            <a:r>
              <a:rPr lang="ru-RU" sz="2000" b="1" dirty="0" smtClean="0"/>
              <a:t>. </a:t>
            </a:r>
            <a:endParaRPr lang="en-US" sz="2000" b="1" dirty="0" smtClean="0"/>
          </a:p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«Ч-А» – </a:t>
            </a:r>
            <a:r>
              <a:rPr lang="en-US" sz="2000" dirty="0" smtClean="0"/>
              <a:t>Chon-</a:t>
            </a:r>
            <a:r>
              <a:rPr lang="en-US" sz="2000" dirty="0" err="1" smtClean="0"/>
              <a:t>Aksuu</a:t>
            </a:r>
            <a:r>
              <a:rPr lang="en-US" sz="2000" dirty="0" smtClean="0"/>
              <a:t> river valley</a:t>
            </a:r>
            <a:r>
              <a:rPr lang="ru-RU" sz="2000" dirty="0" smtClean="0"/>
              <a:t>, </a:t>
            </a:r>
            <a:endParaRPr lang="en-US" sz="2000" dirty="0" smtClean="0"/>
          </a:p>
          <a:p>
            <a:r>
              <a:rPr lang="ru-RU" sz="2000" dirty="0" smtClean="0"/>
              <a:t>«</a:t>
            </a:r>
            <a:r>
              <a:rPr lang="ru-RU" sz="2000" dirty="0" err="1" smtClean="0"/>
              <a:t>Кам</a:t>
            </a:r>
            <a:r>
              <a:rPr lang="ru-RU" sz="2000" dirty="0" smtClean="0"/>
              <a:t>» – </a:t>
            </a:r>
            <a:r>
              <a:rPr lang="en-US" sz="2000" dirty="0" err="1" smtClean="0"/>
              <a:t>Kamenka</a:t>
            </a:r>
            <a:r>
              <a:rPr lang="en-US" sz="2000" dirty="0" smtClean="0"/>
              <a:t> medieval fortress</a:t>
            </a:r>
            <a:r>
              <a:rPr lang="ru-RU" sz="2000" dirty="0" smtClean="0"/>
              <a:t>, </a:t>
            </a:r>
            <a:endParaRPr lang="en-US" sz="2000" dirty="0" smtClean="0"/>
          </a:p>
          <a:p>
            <a:r>
              <a:rPr lang="ru-RU" sz="2000" dirty="0" smtClean="0"/>
              <a:t>«Кур» – </a:t>
            </a:r>
            <a:r>
              <a:rPr lang="en-US" sz="2000" dirty="0" err="1" smtClean="0"/>
              <a:t>Kurmenty</a:t>
            </a:r>
            <a:r>
              <a:rPr lang="en-US" sz="2000" dirty="0" smtClean="0"/>
              <a:t> medieval fortress</a:t>
            </a:r>
            <a:endParaRPr lang="ru-RU" sz="2000" dirty="0"/>
          </a:p>
        </p:txBody>
      </p:sp>
      <p:pic>
        <p:nvPicPr>
          <p:cNvPr id="5" name="Picture 2" descr="C:\Users\korje\Desktop\МГУ_ИФЗ 2023\Корженкова и др. Рис.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7" y="3068960"/>
            <a:ext cx="8940820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544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4" y="29744"/>
            <a:ext cx="9116508" cy="6120680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5796136" y="4797153"/>
            <a:ext cx="3320372" cy="206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490" y="3846168"/>
            <a:ext cx="4382206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Summary of displacement values along the Chon-</a:t>
            </a:r>
            <a:r>
              <a:rPr lang="en-US" sz="2000" b="1" dirty="0" err="1" smtClean="0">
                <a:solidFill>
                  <a:schemeClr val="bg1"/>
                </a:solidFill>
              </a:rPr>
              <a:t>Aksuu</a:t>
            </a:r>
            <a:r>
              <a:rPr lang="en-US" sz="2000" b="1" dirty="0" smtClean="0">
                <a:solidFill>
                  <a:schemeClr val="bg1"/>
                </a:solidFill>
              </a:rPr>
              <a:t> and </a:t>
            </a:r>
            <a:r>
              <a:rPr lang="en-US" sz="2000" b="1" dirty="0" err="1" smtClean="0">
                <a:solidFill>
                  <a:schemeClr val="bg1"/>
                </a:solidFill>
              </a:rPr>
              <a:t>Kichi-Aksuu</a:t>
            </a:r>
            <a:r>
              <a:rPr lang="en-US" sz="2000" b="1" dirty="0" smtClean="0">
                <a:solidFill>
                  <a:schemeClr val="bg1"/>
                </a:solidFill>
              </a:rPr>
              <a:t> segments of </a:t>
            </a:r>
            <a:r>
              <a:rPr lang="en-US" sz="2000" b="1" dirty="0" err="1" smtClean="0">
                <a:solidFill>
                  <a:schemeClr val="bg1"/>
                </a:solidFill>
              </a:rPr>
              <a:t>Kebin</a:t>
            </a:r>
            <a:r>
              <a:rPr lang="en-US" sz="2000" b="1" dirty="0" smtClean="0">
                <a:solidFill>
                  <a:schemeClr val="bg1"/>
                </a:solidFill>
              </a:rPr>
              <a:t> earthquake rupture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1800" dirty="0" smtClean="0">
                <a:solidFill>
                  <a:schemeClr val="bg1"/>
                </a:solidFill>
              </a:rPr>
              <a:t>(</a:t>
            </a:r>
            <a:r>
              <a:rPr lang="en-US" sz="1800" dirty="0" smtClean="0">
                <a:solidFill>
                  <a:schemeClr val="bg1"/>
                </a:solidFill>
              </a:rPr>
              <a:t>modified after </a:t>
            </a:r>
            <a:r>
              <a:rPr lang="ru-RU" sz="1800" dirty="0" smtClean="0">
                <a:solidFill>
                  <a:schemeClr val="bg1"/>
                </a:solidFill>
              </a:rPr>
              <a:t>[</a:t>
            </a:r>
            <a:r>
              <a:rPr lang="ru-RU" sz="1800" dirty="0" err="1" smtClean="0">
                <a:solidFill>
                  <a:schemeClr val="bg1"/>
                </a:solidFill>
              </a:rPr>
              <a:t>Arrowsmith</a:t>
            </a:r>
            <a:r>
              <a:rPr lang="ru-RU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et al.</a:t>
            </a:r>
            <a:r>
              <a:rPr lang="ru-RU" sz="1800" dirty="0" smtClean="0">
                <a:solidFill>
                  <a:schemeClr val="bg1"/>
                </a:solidFill>
              </a:rPr>
              <a:t>, 2004]).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Fault scarp (shown by arrows) formed </a:t>
            </a:r>
            <a:r>
              <a:rPr lang="en-US" sz="1600" dirty="0" err="1" smtClean="0">
                <a:solidFill>
                  <a:schemeClr val="bg1"/>
                </a:solidFill>
              </a:rPr>
              <a:t>doring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Kebin</a:t>
            </a:r>
            <a:r>
              <a:rPr lang="en-US" sz="1600" dirty="0" smtClean="0">
                <a:solidFill>
                  <a:schemeClr val="bg1"/>
                </a:solidFill>
              </a:rPr>
              <a:t> 1911 earthquake in </a:t>
            </a:r>
            <a:r>
              <a:rPr lang="en-US" sz="1600" dirty="0" err="1" smtClean="0">
                <a:solidFill>
                  <a:schemeClr val="bg1"/>
                </a:solidFill>
              </a:rPr>
              <a:t>Tash-Bulak</a:t>
            </a:r>
            <a:r>
              <a:rPr lang="en-US" sz="1600" dirty="0" smtClean="0">
                <a:solidFill>
                  <a:schemeClr val="bg1"/>
                </a:solidFill>
              </a:rPr>
              <a:t> locality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59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652120" y="16048"/>
            <a:ext cx="3491880" cy="3700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Lower lake formed after </a:t>
            </a:r>
            <a:r>
              <a:rPr lang="en-US" sz="1600" b="1" dirty="0" err="1" smtClean="0"/>
              <a:t>Kebin</a:t>
            </a:r>
            <a:r>
              <a:rPr lang="en-US" sz="1600" b="1" dirty="0" smtClean="0"/>
              <a:t> 1911 earthquake on the right slope of the Chon-</a:t>
            </a:r>
            <a:r>
              <a:rPr lang="en-US" sz="1600" b="1" dirty="0" err="1" smtClean="0"/>
              <a:t>Aksuu</a:t>
            </a:r>
            <a:r>
              <a:rPr lang="en-US" sz="1600" b="1" dirty="0" smtClean="0"/>
              <a:t> river valley</a:t>
            </a:r>
            <a:r>
              <a:rPr lang="en-US" sz="1600" b="1" dirty="0"/>
              <a:t> </a:t>
            </a:r>
            <a:r>
              <a:rPr lang="ru-RU" sz="1600" dirty="0" smtClean="0"/>
              <a:t>(</a:t>
            </a:r>
            <a:r>
              <a:rPr lang="en-US" sz="1600" dirty="0" smtClean="0"/>
              <a:t>modified after</a:t>
            </a:r>
            <a:r>
              <a:rPr lang="ru-RU" sz="1600" dirty="0" smtClean="0"/>
              <a:t> [</a:t>
            </a:r>
            <a:r>
              <a:rPr lang="en-US" sz="1600" dirty="0" err="1" smtClean="0"/>
              <a:t>Arrowsmith</a:t>
            </a:r>
            <a:r>
              <a:rPr lang="en-US" sz="1600" dirty="0" smtClean="0"/>
              <a:t> et al</a:t>
            </a:r>
            <a:r>
              <a:rPr lang="ru-RU" sz="1600" dirty="0" smtClean="0"/>
              <a:t>., 2004]) </a:t>
            </a:r>
            <a:br>
              <a:rPr lang="ru-RU" sz="1600" dirty="0" smtClean="0"/>
            </a:br>
            <a:r>
              <a:rPr lang="ru-RU" sz="1600" b="1" u="sng" dirty="0" smtClean="0"/>
              <a:t>(</a:t>
            </a:r>
            <a:r>
              <a:rPr lang="en-US" sz="1600" b="1" u="sng" dirty="0" smtClean="0"/>
              <a:t>Upward</a:t>
            </a:r>
            <a:r>
              <a:rPr lang="ru-RU" sz="1600" b="1" dirty="0" smtClean="0"/>
              <a:t>) </a:t>
            </a:r>
            <a:r>
              <a:rPr lang="en-US" sz="1600" dirty="0" err="1" smtClean="0"/>
              <a:t>Thrusted</a:t>
            </a:r>
            <a:r>
              <a:rPr lang="en-US" sz="1600" dirty="0" smtClean="0"/>
              <a:t> limb of the rupture is located down the slope. Fault scarp dammed the lower lake in the Chon-</a:t>
            </a:r>
            <a:r>
              <a:rPr lang="en-US" sz="1600" dirty="0" err="1" smtClean="0"/>
              <a:t>Aksuu</a:t>
            </a:r>
            <a:r>
              <a:rPr lang="en-US" sz="1600" dirty="0" smtClean="0"/>
              <a:t> river valley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ru-RU" sz="1600" b="1" u="sng" dirty="0" smtClean="0"/>
              <a:t>(</a:t>
            </a:r>
            <a:r>
              <a:rPr lang="en-US" sz="1600" b="1" u="sng" dirty="0" smtClean="0"/>
              <a:t>Left</a:t>
            </a:r>
            <a:r>
              <a:rPr lang="ru-RU" sz="1600" b="1" dirty="0" smtClean="0"/>
              <a:t>). </a:t>
            </a:r>
            <a:r>
              <a:rPr lang="en-US" sz="1600" dirty="0" smtClean="0"/>
              <a:t>View to the east in a region of Profiles 1&lt; 2 in the figure above</a:t>
            </a:r>
            <a:r>
              <a:rPr lang="ru-RU" sz="1600" dirty="0" smtClean="0"/>
              <a:t>. </a:t>
            </a:r>
            <a:r>
              <a:rPr lang="en-US" sz="1600" dirty="0" smtClean="0"/>
              <a:t>White arrows mark abandoned valley of the say (creak) joined to Chon-</a:t>
            </a:r>
            <a:r>
              <a:rPr lang="en-US" sz="1600" dirty="0" err="1" smtClean="0"/>
              <a:t>Aksuu</a:t>
            </a:r>
            <a:r>
              <a:rPr lang="en-US" sz="1600" dirty="0" smtClean="0"/>
              <a:t> before the earthquake of 1911</a:t>
            </a:r>
            <a:r>
              <a:rPr lang="ru-RU" sz="1600" dirty="0" smtClean="0"/>
              <a:t>. </a:t>
            </a:r>
            <a:r>
              <a:rPr lang="en-US" sz="1600" dirty="0" smtClean="0"/>
              <a:t> Swampy locality in front of the fault scarp</a:t>
            </a:r>
            <a:r>
              <a:rPr lang="ru-RU" sz="1600" dirty="0" smtClean="0"/>
              <a:t> (</a:t>
            </a:r>
            <a:r>
              <a:rPr lang="en-US" sz="1600" i="1" dirty="0" err="1" smtClean="0"/>
              <a:t>lim</a:t>
            </a:r>
            <a:r>
              <a:rPr lang="ru-RU" sz="1600" dirty="0" smtClean="0"/>
              <a:t>) – </a:t>
            </a:r>
            <a:r>
              <a:rPr lang="en-US" sz="1600" dirty="0" smtClean="0"/>
              <a:t>lacustrine-swampy deposits formed because of tectonic damming</a:t>
            </a:r>
            <a:r>
              <a:rPr lang="ru-RU" sz="1600" dirty="0" smtClean="0"/>
              <a:t>. </a:t>
            </a:r>
            <a:br>
              <a:rPr lang="ru-RU" sz="1600" dirty="0" smtClean="0"/>
            </a:br>
            <a:r>
              <a:rPr lang="ru-RU" sz="1600" b="1" u="sng" dirty="0" smtClean="0"/>
              <a:t>(</a:t>
            </a:r>
            <a:r>
              <a:rPr lang="en-US" sz="1600" b="1" u="sng" dirty="0" smtClean="0"/>
              <a:t>Right</a:t>
            </a:r>
            <a:r>
              <a:rPr lang="ru-RU" sz="1600" b="1" u="sng" dirty="0" smtClean="0"/>
              <a:t>). </a:t>
            </a:r>
            <a:r>
              <a:rPr lang="ru-RU" sz="1600" dirty="0" smtClean="0"/>
              <a:t> </a:t>
            </a:r>
            <a:r>
              <a:rPr lang="en-US" sz="1600" dirty="0" smtClean="0"/>
              <a:t>”Wind gap” in </a:t>
            </a:r>
            <a:r>
              <a:rPr lang="en-US" sz="1600" dirty="0" err="1" smtClean="0"/>
              <a:t>thrusted</a:t>
            </a:r>
            <a:r>
              <a:rPr lang="en-US" sz="1600" dirty="0" smtClean="0"/>
              <a:t> limb of the fault scarp formed after the earthquake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lum bright="30000" contrast="30000"/>
          </a:blip>
          <a:srcRect/>
          <a:stretch>
            <a:fillRect/>
          </a:stretch>
        </p:blipFill>
        <p:spPr bwMode="auto">
          <a:xfrm>
            <a:off x="-1" y="40080"/>
            <a:ext cx="5652121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717032"/>
            <a:ext cx="4536504" cy="30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723" y="3710364"/>
            <a:ext cx="4448805" cy="307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184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868144" y="44624"/>
            <a:ext cx="3240360" cy="6768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/>
              <a:t>Study of </a:t>
            </a:r>
            <a:r>
              <a:rPr lang="en-US" sz="2200" b="1" dirty="0" err="1" smtClean="0"/>
              <a:t>paleoseismic</a:t>
            </a:r>
            <a:r>
              <a:rPr lang="en-US" sz="2200" b="1" dirty="0" smtClean="0"/>
              <a:t> deformations along the </a:t>
            </a:r>
            <a:r>
              <a:rPr lang="en-US" sz="2200" b="1" dirty="0" err="1" smtClean="0"/>
              <a:t>Aksuu</a:t>
            </a:r>
            <a:r>
              <a:rPr lang="en-US" sz="2200" b="1" dirty="0" smtClean="0"/>
              <a:t> fault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en-US" sz="1800" b="1" dirty="0" smtClean="0"/>
              <a:t>A fragment of the topographic map of central part of the Chon-</a:t>
            </a:r>
            <a:r>
              <a:rPr lang="en-US" sz="1800" b="1" dirty="0" err="1" smtClean="0"/>
              <a:t>Aksuu</a:t>
            </a:r>
            <a:r>
              <a:rPr lang="en-US" sz="1800" b="1" dirty="0" smtClean="0"/>
              <a:t> river valley</a:t>
            </a:r>
            <a:r>
              <a:rPr lang="ru-RU" sz="1800" dirty="0" smtClean="0"/>
              <a:t>. </a:t>
            </a:r>
            <a:r>
              <a:rPr lang="en-US" sz="1800" dirty="0" smtClean="0"/>
              <a:t>Arrows show places of trenches and pits. In rectangles – references on papers where is the description of those trenches and pits. Every square of the net is 2 x 2 km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en-US" sz="1800" dirty="0" smtClean="0"/>
          </a:p>
          <a:p>
            <a:r>
              <a:rPr lang="en-US" sz="1800" b="1" dirty="0" smtClean="0"/>
              <a:t>Western wall of </a:t>
            </a:r>
            <a:r>
              <a:rPr lang="en-US" sz="1800" b="1" dirty="0" err="1" smtClean="0"/>
              <a:t>paleoseismic</a:t>
            </a:r>
            <a:r>
              <a:rPr lang="en-US" sz="1800" b="1" dirty="0" smtClean="0"/>
              <a:t> trench in the Chon-</a:t>
            </a:r>
            <a:r>
              <a:rPr lang="en-US" sz="1800" b="1" dirty="0" err="1" smtClean="0"/>
              <a:t>Aksuu</a:t>
            </a:r>
            <a:r>
              <a:rPr lang="en-US" sz="1800" b="1" dirty="0" smtClean="0"/>
              <a:t> river valley near the lower lake</a:t>
            </a:r>
            <a:r>
              <a:rPr lang="ru-RU" sz="1800" dirty="0" smtClean="0"/>
              <a:t> [</a:t>
            </a:r>
            <a:r>
              <a:rPr lang="en-US" sz="1800" dirty="0" err="1" smtClean="0"/>
              <a:t>Deev</a:t>
            </a:r>
            <a:r>
              <a:rPr lang="en-US" sz="1800" dirty="0" smtClean="0"/>
              <a:t> and </a:t>
            </a:r>
            <a:r>
              <a:rPr lang="en-US" sz="1800" dirty="0" err="1" smtClean="0"/>
              <a:t>Korzhenkov</a:t>
            </a:r>
            <a:r>
              <a:rPr lang="ru-RU" sz="1800" dirty="0" smtClean="0"/>
              <a:t>, 2016].</a:t>
            </a:r>
            <a:r>
              <a:rPr lang="ru-RU" sz="1800" b="1" dirty="0" smtClean="0"/>
              <a:t> </a:t>
            </a:r>
            <a:endParaRPr lang="en-US" sz="1800" b="1" dirty="0" smtClean="0"/>
          </a:p>
          <a:p>
            <a:r>
              <a:rPr lang="ru-RU" sz="1800" i="1" dirty="0" smtClean="0"/>
              <a:t>1 </a:t>
            </a:r>
            <a:r>
              <a:rPr lang="ru-RU" sz="1800" dirty="0" smtClean="0"/>
              <a:t>— </a:t>
            </a:r>
            <a:r>
              <a:rPr lang="en-US" sz="1800" dirty="0" smtClean="0"/>
              <a:t>largest fragments and boulders</a:t>
            </a:r>
            <a:r>
              <a:rPr lang="ru-RU" sz="1800" dirty="0" smtClean="0"/>
              <a:t>, </a:t>
            </a:r>
            <a:r>
              <a:rPr lang="ru-RU" sz="1800" i="1" dirty="0" smtClean="0"/>
              <a:t>2 </a:t>
            </a:r>
            <a:r>
              <a:rPr lang="ru-RU" sz="1800" dirty="0" smtClean="0"/>
              <a:t>— </a:t>
            </a:r>
            <a:r>
              <a:rPr lang="en-US" sz="1800" dirty="0" smtClean="0"/>
              <a:t>fragments</a:t>
            </a:r>
            <a:r>
              <a:rPr lang="ru-RU" sz="1800" dirty="0" smtClean="0"/>
              <a:t>, </a:t>
            </a:r>
            <a:r>
              <a:rPr lang="ru-RU" sz="1800" i="1" dirty="0" smtClean="0"/>
              <a:t>3 </a:t>
            </a:r>
            <a:r>
              <a:rPr lang="ru-RU" sz="1800" dirty="0" smtClean="0"/>
              <a:t>— </a:t>
            </a:r>
            <a:r>
              <a:rPr lang="en-US" sz="1800" dirty="0"/>
              <a:t>rubble</a:t>
            </a:r>
            <a:r>
              <a:rPr lang="ru-RU" sz="1800" dirty="0" smtClean="0"/>
              <a:t>, </a:t>
            </a:r>
            <a:r>
              <a:rPr lang="ru-RU" sz="1800" i="1" dirty="0" smtClean="0"/>
              <a:t>4 </a:t>
            </a:r>
            <a:r>
              <a:rPr lang="ru-RU" sz="1800" dirty="0" smtClean="0"/>
              <a:t>— </a:t>
            </a:r>
            <a:r>
              <a:rPr lang="en-US" sz="1800" dirty="0" err="1" smtClean="0"/>
              <a:t>gruss</a:t>
            </a:r>
            <a:r>
              <a:rPr lang="ru-RU" sz="1800" dirty="0" smtClean="0"/>
              <a:t>, </a:t>
            </a:r>
            <a:r>
              <a:rPr lang="ru-RU" sz="1800" i="1" dirty="0" smtClean="0"/>
              <a:t>5 </a:t>
            </a:r>
            <a:r>
              <a:rPr lang="ru-RU" sz="1800" dirty="0" smtClean="0"/>
              <a:t>— </a:t>
            </a:r>
            <a:r>
              <a:rPr lang="en-US" sz="1800" dirty="0" smtClean="0"/>
              <a:t>sandy loam</a:t>
            </a:r>
            <a:r>
              <a:rPr lang="ru-RU" sz="1800" dirty="0" smtClean="0"/>
              <a:t>, </a:t>
            </a:r>
            <a:r>
              <a:rPr lang="ru-RU" sz="1800" i="1" dirty="0" smtClean="0"/>
              <a:t>6 </a:t>
            </a:r>
            <a:r>
              <a:rPr lang="ru-RU" sz="1800" dirty="0" smtClean="0"/>
              <a:t>— </a:t>
            </a:r>
            <a:r>
              <a:rPr lang="en-US" sz="1800" dirty="0" smtClean="0"/>
              <a:t>loam</a:t>
            </a:r>
            <a:r>
              <a:rPr lang="ru-RU" sz="1800" dirty="0" smtClean="0"/>
              <a:t>, </a:t>
            </a:r>
            <a:r>
              <a:rPr lang="ru-RU" sz="1800" i="1" dirty="0" smtClean="0"/>
              <a:t>7 </a:t>
            </a:r>
            <a:r>
              <a:rPr lang="ru-RU" sz="1800" dirty="0" smtClean="0"/>
              <a:t>— </a:t>
            </a:r>
            <a:r>
              <a:rPr lang="en-US" sz="1800" dirty="0" smtClean="0"/>
              <a:t>brown </a:t>
            </a:r>
            <a:r>
              <a:rPr lang="en-US" sz="1800" dirty="0" err="1" smtClean="0"/>
              <a:t>humusized</a:t>
            </a:r>
            <a:r>
              <a:rPr lang="en-US" sz="1800" dirty="0" smtClean="0"/>
              <a:t> loam (</a:t>
            </a:r>
            <a:r>
              <a:rPr lang="en-US" sz="1800" dirty="0" err="1" smtClean="0"/>
              <a:t>paleo</a:t>
            </a:r>
            <a:r>
              <a:rPr lang="en-US" sz="1800" dirty="0" smtClean="0"/>
              <a:t>-soil)</a:t>
            </a:r>
            <a:r>
              <a:rPr lang="ru-RU" sz="1800" dirty="0" smtClean="0"/>
              <a:t>, </a:t>
            </a:r>
            <a:r>
              <a:rPr lang="ru-RU" sz="1800" i="1" dirty="0" smtClean="0"/>
              <a:t>8 </a:t>
            </a:r>
            <a:r>
              <a:rPr lang="ru-RU" sz="1800" dirty="0" smtClean="0"/>
              <a:t>— </a:t>
            </a:r>
            <a:r>
              <a:rPr lang="en-US" sz="1800" dirty="0" smtClean="0"/>
              <a:t>recent low-humus mountain soil</a:t>
            </a:r>
            <a:r>
              <a:rPr lang="ru-RU" sz="1800" dirty="0" smtClean="0"/>
              <a:t>, </a:t>
            </a:r>
            <a:r>
              <a:rPr lang="ru-RU" sz="1800" i="1" dirty="0" smtClean="0"/>
              <a:t>9 </a:t>
            </a:r>
            <a:r>
              <a:rPr lang="ru-RU" sz="1800" dirty="0" smtClean="0"/>
              <a:t>— </a:t>
            </a:r>
            <a:r>
              <a:rPr lang="en-US" sz="1800" dirty="0" smtClean="0"/>
              <a:t>faults</a:t>
            </a:r>
            <a:r>
              <a:rPr lang="ru-RU" sz="1800" dirty="0" smtClean="0"/>
              <a:t>. </a:t>
            </a:r>
            <a:r>
              <a:rPr lang="en-US" sz="1800" dirty="0" smtClean="0"/>
              <a:t>Numbers in cirques – layers numbers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5" name="Рисунок 4" descr="C:\Users\Андрей\Desktop\New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624"/>
            <a:ext cx="5732780" cy="370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дрей\Desktop\N EQs\Aksuu fault\Рис. 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744769"/>
            <a:ext cx="5384165" cy="313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3192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292080" y="274638"/>
            <a:ext cx="3394720" cy="6466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Layers in a trench near the second lake</a:t>
            </a:r>
            <a:r>
              <a:rPr lang="ru-RU" sz="2000" dirty="0" smtClean="0"/>
              <a:t> </a:t>
            </a:r>
            <a:endParaRPr lang="en-US" sz="2000" dirty="0" smtClean="0"/>
          </a:p>
          <a:p>
            <a:r>
              <a:rPr lang="en-US" sz="2000" dirty="0" smtClean="0"/>
              <a:t>(modified after </a:t>
            </a:r>
            <a:r>
              <a:rPr lang="ru-RU" sz="2000" dirty="0" smtClean="0"/>
              <a:t>[</a:t>
            </a:r>
            <a:r>
              <a:rPr lang="ru-RU" sz="2000" dirty="0" err="1" smtClean="0"/>
              <a:t>Абдрахматов</a:t>
            </a:r>
            <a:r>
              <a:rPr lang="ru-RU" sz="2000" dirty="0" smtClean="0"/>
              <a:t> и др. 2013]</a:t>
            </a:r>
            <a:r>
              <a:rPr lang="en-US" sz="2000" dirty="0" smtClean="0"/>
              <a:t>)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b="1" dirty="0" smtClean="0"/>
              <a:t>A trench in the Chon-</a:t>
            </a:r>
            <a:r>
              <a:rPr lang="en-US" sz="2000" b="1" dirty="0" err="1" smtClean="0"/>
              <a:t>Aksuu</a:t>
            </a:r>
            <a:r>
              <a:rPr lang="en-US" sz="2000" b="1" dirty="0" smtClean="0"/>
              <a:t> river valley below the first lake</a:t>
            </a:r>
            <a:r>
              <a:rPr lang="ru-RU" sz="2000" b="1" dirty="0" smtClean="0"/>
              <a:t> </a:t>
            </a:r>
            <a:endParaRPr lang="en-US" sz="2000" b="1" dirty="0" smtClean="0"/>
          </a:p>
          <a:p>
            <a:r>
              <a:rPr lang="ru-RU" sz="2000" dirty="0" smtClean="0"/>
              <a:t>(</a:t>
            </a:r>
            <a:r>
              <a:rPr lang="en-US" sz="2000" dirty="0" smtClean="0"/>
              <a:t>modified after</a:t>
            </a:r>
            <a:r>
              <a:rPr lang="ru-RU" sz="2000" dirty="0" smtClean="0"/>
              <a:t> [</a:t>
            </a:r>
            <a:r>
              <a:rPr lang="ru-RU" sz="2000" dirty="0" err="1" smtClean="0"/>
              <a:t>Korjenkov</a:t>
            </a:r>
            <a:r>
              <a:rPr lang="ru-RU" sz="2000" dirty="0" smtClean="0"/>
              <a:t> </a:t>
            </a:r>
            <a:r>
              <a:rPr lang="ru-RU" sz="2000" dirty="0" err="1" smtClean="0"/>
              <a:t>et</a:t>
            </a:r>
            <a:r>
              <a:rPr lang="ru-RU" sz="2000" dirty="0" smtClean="0"/>
              <a:t> </a:t>
            </a:r>
            <a:r>
              <a:rPr lang="ru-RU" sz="2000" dirty="0" err="1" smtClean="0"/>
              <a:t>al</a:t>
            </a:r>
            <a:r>
              <a:rPr lang="ru-RU" sz="2000" dirty="0" smtClean="0"/>
              <a:t>., 2006]) </a:t>
            </a:r>
            <a:endParaRPr lang="ru-RU" sz="2000" dirty="0"/>
          </a:p>
        </p:txBody>
      </p:sp>
      <p:pic>
        <p:nvPicPr>
          <p:cNvPr id="5" name="Рисунок 4" descr="C:\Users\Андрей\Desktop\N EQs\Aksuu fault\New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08" y="44624"/>
            <a:ext cx="4824536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дрей\Desktop\N EQs\Aksuu fault\german trench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140968"/>
            <a:ext cx="5040560" cy="365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Андрей\Desktop\New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9208" y="2086008"/>
            <a:ext cx="3707904" cy="247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0247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508104" y="2996952"/>
            <a:ext cx="3667282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(Up, left) Topographic map of the fault scarp crossed the Chon-</a:t>
            </a:r>
            <a:r>
              <a:rPr lang="en-US" sz="1600" b="1" dirty="0" err="1" smtClean="0"/>
              <a:t>Aksuu</a:t>
            </a:r>
            <a:r>
              <a:rPr lang="en-US" sz="1600" b="1" dirty="0" smtClean="0"/>
              <a:t> river</a:t>
            </a:r>
            <a:r>
              <a:rPr lang="ru-RU" sz="1600" b="1" dirty="0" smtClean="0"/>
              <a:t> </a:t>
            </a:r>
            <a:r>
              <a:rPr lang="ru-RU" sz="1600" dirty="0" smtClean="0"/>
              <a:t>(</a:t>
            </a:r>
            <a:r>
              <a:rPr lang="en-US" sz="1600" dirty="0" smtClean="0"/>
              <a:t>modified after</a:t>
            </a:r>
            <a:r>
              <a:rPr lang="ru-RU" sz="1600" dirty="0" smtClean="0"/>
              <a:t> [</a:t>
            </a:r>
            <a:r>
              <a:rPr lang="en-US" sz="1600" dirty="0" err="1" smtClean="0"/>
              <a:t>Arrowsmith</a:t>
            </a:r>
            <a:r>
              <a:rPr lang="en-US" sz="1600" dirty="0" smtClean="0"/>
              <a:t> et al</a:t>
            </a:r>
            <a:r>
              <a:rPr lang="ru-RU" sz="1600" dirty="0" smtClean="0"/>
              <a:t>., 2004]) </a:t>
            </a:r>
            <a:endParaRPr lang="en-US" sz="1600" dirty="0" smtClean="0"/>
          </a:p>
          <a:p>
            <a:r>
              <a:rPr lang="ru-RU" sz="1600" b="1" dirty="0" smtClean="0"/>
              <a:t>(</a:t>
            </a:r>
            <a:r>
              <a:rPr lang="en-US" sz="1600" b="1" dirty="0" smtClean="0"/>
              <a:t>Down</a:t>
            </a:r>
            <a:r>
              <a:rPr lang="ru-RU" sz="1600" b="1" dirty="0" smtClean="0"/>
              <a:t>) </a:t>
            </a:r>
            <a:r>
              <a:rPr lang="en-US" sz="1600" b="1" dirty="0" smtClean="0"/>
              <a:t>A view </a:t>
            </a:r>
            <a:r>
              <a:rPr lang="en-US" sz="1600" dirty="0" smtClean="0"/>
              <a:t>toward WNW </a:t>
            </a:r>
            <a:r>
              <a:rPr lang="en-US" sz="1600" b="1" dirty="0" smtClean="0"/>
              <a:t>on the fault scarp </a:t>
            </a:r>
            <a:r>
              <a:rPr lang="en-US" sz="1600" dirty="0" smtClean="0"/>
              <a:t>crossed Chon-</a:t>
            </a:r>
            <a:r>
              <a:rPr lang="en-US" sz="1600" dirty="0" err="1" smtClean="0"/>
              <a:t>Aksuu</a:t>
            </a:r>
            <a:r>
              <a:rPr lang="en-US" sz="1600" dirty="0" smtClean="0"/>
              <a:t> river valley</a:t>
            </a:r>
            <a:r>
              <a:rPr lang="ru-RU" sz="1600" dirty="0" smtClean="0"/>
              <a:t> </a:t>
            </a:r>
            <a:br>
              <a:rPr lang="ru-RU" sz="1600" dirty="0" smtClean="0"/>
            </a:br>
            <a:r>
              <a:rPr lang="en-US" sz="1600" b="1" dirty="0" smtClean="0"/>
              <a:t>(Right) Western and eastern walls of pit # 1 in the hanging wall of the Chon-</a:t>
            </a:r>
            <a:r>
              <a:rPr lang="en-US" sz="1600" b="1" dirty="0" err="1" smtClean="0"/>
              <a:t>Aksuu</a:t>
            </a:r>
            <a:r>
              <a:rPr lang="en-US" sz="1600" b="1" dirty="0" smtClean="0"/>
              <a:t> fault scarp </a:t>
            </a:r>
            <a:r>
              <a:rPr lang="en-US" sz="1600" dirty="0" smtClean="0"/>
              <a:t>[</a:t>
            </a:r>
            <a:r>
              <a:rPr lang="en-US" sz="1600" dirty="0" err="1" smtClean="0"/>
              <a:t>Korzhenkov</a:t>
            </a:r>
            <a:r>
              <a:rPr lang="en-US" sz="1600" dirty="0" smtClean="0"/>
              <a:t> et al.</a:t>
            </a:r>
            <a:r>
              <a:rPr lang="ru-RU" sz="1600" dirty="0" smtClean="0"/>
              <a:t>, 2018</a:t>
            </a:r>
            <a:r>
              <a:rPr lang="en-US" sz="1600" dirty="0" smtClean="0"/>
              <a:t>]</a:t>
            </a:r>
            <a:r>
              <a:rPr lang="ru-RU" sz="1600" dirty="0" smtClean="0"/>
              <a:t>. 1 – </a:t>
            </a:r>
            <a:r>
              <a:rPr lang="en-US" sz="1600" dirty="0" smtClean="0"/>
              <a:t>soil</a:t>
            </a:r>
            <a:r>
              <a:rPr lang="ru-RU" sz="1600" dirty="0" smtClean="0"/>
              <a:t>, 2 – </a:t>
            </a:r>
            <a:r>
              <a:rPr lang="en-US" sz="1600" dirty="0" smtClean="0"/>
              <a:t>clay</a:t>
            </a:r>
            <a:r>
              <a:rPr lang="ru-RU" sz="1600" dirty="0" smtClean="0"/>
              <a:t>, </a:t>
            </a:r>
            <a:r>
              <a:rPr lang="en-US" sz="1600" dirty="0" smtClean="0"/>
              <a:t>loam</a:t>
            </a:r>
            <a:r>
              <a:rPr lang="ru-RU" sz="1600" dirty="0" smtClean="0"/>
              <a:t>, 3 – </a:t>
            </a:r>
            <a:r>
              <a:rPr lang="en-US" sz="1600" dirty="0" smtClean="0"/>
              <a:t>crushed non-rounded granite fragments</a:t>
            </a:r>
            <a:r>
              <a:rPr lang="ru-RU" sz="1600" dirty="0" smtClean="0"/>
              <a:t>, 4 – </a:t>
            </a:r>
            <a:r>
              <a:rPr lang="en-US" sz="1600" dirty="0" smtClean="0"/>
              <a:t>sands, sandy loam</a:t>
            </a:r>
            <a:r>
              <a:rPr lang="ru-RU" sz="1600" dirty="0" smtClean="0"/>
              <a:t>, 5 – </a:t>
            </a:r>
            <a:r>
              <a:rPr lang="en-US" sz="1600" dirty="0" smtClean="0"/>
              <a:t>separated boulders and block</a:t>
            </a:r>
            <a:r>
              <a:rPr lang="ru-RU" sz="1600" dirty="0" smtClean="0"/>
              <a:t>, 6 – </a:t>
            </a:r>
            <a:r>
              <a:rPr lang="en-US" sz="1600" dirty="0" smtClean="0"/>
              <a:t>non-rounded fragments </a:t>
            </a:r>
            <a:r>
              <a:rPr lang="ru-RU" sz="1600" dirty="0" smtClean="0"/>
              <a:t>(</a:t>
            </a:r>
            <a:r>
              <a:rPr lang="en-US" sz="1600" dirty="0" err="1" smtClean="0"/>
              <a:t>gruss</a:t>
            </a:r>
            <a:r>
              <a:rPr lang="en-US" sz="1600" dirty="0" smtClean="0"/>
              <a:t>, gravel</a:t>
            </a:r>
            <a:r>
              <a:rPr lang="ru-RU" sz="1600" dirty="0" smtClean="0"/>
              <a:t>), 7 – </a:t>
            </a:r>
            <a:r>
              <a:rPr lang="en-US" sz="1600" dirty="0" smtClean="0"/>
              <a:t>rounded pebbles</a:t>
            </a:r>
            <a:r>
              <a:rPr lang="ru-RU" sz="1600" dirty="0" smtClean="0"/>
              <a:t>, 8 – </a:t>
            </a:r>
            <a:r>
              <a:rPr lang="en-US" sz="1600" dirty="0" smtClean="0"/>
              <a:t>wood fragments</a:t>
            </a:r>
            <a:r>
              <a:rPr lang="ru-RU" sz="1600" dirty="0" smtClean="0"/>
              <a:t>, 9 – </a:t>
            </a:r>
            <a:r>
              <a:rPr lang="en-US" sz="1600" dirty="0" smtClean="0"/>
              <a:t>plane of secondary rupture</a:t>
            </a:r>
            <a:r>
              <a:rPr lang="ru-RU" sz="1600" dirty="0" smtClean="0"/>
              <a:t> (</a:t>
            </a:r>
            <a:r>
              <a:rPr lang="en-US" sz="1600" dirty="0" smtClean="0"/>
              <a:t>an arrow shows direction of displacement</a:t>
            </a:r>
            <a:r>
              <a:rPr lang="ru-RU" sz="1600" dirty="0" smtClean="0"/>
              <a:t>), 10 – </a:t>
            </a:r>
            <a:r>
              <a:rPr lang="en-US" sz="1600" dirty="0" smtClean="0"/>
              <a:t>places for collection of sample for C14 analysis</a:t>
            </a:r>
            <a:endParaRPr lang="ru-RU" sz="16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107504" y="4221088"/>
            <a:ext cx="5362575" cy="252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Tien-Shan\ISTC 15-20\SOOB\To send 2017\Корженков и др. Рис. 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3469" y="100122"/>
            <a:ext cx="3705307" cy="289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Tien-Shan\ISTC 15-20\SOOB\To send 2017\Корженков и др. Рис. 6 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03" y="72148"/>
            <a:ext cx="5413375" cy="406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8059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ндрей\Desktop\map_tienshan_andr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65" y="332656"/>
            <a:ext cx="9114035" cy="6217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678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220072" y="0"/>
            <a:ext cx="3923928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Pits logging in the hanging (</a:t>
            </a:r>
            <a:r>
              <a:rPr lang="en-US" sz="2000" dirty="0" err="1" smtClean="0"/>
              <a:t>thrusted</a:t>
            </a:r>
            <a:r>
              <a:rPr lang="en-US" sz="2000" dirty="0" smtClean="0"/>
              <a:t>) wall of the fault scarp [</a:t>
            </a:r>
            <a:r>
              <a:rPr lang="en-US" sz="2000" dirty="0" err="1" smtClean="0"/>
              <a:t>Korzhenkov</a:t>
            </a:r>
            <a:r>
              <a:rPr lang="en-US" sz="2000" dirty="0" smtClean="0"/>
              <a:t> et al.</a:t>
            </a:r>
            <a:r>
              <a:rPr lang="ru-RU" sz="2000" dirty="0" smtClean="0"/>
              <a:t>, 2018</a:t>
            </a:r>
            <a:r>
              <a:rPr lang="en-US" sz="2000" dirty="0" smtClean="0"/>
              <a:t>]</a:t>
            </a:r>
            <a:r>
              <a:rPr lang="ru-RU" sz="2000" dirty="0" smtClean="0"/>
              <a:t>. </a:t>
            </a:r>
            <a:r>
              <a:rPr lang="en-US" sz="2000" dirty="0" smtClean="0"/>
              <a:t>Symbols are the same as in previous picture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2000" dirty="0" smtClean="0"/>
              <a:t>Pits logging in the foot wall of the Chon-</a:t>
            </a:r>
            <a:r>
              <a:rPr lang="en-US" sz="2000" dirty="0" err="1" smtClean="0"/>
              <a:t>Aksuu</a:t>
            </a:r>
            <a:r>
              <a:rPr lang="en-US" sz="2000" dirty="0" smtClean="0"/>
              <a:t> fault </a:t>
            </a:r>
            <a:r>
              <a:rPr lang="en-US" sz="2000" dirty="0"/>
              <a:t>scarp [</a:t>
            </a:r>
            <a:r>
              <a:rPr lang="en-US" sz="2000" dirty="0" err="1"/>
              <a:t>Korzhenkov</a:t>
            </a:r>
            <a:r>
              <a:rPr lang="en-US" sz="2000" dirty="0"/>
              <a:t> et al.</a:t>
            </a:r>
            <a:r>
              <a:rPr lang="ru-RU" sz="2000" dirty="0"/>
              <a:t>, 2018</a:t>
            </a:r>
            <a:r>
              <a:rPr lang="en-US" sz="2000" dirty="0" smtClean="0"/>
              <a:t>]</a:t>
            </a:r>
            <a:endParaRPr lang="ru-RU" sz="2000" dirty="0"/>
          </a:p>
        </p:txBody>
      </p:sp>
      <p:pic>
        <p:nvPicPr>
          <p:cNvPr id="5" name="Рисунок 4" descr="F:\Tien-Shan\ISTC 15-20\SOOB\To send 2017\Корженков и др. Рис. 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25" y="0"/>
            <a:ext cx="5129539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Tien-Shan\ISTC 15-20\SOOB\To send 2017\Корженков и др. Рис. 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5" y="2924944"/>
            <a:ext cx="5201547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8525" y="2780928"/>
            <a:ext cx="9125475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40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5426863"/>
            <a:ext cx="9108504" cy="1431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/>
              <a:t>(Left, up) Schematic map of </a:t>
            </a:r>
            <a:r>
              <a:rPr lang="en-US" sz="1400" b="1" dirty="0" err="1" smtClean="0"/>
              <a:t>Kamenka</a:t>
            </a:r>
            <a:r>
              <a:rPr lang="en-US" sz="1400" b="1" dirty="0" smtClean="0"/>
              <a:t> medieval fortress and a rupture which cuts it </a:t>
            </a:r>
            <a:r>
              <a:rPr lang="en-US" sz="1400" dirty="0" smtClean="0"/>
              <a:t>[</a:t>
            </a:r>
            <a:r>
              <a:rPr lang="en-US" sz="1400" dirty="0" err="1" smtClean="0"/>
              <a:t>Korjenkov</a:t>
            </a:r>
            <a:r>
              <a:rPr lang="en-US" sz="1400" dirty="0" smtClean="0"/>
              <a:t> et al., 2006]: </a:t>
            </a:r>
          </a:p>
          <a:p>
            <a:r>
              <a:rPr lang="ru-RU" sz="1400" i="1" dirty="0" smtClean="0"/>
              <a:t>1 </a:t>
            </a:r>
            <a:r>
              <a:rPr lang="ru-RU" sz="1400" dirty="0" smtClean="0"/>
              <a:t>– </a:t>
            </a:r>
            <a:r>
              <a:rPr lang="en-US" sz="1400" dirty="0" smtClean="0"/>
              <a:t>fault scarp</a:t>
            </a:r>
            <a:r>
              <a:rPr lang="ru-RU" sz="1400" dirty="0" smtClean="0"/>
              <a:t>, </a:t>
            </a:r>
            <a:r>
              <a:rPr lang="ru-RU" sz="1400" i="1" dirty="0" smtClean="0"/>
              <a:t>2 </a:t>
            </a:r>
            <a:r>
              <a:rPr lang="ru-RU" sz="1400" dirty="0" smtClean="0"/>
              <a:t>– </a:t>
            </a:r>
            <a:r>
              <a:rPr lang="en-US" sz="1400" dirty="0" smtClean="0"/>
              <a:t>fortress walls</a:t>
            </a:r>
            <a:r>
              <a:rPr lang="ru-RU" sz="1400" dirty="0" smtClean="0"/>
              <a:t>, </a:t>
            </a:r>
            <a:r>
              <a:rPr lang="ru-RU" sz="1400" i="1" dirty="0" smtClean="0"/>
              <a:t>3 </a:t>
            </a:r>
            <a:r>
              <a:rPr lang="ru-RU" sz="1400" dirty="0" smtClean="0"/>
              <a:t>– </a:t>
            </a:r>
            <a:r>
              <a:rPr lang="en-US" sz="1400" dirty="0" smtClean="0"/>
              <a:t>rivers and canals</a:t>
            </a:r>
            <a:r>
              <a:rPr lang="ru-RU" sz="1400" dirty="0" smtClean="0"/>
              <a:t>, </a:t>
            </a:r>
            <a:r>
              <a:rPr lang="ru-RU" sz="1400" i="1" dirty="0" smtClean="0"/>
              <a:t>4 </a:t>
            </a:r>
            <a:r>
              <a:rPr lang="ru-RU" sz="1400" dirty="0" smtClean="0"/>
              <a:t>– </a:t>
            </a:r>
            <a:r>
              <a:rPr lang="en-US" sz="1400" dirty="0" err="1" smtClean="0"/>
              <a:t>isolines</a:t>
            </a:r>
            <a:r>
              <a:rPr lang="en-US" sz="1400" dirty="0" smtClean="0"/>
              <a:t> in 50 m</a:t>
            </a:r>
            <a:r>
              <a:rPr lang="ru-RU" sz="1400" dirty="0" smtClean="0"/>
              <a:t>, </a:t>
            </a:r>
            <a:r>
              <a:rPr lang="ru-RU" sz="1400" i="1" dirty="0" smtClean="0"/>
              <a:t>5 </a:t>
            </a:r>
            <a:r>
              <a:rPr lang="ru-RU" sz="1400" dirty="0" smtClean="0"/>
              <a:t>– </a:t>
            </a:r>
            <a:r>
              <a:rPr lang="en-US" sz="1400" dirty="0" smtClean="0"/>
              <a:t>altitudes in meters</a:t>
            </a:r>
            <a:r>
              <a:rPr lang="ru-RU" sz="1400" dirty="0" smtClean="0"/>
              <a:t>.</a:t>
            </a:r>
            <a:br>
              <a:rPr lang="ru-RU" sz="1400" dirty="0" smtClean="0"/>
            </a:br>
            <a:r>
              <a:rPr lang="en-US" sz="1400" b="1" dirty="0" smtClean="0"/>
              <a:t>(Left, down) A log of the trench across the fault scarp </a:t>
            </a:r>
            <a:r>
              <a:rPr lang="en-US" sz="1400" dirty="0" smtClean="0"/>
              <a:t>[</a:t>
            </a:r>
            <a:r>
              <a:rPr lang="ru-RU" sz="1400" dirty="0" smtClean="0"/>
              <a:t>Корженков, 2006</a:t>
            </a:r>
            <a:r>
              <a:rPr lang="en-US" sz="1400" dirty="0" smtClean="0"/>
              <a:t>]</a:t>
            </a:r>
            <a:r>
              <a:rPr lang="ru-RU" sz="1400" dirty="0" smtClean="0"/>
              <a:t>: </a:t>
            </a:r>
            <a:endParaRPr lang="en-US" sz="1400" dirty="0" smtClean="0"/>
          </a:p>
          <a:p>
            <a:r>
              <a:rPr lang="ru-RU" sz="1400" i="1" dirty="0" smtClean="0"/>
              <a:t>1 </a:t>
            </a:r>
            <a:r>
              <a:rPr lang="ru-RU" sz="1400" dirty="0" smtClean="0"/>
              <a:t>- </a:t>
            </a:r>
            <a:r>
              <a:rPr lang="en-US" sz="1400" dirty="0" smtClean="0"/>
              <a:t>soil</a:t>
            </a:r>
            <a:r>
              <a:rPr lang="ru-RU" sz="1400" dirty="0" smtClean="0"/>
              <a:t>, </a:t>
            </a:r>
            <a:r>
              <a:rPr lang="ru-RU" sz="1400" i="1" dirty="0" smtClean="0"/>
              <a:t>2 </a:t>
            </a:r>
            <a:r>
              <a:rPr lang="ru-RU" sz="1400" dirty="0" smtClean="0"/>
              <a:t>– </a:t>
            </a:r>
            <a:r>
              <a:rPr lang="en-US" sz="1400" dirty="0" smtClean="0"/>
              <a:t>loam</a:t>
            </a:r>
            <a:r>
              <a:rPr lang="ru-RU" sz="1400" dirty="0" smtClean="0"/>
              <a:t>, </a:t>
            </a:r>
            <a:r>
              <a:rPr lang="ru-RU" sz="1400" i="1" dirty="0" smtClean="0"/>
              <a:t>3 </a:t>
            </a:r>
            <a:r>
              <a:rPr lang="ru-RU" sz="1400" dirty="0" smtClean="0"/>
              <a:t>–</a:t>
            </a:r>
            <a:r>
              <a:rPr lang="en-US" sz="1400" dirty="0" smtClean="0"/>
              <a:t> coarse sand with </a:t>
            </a:r>
            <a:r>
              <a:rPr lang="en-US" sz="1400" dirty="0" err="1" smtClean="0"/>
              <a:t>gruss</a:t>
            </a:r>
            <a:r>
              <a:rPr lang="ru-RU" sz="1400" dirty="0" smtClean="0"/>
              <a:t> , </a:t>
            </a:r>
            <a:r>
              <a:rPr lang="ru-RU" sz="1400" i="1" dirty="0" smtClean="0"/>
              <a:t>4 </a:t>
            </a:r>
            <a:r>
              <a:rPr lang="ru-RU" sz="1400" dirty="0" smtClean="0"/>
              <a:t>– </a:t>
            </a:r>
            <a:r>
              <a:rPr lang="en-US" sz="1400" dirty="0" smtClean="0"/>
              <a:t>separated boulders</a:t>
            </a:r>
            <a:r>
              <a:rPr lang="ru-RU" sz="1400" dirty="0" smtClean="0"/>
              <a:t>, </a:t>
            </a:r>
            <a:r>
              <a:rPr lang="ru-RU" sz="1400" i="1" dirty="0" smtClean="0"/>
              <a:t>5 </a:t>
            </a:r>
            <a:r>
              <a:rPr lang="ru-RU" sz="1400" dirty="0" smtClean="0"/>
              <a:t>– </a:t>
            </a:r>
            <a:r>
              <a:rPr lang="en-US" sz="1400" dirty="0" smtClean="0"/>
              <a:t>samples collection locations</a:t>
            </a:r>
            <a:r>
              <a:rPr lang="ru-RU" sz="1400" dirty="0" smtClean="0"/>
              <a:t>, </a:t>
            </a:r>
            <a:r>
              <a:rPr lang="ru-RU" sz="1400" i="1" dirty="0" smtClean="0"/>
              <a:t>6 </a:t>
            </a:r>
            <a:r>
              <a:rPr lang="ru-RU" sz="1400" dirty="0" smtClean="0"/>
              <a:t>– </a:t>
            </a:r>
            <a:r>
              <a:rPr lang="en-US" sz="1400" dirty="0" smtClean="0"/>
              <a:t>a zone of supposed </a:t>
            </a:r>
            <a:r>
              <a:rPr lang="en-US" sz="1400" dirty="0" err="1" smtClean="0"/>
              <a:t>seismotectonic</a:t>
            </a:r>
            <a:r>
              <a:rPr lang="en-US" sz="1400" dirty="0" smtClean="0"/>
              <a:t> deformation</a:t>
            </a:r>
            <a:r>
              <a:rPr lang="ru-RU" sz="1400" dirty="0" smtClean="0"/>
              <a:t>.</a:t>
            </a:r>
            <a:br>
              <a:rPr lang="ru-RU" sz="1400" dirty="0" smtClean="0"/>
            </a:br>
            <a:r>
              <a:rPr lang="en-US" sz="1400" b="1" dirty="0" smtClean="0"/>
              <a:t>(Right, down) A photograph from local history museum in </a:t>
            </a:r>
            <a:r>
              <a:rPr lang="en-US" sz="1400" b="1" dirty="0" err="1" smtClean="0"/>
              <a:t>Karakol</a:t>
            </a:r>
            <a:r>
              <a:rPr lang="en-US" sz="1400" b="1" dirty="0" smtClean="0"/>
              <a:t> town</a:t>
            </a:r>
            <a:endParaRPr lang="ru-RU" sz="1400" b="1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31101"/>
            <a:ext cx="3744416" cy="361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дрей\Desktop\N EQs\Aksuu fault\Fig7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59" y="3861048"/>
            <a:ext cx="3923928" cy="156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korje\Desktop\МГУ_ИФЗ 2023\Корженкова и др. Рис.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208" y="31100"/>
            <a:ext cx="5220452" cy="159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92" y="1988840"/>
            <a:ext cx="502254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982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835839" y="1558874"/>
            <a:ext cx="3344673" cy="5299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/>
              <a:t>(Upward) A scheme of </a:t>
            </a:r>
            <a:r>
              <a:rPr lang="en-US" sz="1800" b="1" dirty="0" err="1" smtClean="0"/>
              <a:t>Kurmenty</a:t>
            </a:r>
            <a:r>
              <a:rPr lang="en-US" sz="1800" b="1" dirty="0" smtClean="0"/>
              <a:t> settlement </a:t>
            </a:r>
          </a:p>
          <a:p>
            <a:r>
              <a:rPr lang="en-US" sz="1800" dirty="0" smtClean="0"/>
              <a:t>(modified after </a:t>
            </a:r>
            <a:r>
              <a:rPr lang="ru-RU" sz="1800" dirty="0" smtClean="0"/>
              <a:t>[Ак-</a:t>
            </a:r>
            <a:r>
              <a:rPr lang="ru-RU" sz="1800" dirty="0" err="1" smtClean="0"/>
              <a:t>Булун</a:t>
            </a:r>
            <a:r>
              <a:rPr lang="ru-RU" sz="1800" dirty="0" smtClean="0"/>
              <a:t>, 2006]).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en-US" sz="1800" b="1" dirty="0" smtClean="0"/>
              <a:t>(Downward) SE wall of the archeological trench across SW wall of </a:t>
            </a:r>
            <a:r>
              <a:rPr lang="en-US" sz="1800" b="1" dirty="0" err="1" smtClean="0"/>
              <a:t>Kurmenty</a:t>
            </a:r>
            <a:r>
              <a:rPr lang="en-US" sz="1800" b="1" dirty="0" smtClean="0"/>
              <a:t> settlement</a:t>
            </a:r>
            <a:r>
              <a:rPr lang="ru-RU" sz="1800" b="1" dirty="0" smtClean="0"/>
              <a:t> </a:t>
            </a:r>
            <a:r>
              <a:rPr lang="ru-RU" sz="1800" dirty="0" smtClean="0"/>
              <a:t>[</a:t>
            </a:r>
            <a:r>
              <a:rPr lang="en-US" sz="1800" dirty="0" err="1" smtClean="0"/>
              <a:t>Korzhenkov</a:t>
            </a:r>
            <a:r>
              <a:rPr lang="en-US" sz="1800" dirty="0" smtClean="0"/>
              <a:t> et al.</a:t>
            </a:r>
            <a:r>
              <a:rPr lang="ru-RU" sz="1800" dirty="0" smtClean="0"/>
              <a:t>, 2015]. </a:t>
            </a:r>
            <a:endParaRPr lang="en-US" sz="1800" dirty="0" smtClean="0"/>
          </a:p>
          <a:p>
            <a:r>
              <a:rPr lang="en-US" sz="1800" dirty="0" smtClean="0"/>
              <a:t>Black rectangle – sample collection place for C14 analysis</a:t>
            </a:r>
            <a:r>
              <a:rPr lang="en-US" sz="1600" dirty="0" smtClean="0"/>
              <a:t> (</a:t>
            </a:r>
            <a:r>
              <a:rPr lang="en-US" sz="1800" dirty="0" smtClean="0"/>
              <a:t>Vs-2543: </a:t>
            </a:r>
            <a:r>
              <a:rPr lang="en-US" sz="1800" dirty="0"/>
              <a:t>1530–1170 </a:t>
            </a:r>
            <a:r>
              <a:rPr lang="en-US" sz="1800" dirty="0" smtClean="0"/>
              <a:t>BP)</a:t>
            </a:r>
            <a:r>
              <a:rPr lang="ru-RU" sz="1800" dirty="0" smtClean="0"/>
              <a:t>. </a:t>
            </a:r>
            <a:endParaRPr lang="en-US" sz="1800" dirty="0" smtClean="0"/>
          </a:p>
          <a:p>
            <a:r>
              <a:rPr lang="ru-RU" sz="1800" dirty="0" smtClean="0"/>
              <a:t>1. – </a:t>
            </a:r>
            <a:r>
              <a:rPr lang="en-US" sz="1800" dirty="0" smtClean="0"/>
              <a:t>Turf layer</a:t>
            </a:r>
            <a:r>
              <a:rPr lang="ru-RU" sz="1800" dirty="0" smtClean="0"/>
              <a:t>. 2.  </a:t>
            </a:r>
            <a:r>
              <a:rPr lang="en-US" sz="1800" dirty="0" smtClean="0"/>
              <a:t>Dripped layers</a:t>
            </a:r>
            <a:r>
              <a:rPr lang="ru-RU" sz="1800" dirty="0" smtClean="0"/>
              <a:t>. 3. </a:t>
            </a:r>
            <a:r>
              <a:rPr lang="en-US" sz="1800" dirty="0" smtClean="0"/>
              <a:t>Grey “</a:t>
            </a:r>
            <a:r>
              <a:rPr lang="en-US" sz="1800" dirty="0" err="1"/>
              <a:t>p</a:t>
            </a:r>
            <a:r>
              <a:rPr lang="en-US" sz="1800" dirty="0" err="1" smtClean="0"/>
              <a:t>akhsa</a:t>
            </a:r>
            <a:r>
              <a:rPr lang="en-US" sz="1800" dirty="0" smtClean="0"/>
              <a:t>” belts</a:t>
            </a:r>
            <a:r>
              <a:rPr lang="ru-RU" sz="1800" dirty="0" smtClean="0"/>
              <a:t> (</a:t>
            </a:r>
            <a:r>
              <a:rPr lang="en-US" sz="1800" dirty="0" smtClean="0"/>
              <a:t>in wall</a:t>
            </a:r>
            <a:r>
              <a:rPr lang="ru-RU" sz="1800" dirty="0" smtClean="0"/>
              <a:t> № 1). 4. </a:t>
            </a:r>
            <a:r>
              <a:rPr lang="en-US" sz="1800" dirty="0" err="1" smtClean="0"/>
              <a:t>Pakhsa</a:t>
            </a:r>
            <a:r>
              <a:rPr lang="en-US" sz="1800" dirty="0" smtClean="0"/>
              <a:t> belts</a:t>
            </a:r>
            <a:r>
              <a:rPr lang="ru-RU" sz="1800" dirty="0" smtClean="0"/>
              <a:t> (</a:t>
            </a:r>
            <a:r>
              <a:rPr lang="en-US" sz="1800" dirty="0" smtClean="0"/>
              <a:t>wall</a:t>
            </a:r>
            <a:r>
              <a:rPr lang="ru-RU" sz="1800" dirty="0" smtClean="0"/>
              <a:t> 1). 5. </a:t>
            </a:r>
            <a:r>
              <a:rPr lang="en-US" sz="1800" dirty="0" err="1"/>
              <a:t>Pakhsa</a:t>
            </a:r>
            <a:r>
              <a:rPr lang="en-US" sz="1800" dirty="0"/>
              <a:t> belts</a:t>
            </a:r>
            <a:r>
              <a:rPr lang="ru-RU" sz="1800" dirty="0"/>
              <a:t> </a:t>
            </a:r>
            <a:r>
              <a:rPr lang="ru-RU" sz="1800" dirty="0" smtClean="0"/>
              <a:t>(</a:t>
            </a:r>
            <a:r>
              <a:rPr lang="en-US" sz="1800" dirty="0" smtClean="0"/>
              <a:t>wall</a:t>
            </a:r>
            <a:r>
              <a:rPr lang="ru-RU" sz="1800" dirty="0" smtClean="0"/>
              <a:t> 2). 6. </a:t>
            </a:r>
            <a:r>
              <a:rPr lang="en-US" sz="1800" dirty="0" smtClean="0"/>
              <a:t>Animal holes</a:t>
            </a:r>
            <a:r>
              <a:rPr lang="ru-RU" sz="1800" dirty="0" smtClean="0"/>
              <a:t>. 7. </a:t>
            </a:r>
            <a:r>
              <a:rPr lang="en-US" sz="1800" dirty="0" err="1" smtClean="0"/>
              <a:t>Paleo</a:t>
            </a:r>
            <a:r>
              <a:rPr lang="en-US" sz="1800" dirty="0" smtClean="0"/>
              <a:t>-soil (Loose clayey layers)</a:t>
            </a:r>
            <a:r>
              <a:rPr lang="ru-RU" sz="1800" dirty="0" smtClean="0"/>
              <a:t>. 8. </a:t>
            </a:r>
            <a:r>
              <a:rPr lang="en-US" sz="1800" dirty="0" smtClean="0"/>
              <a:t>Open space between walls 1 and 2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 descr="D:\Home comp\Андрей\Tien-Shan\ISTC 13-15\Kurmenty\to send\Fig. 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45" y="26938"/>
            <a:ext cx="429069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Home comp\Андрей\Tien-Shan\ISTC 13-15\Kurmenty\to send\Fig. 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84984"/>
            <a:ext cx="572833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korje\Desktop\МГУ_ИФЗ 2023\Корженкова и др. Рис.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84" y="26938"/>
            <a:ext cx="4763485" cy="14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423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974312" y="38651"/>
            <a:ext cx="4067944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Schematic correlation of C14 dating </a:t>
            </a:r>
            <a:r>
              <a:rPr lang="en-US" sz="2000" dirty="0" smtClean="0"/>
              <a:t>[</a:t>
            </a:r>
            <a:r>
              <a:rPr lang="en-US" sz="2000" dirty="0" err="1" smtClean="0"/>
              <a:t>Korzhenkova</a:t>
            </a:r>
            <a:r>
              <a:rPr lang="en-US" sz="2000" dirty="0" smtClean="0"/>
              <a:t> et al., 2024]</a:t>
            </a:r>
            <a:r>
              <a:rPr lang="ru-RU" sz="2000" dirty="0" smtClean="0"/>
              <a:t>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Data collected from 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[</a:t>
            </a:r>
            <a:r>
              <a:rPr lang="en-US" sz="2000" dirty="0" err="1" smtClean="0"/>
              <a:t>Korzhenkov</a:t>
            </a:r>
            <a:r>
              <a:rPr lang="en-US" sz="2000" dirty="0" smtClean="0"/>
              <a:t> et al., 2018] in a zone of Chon-</a:t>
            </a:r>
            <a:r>
              <a:rPr lang="en-US" sz="2000" dirty="0" err="1" smtClean="0"/>
              <a:t>Aksuu</a:t>
            </a:r>
            <a:r>
              <a:rPr lang="en-US" sz="2000" dirty="0" smtClean="0"/>
              <a:t> fault scarp (numbers 1-10)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- </a:t>
            </a:r>
            <a:r>
              <a:rPr lang="en-US" sz="2000" dirty="0" smtClean="0"/>
              <a:t>Obtained by G. </a:t>
            </a:r>
            <a:r>
              <a:rPr lang="en-US" sz="2000" dirty="0" err="1" smtClean="0"/>
              <a:t>Mikhel</a:t>
            </a:r>
            <a:r>
              <a:rPr lang="en-US" sz="2000" dirty="0" smtClean="0"/>
              <a:t> and V. </a:t>
            </a:r>
            <a:r>
              <a:rPr lang="en-US" sz="2000" dirty="0" err="1" smtClean="0"/>
              <a:t>Mikhaylyov</a:t>
            </a:r>
            <a:r>
              <a:rPr lang="en-US" sz="2000" dirty="0" smtClean="0"/>
              <a:t> (Symbol M from book of [</a:t>
            </a:r>
            <a:r>
              <a:rPr lang="en-US" sz="2000" dirty="0" err="1" smtClean="0"/>
              <a:t>Korjenkov</a:t>
            </a:r>
            <a:r>
              <a:rPr lang="en-US" sz="2000" dirty="0" smtClean="0"/>
              <a:t> et al., 2006])</a:t>
            </a:r>
            <a:r>
              <a:rPr lang="ru-RU" sz="2000" dirty="0" smtClean="0"/>
              <a:t>, </a:t>
            </a:r>
            <a:br>
              <a:rPr lang="ru-RU" sz="2000" dirty="0" smtClean="0"/>
            </a:br>
            <a:r>
              <a:rPr lang="ru-RU" sz="2000" dirty="0" smtClean="0"/>
              <a:t>- </a:t>
            </a:r>
            <a:r>
              <a:rPr lang="en-US" sz="2000" dirty="0" smtClean="0"/>
              <a:t>[</a:t>
            </a:r>
            <a:r>
              <a:rPr lang="ru-RU" sz="2000" dirty="0" smtClean="0"/>
              <a:t>К.Е. </a:t>
            </a:r>
            <a:r>
              <a:rPr lang="ru-RU" sz="2000" dirty="0" err="1" smtClean="0"/>
              <a:t>Абдрахматова</a:t>
            </a:r>
            <a:r>
              <a:rPr lang="ru-RU" sz="2000" dirty="0" smtClean="0"/>
              <a:t> и др.</a:t>
            </a:r>
            <a:r>
              <a:rPr lang="en-US" sz="2000" dirty="0" smtClean="0"/>
              <a:t>, 2013]</a:t>
            </a:r>
            <a:r>
              <a:rPr lang="ru-RU" sz="2000" dirty="0" smtClean="0"/>
              <a:t> (</a:t>
            </a:r>
            <a:r>
              <a:rPr lang="en-US" sz="2000" dirty="0" smtClean="0"/>
              <a:t>symbol</a:t>
            </a:r>
            <a:r>
              <a:rPr lang="ru-RU" sz="2000" dirty="0" smtClean="0"/>
              <a:t> А</a:t>
            </a:r>
            <a:r>
              <a:rPr lang="en-US" sz="2000" dirty="0" smtClean="0"/>
              <a:t>)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- </a:t>
            </a:r>
            <a:r>
              <a:rPr lang="en-US" sz="2000" dirty="0" smtClean="0"/>
              <a:t>[</a:t>
            </a:r>
            <a:r>
              <a:rPr lang="en-US" sz="2000" dirty="0" err="1" smtClean="0"/>
              <a:t>Deev</a:t>
            </a:r>
            <a:r>
              <a:rPr lang="en-US" sz="2000" dirty="0" smtClean="0"/>
              <a:t> and </a:t>
            </a:r>
            <a:r>
              <a:rPr lang="en-US" sz="2000" dirty="0" err="1" smtClean="0"/>
              <a:t>Korzhenkov</a:t>
            </a:r>
            <a:r>
              <a:rPr lang="en-US" sz="2000" dirty="0" smtClean="0"/>
              <a:t>, 2016]</a:t>
            </a:r>
            <a:r>
              <a:rPr lang="en-US" sz="2000" dirty="0"/>
              <a:t> </a:t>
            </a:r>
            <a:r>
              <a:rPr lang="en-US" sz="2000" dirty="0" smtClean="0"/>
              <a:t>(symbol </a:t>
            </a:r>
            <a:r>
              <a:rPr lang="ru-RU" sz="2000" dirty="0" smtClean="0"/>
              <a:t>Д ). </a:t>
            </a:r>
            <a:endParaRPr lang="en-US" sz="2000" dirty="0" smtClean="0"/>
          </a:p>
          <a:p>
            <a:pPr marL="342900" indent="-342900">
              <a:buFontTx/>
              <a:buChar char="-"/>
            </a:pPr>
            <a:r>
              <a:rPr lang="en-US" sz="2000" dirty="0" smtClean="0"/>
              <a:t>C14 dating in </a:t>
            </a:r>
            <a:r>
              <a:rPr lang="en-US" sz="2000" dirty="0" err="1" smtClean="0"/>
              <a:t>Kamenka</a:t>
            </a:r>
            <a:r>
              <a:rPr lang="en-US" sz="2000" dirty="0" smtClean="0"/>
              <a:t> (</a:t>
            </a:r>
            <a:r>
              <a:rPr lang="ru-RU" sz="2000" dirty="0" err="1" smtClean="0"/>
              <a:t>Кам</a:t>
            </a:r>
            <a:r>
              <a:rPr lang="en-US" sz="2000" dirty="0" smtClean="0"/>
              <a:t>) and </a:t>
            </a:r>
            <a:r>
              <a:rPr lang="en-US" sz="2000" dirty="0" err="1" smtClean="0"/>
              <a:t>Kurmenty</a:t>
            </a:r>
            <a:r>
              <a:rPr lang="en-US" sz="2000" dirty="0" smtClean="0"/>
              <a:t> (</a:t>
            </a:r>
            <a:r>
              <a:rPr lang="ru-RU" sz="2000" dirty="0" smtClean="0"/>
              <a:t>Кур) </a:t>
            </a:r>
            <a:r>
              <a:rPr lang="en-US" sz="2000" dirty="0" smtClean="0"/>
              <a:t>medieval fortress</a:t>
            </a:r>
            <a:r>
              <a:rPr lang="ru-RU" sz="2000" dirty="0" smtClean="0"/>
              <a:t> [</a:t>
            </a:r>
            <a:r>
              <a:rPr lang="en-US" sz="2000" dirty="0" err="1" smtClean="0"/>
              <a:t>Korjenkov</a:t>
            </a:r>
            <a:r>
              <a:rPr lang="en-US" sz="2000" dirty="0" smtClean="0"/>
              <a:t> et al</a:t>
            </a:r>
            <a:r>
              <a:rPr lang="ru-RU" sz="2000" dirty="0" smtClean="0"/>
              <a:t>., 2006; </a:t>
            </a:r>
            <a:r>
              <a:rPr lang="en-US" sz="2000" dirty="0" err="1" smtClean="0"/>
              <a:t>Korzhenkov</a:t>
            </a:r>
            <a:r>
              <a:rPr lang="en-US" sz="2000" dirty="0" smtClean="0"/>
              <a:t> et al.</a:t>
            </a:r>
            <a:r>
              <a:rPr lang="ru-RU" sz="2000" dirty="0" smtClean="0"/>
              <a:t>, 2015].</a:t>
            </a:r>
            <a:endParaRPr lang="ru-RU" sz="2000" dirty="0"/>
          </a:p>
        </p:txBody>
      </p:sp>
      <p:pic>
        <p:nvPicPr>
          <p:cNvPr id="5" name="Picture 2" descr="C:\Users\korje\Desktop\МГУ_ИФЗ 2023\Корженкова и др. Рис.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" y="-12867"/>
            <a:ext cx="4559300" cy="687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73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4888" y="1417638"/>
            <a:ext cx="910850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Aksuu</a:t>
            </a:r>
            <a:r>
              <a:rPr lang="en-US" sz="2000" dirty="0" smtClean="0"/>
              <a:t> border fault is characterized by the high seismic potential</a:t>
            </a:r>
            <a:r>
              <a:rPr lang="ru-RU" sz="2000" dirty="0" smtClean="0"/>
              <a:t>.</a:t>
            </a:r>
          </a:p>
          <a:p>
            <a:r>
              <a:rPr lang="en-US" sz="2000" dirty="0" smtClean="0"/>
              <a:t>Reoccurrence of the strong earthquakes along the fault – first hundreds years</a:t>
            </a:r>
            <a:r>
              <a:rPr lang="ru-RU" sz="2000" dirty="0" smtClean="0"/>
              <a:t>. </a:t>
            </a:r>
          </a:p>
          <a:p>
            <a:r>
              <a:rPr lang="en-US" sz="2000" dirty="0" err="1" smtClean="0"/>
              <a:t>Aksuu</a:t>
            </a:r>
            <a:r>
              <a:rPr lang="en-US" sz="2000" dirty="0" smtClean="0"/>
              <a:t> fault is characterized by</a:t>
            </a:r>
            <a:r>
              <a:rPr lang="ru-RU" sz="2000" dirty="0" smtClean="0"/>
              <a:t> М ≥ 8 </a:t>
            </a:r>
            <a:r>
              <a:rPr lang="en-US" sz="2000" dirty="0" smtClean="0"/>
              <a:t>and by </a:t>
            </a:r>
            <a:r>
              <a:rPr lang="en-US" sz="2000" dirty="0" err="1" smtClean="0"/>
              <a:t>epicentral</a:t>
            </a:r>
            <a:r>
              <a:rPr lang="en-US" sz="2000" dirty="0" smtClean="0"/>
              <a:t> seismic intensity up to</a:t>
            </a:r>
            <a:r>
              <a:rPr lang="ru-RU" sz="2000" dirty="0" smtClean="0"/>
              <a:t> </a:t>
            </a:r>
            <a:r>
              <a:rPr lang="ru-RU" sz="2000" dirty="0" err="1" smtClean="0"/>
              <a:t>Io</a:t>
            </a:r>
            <a:r>
              <a:rPr lang="ru-RU" sz="2000" dirty="0" smtClean="0"/>
              <a:t> = Х-XI. </a:t>
            </a:r>
          </a:p>
          <a:p>
            <a:r>
              <a:rPr lang="en-US" sz="2000" dirty="0" smtClean="0"/>
              <a:t>During first half of Holocene the fault has cluster release of the seismic energy: 1 500 years periods of the seismic activity are changing by 1 500 years period of the seismic calm</a:t>
            </a:r>
            <a:r>
              <a:rPr lang="ru-RU" sz="2000" dirty="0" smtClean="0"/>
              <a:t>.</a:t>
            </a:r>
            <a:endParaRPr lang="en-US" sz="2000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803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10" y="44624"/>
            <a:ext cx="9144000" cy="2367136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Main active structures of the Issyk-Kul Lake region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>Epicenters of historical in instrumental earthquakes with</a:t>
            </a:r>
            <a:r>
              <a:rPr lang="ru-RU" sz="2000" dirty="0" smtClean="0"/>
              <a:t> </a:t>
            </a:r>
            <a:r>
              <a:rPr lang="ru-RU" sz="2000" i="1" dirty="0"/>
              <a:t>M </a:t>
            </a:r>
            <a:r>
              <a:rPr lang="ru-RU" sz="2000" dirty="0"/>
              <a:t>≥ 5 </a:t>
            </a:r>
            <a:r>
              <a:rPr lang="en-US" sz="2000" dirty="0" smtClean="0"/>
              <a:t>during period from</a:t>
            </a:r>
            <a:r>
              <a:rPr lang="ru-RU" sz="2000" dirty="0" smtClean="0"/>
              <a:t> </a:t>
            </a:r>
            <a:r>
              <a:rPr lang="ru-RU" sz="2000" dirty="0"/>
              <a:t>250 </a:t>
            </a:r>
            <a:r>
              <a:rPr lang="en-US" sz="2000" dirty="0" smtClean="0"/>
              <a:t>AD until present</a:t>
            </a:r>
            <a:r>
              <a:rPr lang="ru-RU" sz="2000" dirty="0" smtClean="0"/>
              <a:t> [</a:t>
            </a:r>
            <a:r>
              <a:rPr lang="ru-RU" sz="2000" dirty="0" err="1" smtClean="0"/>
              <a:t>Кальметьева</a:t>
            </a:r>
            <a:r>
              <a:rPr lang="ru-RU" sz="2000" dirty="0" smtClean="0"/>
              <a:t> </a:t>
            </a:r>
            <a:r>
              <a:rPr lang="ru-RU" sz="2000" dirty="0"/>
              <a:t>и др., 2009</a:t>
            </a:r>
            <a:r>
              <a:rPr lang="ru-RU" sz="2000" dirty="0" smtClean="0"/>
              <a:t>]</a:t>
            </a:r>
            <a:r>
              <a:rPr lang="en-US" sz="2000" dirty="0" smtClean="0"/>
              <a:t> and seismic catalogs</a:t>
            </a:r>
            <a:r>
              <a:rPr lang="ru-RU" sz="2000" dirty="0" smtClean="0"/>
              <a:t> </a:t>
            </a:r>
            <a:r>
              <a:rPr lang="ru-RU" sz="2000" dirty="0"/>
              <a:t>NEIC </a:t>
            </a:r>
            <a:r>
              <a:rPr lang="en-US" sz="2000" dirty="0" smtClean="0"/>
              <a:t>and</a:t>
            </a:r>
            <a:r>
              <a:rPr lang="ru-RU" sz="2000" dirty="0" smtClean="0"/>
              <a:t> </a:t>
            </a:r>
            <a:r>
              <a:rPr lang="ru-RU" sz="2000" dirty="0"/>
              <a:t>IRIS. </a:t>
            </a:r>
            <a:r>
              <a:rPr lang="en-US" sz="2000" dirty="0" smtClean="0"/>
              <a:t>Shaded relief is created with use of </a:t>
            </a:r>
            <a:r>
              <a:rPr lang="ru-RU" sz="2000" dirty="0" smtClean="0"/>
              <a:t> </a:t>
            </a:r>
            <a:r>
              <a:rPr lang="ru-RU" sz="2000" dirty="0" err="1"/>
              <a:t>GeoMapApp</a:t>
            </a:r>
            <a:r>
              <a:rPr lang="ru-RU" sz="2000" dirty="0"/>
              <a:t> (http://www.geomapapp.org). </a:t>
            </a:r>
            <a:r>
              <a:rPr lang="en-US" sz="2000" dirty="0" smtClean="0"/>
              <a:t>Abbreviations in rectangles</a:t>
            </a:r>
            <a:r>
              <a:rPr lang="ru-RU" sz="2000" dirty="0" smtClean="0"/>
              <a:t>: </a:t>
            </a:r>
            <a:r>
              <a:rPr lang="ru-RU" sz="2000" dirty="0"/>
              <a:t>АК – </a:t>
            </a:r>
            <a:r>
              <a:rPr lang="en-US" sz="2000" dirty="0" err="1" smtClean="0"/>
              <a:t>Alabash-Konuroleng</a:t>
            </a:r>
            <a:r>
              <a:rPr lang="en-US" sz="2000" dirty="0" smtClean="0"/>
              <a:t> depression</a:t>
            </a:r>
            <a:r>
              <a:rPr lang="ru-RU" sz="2000" dirty="0" smtClean="0"/>
              <a:t>, </a:t>
            </a:r>
            <a:r>
              <a:rPr lang="ru-RU" sz="2000" dirty="0"/>
              <a:t>Т </a:t>
            </a:r>
            <a:r>
              <a:rPr lang="ru-RU" sz="2000" dirty="0" smtClean="0"/>
              <a:t>– </a:t>
            </a:r>
            <a:r>
              <a:rPr lang="en-US" sz="2000" dirty="0" err="1" smtClean="0"/>
              <a:t>Tossor</a:t>
            </a:r>
            <a:r>
              <a:rPr lang="en-US" sz="2000" dirty="0" smtClean="0"/>
              <a:t> river basin</a:t>
            </a:r>
            <a:r>
              <a:rPr lang="ru-RU" sz="2000" dirty="0" smtClean="0"/>
              <a:t>, </a:t>
            </a:r>
            <a:r>
              <a:rPr lang="ru-RU" sz="2000" dirty="0"/>
              <a:t>ЧК </a:t>
            </a:r>
            <a:r>
              <a:rPr lang="ru-RU" sz="2000" dirty="0" smtClean="0"/>
              <a:t>– </a:t>
            </a:r>
            <a:r>
              <a:rPr lang="en-US" sz="2000" dirty="0" smtClean="0"/>
              <a:t>Chon-</a:t>
            </a:r>
            <a:r>
              <a:rPr lang="en-US" sz="2000" dirty="0" err="1" smtClean="0"/>
              <a:t>Kyzyksuu</a:t>
            </a:r>
            <a:r>
              <a:rPr lang="en-US" sz="2000" dirty="0" smtClean="0"/>
              <a:t> river valley</a:t>
            </a:r>
            <a:r>
              <a:rPr lang="ru-RU" sz="2000" dirty="0" smtClean="0"/>
              <a:t>, </a:t>
            </a:r>
            <a:r>
              <a:rPr lang="ru-RU" sz="2000" dirty="0"/>
              <a:t>ББ </a:t>
            </a:r>
            <a:r>
              <a:rPr lang="ru-RU" sz="2000" dirty="0" smtClean="0"/>
              <a:t>– </a:t>
            </a:r>
            <a:r>
              <a:rPr lang="en-US" sz="2000" dirty="0" err="1" smtClean="0"/>
              <a:t>Bir</a:t>
            </a:r>
            <a:r>
              <a:rPr lang="en-US" sz="2000" dirty="0" smtClean="0"/>
              <a:t>-Bash anticline</a:t>
            </a:r>
            <a:endParaRPr lang="ru-RU" sz="2000" dirty="0"/>
          </a:p>
        </p:txBody>
      </p:sp>
      <p:pic>
        <p:nvPicPr>
          <p:cNvPr id="1026" name="Picture 2" descr="D:\Андрей\Tien-Shan\ISTC 15-20\SQs S of I-K\Attachments_andrey.a.strelnikov@yandex.ru_2020-11-16_14-05-36\Корженков и др.,  рис.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8964924" cy="431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82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/>
              <a:t>Topographic map of the </a:t>
            </a:r>
            <a:r>
              <a:rPr lang="en-US" sz="2000" b="1" dirty="0" err="1" smtClean="0"/>
              <a:t>Alabash-Konuroleng</a:t>
            </a:r>
            <a:r>
              <a:rPr lang="en-US" sz="2000" b="1" dirty="0" smtClean="0"/>
              <a:t> depression</a:t>
            </a:r>
            <a:r>
              <a:rPr lang="en-US" sz="2000" dirty="0" smtClean="0"/>
              <a:t>. </a:t>
            </a:r>
            <a:br>
              <a:rPr lang="en-US" sz="2000" dirty="0" smtClean="0"/>
            </a:br>
            <a:r>
              <a:rPr lang="en-US" sz="2000" dirty="0" smtClean="0"/>
              <a:t>Size of every net is 4 x 4 km</a:t>
            </a:r>
            <a:r>
              <a:rPr lang="ru-RU" sz="2000" dirty="0" smtClean="0"/>
              <a:t>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rectangles are studied localities of the fault scarps:</a:t>
            </a:r>
            <a:r>
              <a:rPr lang="ru-RU" sz="2000" dirty="0" smtClean="0"/>
              <a:t> </a:t>
            </a:r>
            <a:r>
              <a:rPr lang="en-US" sz="2000" dirty="0" smtClean="0"/>
              <a:t>I </a:t>
            </a:r>
            <a:r>
              <a:rPr lang="ru-RU" sz="2000" dirty="0" smtClean="0"/>
              <a:t>- </a:t>
            </a:r>
            <a:r>
              <a:rPr lang="en-US" sz="2000" dirty="0" smtClean="0"/>
              <a:t>natural outcrop north from </a:t>
            </a:r>
            <a:r>
              <a:rPr lang="en-US" sz="2000" dirty="0" err="1" smtClean="0"/>
              <a:t>Ala</a:t>
            </a:r>
            <a:r>
              <a:rPr lang="en-US" sz="2000" dirty="0" smtClean="0"/>
              <a:t>-Bash village</a:t>
            </a:r>
            <a:r>
              <a:rPr lang="ru-RU" sz="2000" dirty="0" smtClean="0"/>
              <a:t>, </a:t>
            </a:r>
            <a:r>
              <a:rPr lang="en-US" sz="2000" dirty="0"/>
              <a:t>II </a:t>
            </a:r>
            <a:r>
              <a:rPr lang="ru-RU" sz="2000" dirty="0" smtClean="0"/>
              <a:t>– </a:t>
            </a:r>
            <a:r>
              <a:rPr lang="en-US" sz="2000" dirty="0" smtClean="0"/>
              <a:t>seismic deformations locality by the foot of the </a:t>
            </a:r>
            <a:r>
              <a:rPr lang="en-US" sz="2000" dirty="0" err="1" smtClean="0"/>
              <a:t>Duvana</a:t>
            </a:r>
            <a:r>
              <a:rPr lang="en-US" sz="2000" dirty="0" smtClean="0"/>
              <a:t> mountain</a:t>
            </a:r>
            <a:endParaRPr lang="ru-RU" sz="2000" dirty="0"/>
          </a:p>
        </p:txBody>
      </p:sp>
      <p:pic>
        <p:nvPicPr>
          <p:cNvPr id="2050" name="Picture 2" descr="D:\Андрей\Tien-Shan\ISTC 15-20\SQs S of I-K\Attachments_andrey.a.strelnikov@yandex.ru_2020-11-16_14-05-36\Корженков и др., рис.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35" y="1124744"/>
            <a:ext cx="9008101" cy="30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Андрей\Tien-Shan\ISTC 15-20\SQs S of I-K\Attachments_andrey.a.strelnikov@yandex.ru_2020-11-16_14-05-36\Корженков и др., Рис. 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4293096"/>
            <a:ext cx="5220072" cy="243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581128"/>
            <a:ext cx="3851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An outcrop of western wall of the dry valley which cuts the fault scarp in the northern flank of the </a:t>
            </a:r>
            <a:r>
              <a:rPr lang="en-US" sz="1400" b="1" dirty="0" err="1" smtClean="0"/>
              <a:t>Alabash-Konuroleng</a:t>
            </a:r>
            <a:r>
              <a:rPr lang="en-US" sz="1400" b="1" dirty="0" smtClean="0"/>
              <a:t> depression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pPr algn="ctr"/>
            <a:r>
              <a:rPr lang="ru-RU" sz="1400" dirty="0" smtClean="0"/>
              <a:t>(</a:t>
            </a:r>
            <a:r>
              <a:rPr lang="en-US" sz="1400" dirty="0" smtClean="0"/>
              <a:t>modified after</a:t>
            </a:r>
            <a:r>
              <a:rPr lang="ru-RU" sz="1400" dirty="0" smtClean="0"/>
              <a:t> </a:t>
            </a:r>
            <a:r>
              <a:rPr lang="ru-RU" sz="1400" dirty="0"/>
              <a:t>[Деев и др., 2016] </a:t>
            </a:r>
            <a:r>
              <a:rPr lang="ru-RU" sz="1400" dirty="0" smtClean="0"/>
              <a:t>).</a:t>
            </a:r>
            <a:endParaRPr lang="en-US" sz="1400" dirty="0" smtClean="0"/>
          </a:p>
          <a:p>
            <a:pPr algn="ctr"/>
            <a:r>
              <a:rPr lang="ru-RU" sz="1400" i="1" dirty="0" smtClean="0"/>
              <a:t>1 </a:t>
            </a:r>
            <a:r>
              <a:rPr lang="ru-RU" sz="1400" dirty="0"/>
              <a:t>— </a:t>
            </a:r>
            <a:r>
              <a:rPr lang="en-US" sz="1400" dirty="0" smtClean="0"/>
              <a:t>largest boulders, fragments and blocks</a:t>
            </a:r>
            <a:r>
              <a:rPr lang="ru-RU" sz="1400" dirty="0" smtClean="0"/>
              <a:t>; </a:t>
            </a:r>
            <a:r>
              <a:rPr lang="ru-RU" sz="1400" i="1" dirty="0"/>
              <a:t>2 </a:t>
            </a:r>
            <a:r>
              <a:rPr lang="ru-RU" sz="1400" dirty="0"/>
              <a:t>— </a:t>
            </a:r>
            <a:r>
              <a:rPr lang="en-US" sz="1400" dirty="0" smtClean="0"/>
              <a:t>fragments</a:t>
            </a:r>
            <a:r>
              <a:rPr lang="ru-RU" sz="1400" dirty="0" smtClean="0"/>
              <a:t>; </a:t>
            </a:r>
            <a:r>
              <a:rPr lang="ru-RU" sz="1400" i="1" dirty="0"/>
              <a:t>3 </a:t>
            </a:r>
            <a:r>
              <a:rPr lang="ru-RU" sz="1400" dirty="0"/>
              <a:t>— </a:t>
            </a:r>
            <a:r>
              <a:rPr lang="en-US" sz="1400" dirty="0" smtClean="0"/>
              <a:t>boulders</a:t>
            </a:r>
            <a:r>
              <a:rPr lang="ru-RU" sz="1400" dirty="0" smtClean="0"/>
              <a:t>; </a:t>
            </a:r>
            <a:r>
              <a:rPr lang="ru-RU" sz="1400" i="1" dirty="0"/>
              <a:t>4 </a:t>
            </a:r>
            <a:r>
              <a:rPr lang="ru-RU" sz="1400" dirty="0"/>
              <a:t>— </a:t>
            </a:r>
            <a:r>
              <a:rPr lang="en-US" sz="1400" dirty="0" smtClean="0"/>
              <a:t>rubble</a:t>
            </a:r>
            <a:r>
              <a:rPr lang="ru-RU" sz="1400" dirty="0" smtClean="0"/>
              <a:t>: </a:t>
            </a:r>
            <a:r>
              <a:rPr lang="ru-RU" sz="1400" i="1" dirty="0"/>
              <a:t>а </a:t>
            </a:r>
            <a:r>
              <a:rPr lang="ru-RU" sz="1400" dirty="0"/>
              <a:t>— </a:t>
            </a:r>
            <a:r>
              <a:rPr lang="en-US" sz="1400" dirty="0" smtClean="0"/>
              <a:t>large</a:t>
            </a:r>
            <a:r>
              <a:rPr lang="ru-RU" sz="1400" dirty="0" smtClean="0"/>
              <a:t>, </a:t>
            </a:r>
            <a:r>
              <a:rPr lang="ru-RU" sz="1400" i="1" dirty="0"/>
              <a:t>б </a:t>
            </a:r>
            <a:r>
              <a:rPr lang="ru-RU" sz="1400" dirty="0"/>
              <a:t>— </a:t>
            </a:r>
            <a:r>
              <a:rPr lang="en-US" sz="1400" dirty="0" smtClean="0"/>
              <a:t>small</a:t>
            </a:r>
            <a:r>
              <a:rPr lang="ru-RU" sz="1400" dirty="0" smtClean="0"/>
              <a:t>; </a:t>
            </a:r>
            <a:r>
              <a:rPr lang="ru-RU" sz="1400" i="1" dirty="0"/>
              <a:t>5 </a:t>
            </a:r>
            <a:r>
              <a:rPr lang="ru-RU" sz="1400" dirty="0"/>
              <a:t>— </a:t>
            </a:r>
            <a:r>
              <a:rPr lang="en-US" sz="1400" dirty="0" err="1" smtClean="0"/>
              <a:t>gruss</a:t>
            </a:r>
            <a:r>
              <a:rPr lang="ru-RU" sz="1400" dirty="0" smtClean="0"/>
              <a:t>;</a:t>
            </a:r>
            <a:r>
              <a:rPr lang="en-US" sz="1400" dirty="0" smtClean="0"/>
              <a:t> </a:t>
            </a:r>
            <a:r>
              <a:rPr lang="ru-RU" sz="1400" i="1" dirty="0" smtClean="0"/>
              <a:t>6 </a:t>
            </a:r>
            <a:r>
              <a:rPr lang="ru-RU" sz="1400" dirty="0"/>
              <a:t>— </a:t>
            </a:r>
            <a:r>
              <a:rPr lang="en-US" sz="1400" dirty="0" smtClean="0"/>
              <a:t>gravel</a:t>
            </a:r>
            <a:r>
              <a:rPr lang="ru-RU" sz="1400" dirty="0" smtClean="0"/>
              <a:t>; </a:t>
            </a:r>
            <a:r>
              <a:rPr lang="ru-RU" sz="1400" i="1" dirty="0"/>
              <a:t>7 </a:t>
            </a:r>
            <a:r>
              <a:rPr lang="ru-RU" sz="1400" dirty="0"/>
              <a:t>— </a:t>
            </a:r>
            <a:r>
              <a:rPr lang="en-US" sz="1400" dirty="0" smtClean="0"/>
              <a:t>sand</a:t>
            </a:r>
            <a:r>
              <a:rPr lang="ru-RU" sz="1400" dirty="0" smtClean="0"/>
              <a:t>, </a:t>
            </a:r>
            <a:r>
              <a:rPr lang="ru-RU" sz="1400" i="1" dirty="0"/>
              <a:t>8 </a:t>
            </a:r>
            <a:r>
              <a:rPr lang="ru-RU" sz="1400" dirty="0"/>
              <a:t>— </a:t>
            </a:r>
            <a:r>
              <a:rPr lang="en-US" sz="1400" dirty="0" smtClean="0"/>
              <a:t>sandy loam</a:t>
            </a:r>
            <a:r>
              <a:rPr lang="ru-RU" sz="1400" dirty="0" smtClean="0"/>
              <a:t>, </a:t>
            </a:r>
            <a:r>
              <a:rPr lang="ru-RU" sz="1400" i="1" dirty="0"/>
              <a:t>9 </a:t>
            </a:r>
            <a:r>
              <a:rPr lang="ru-RU" sz="1400" dirty="0"/>
              <a:t>— </a:t>
            </a:r>
            <a:r>
              <a:rPr lang="en-US" sz="1400" dirty="0" smtClean="0"/>
              <a:t>recent low-humus mountain soil</a:t>
            </a:r>
            <a:r>
              <a:rPr lang="ru-RU" sz="1400" dirty="0" smtClean="0"/>
              <a:t>, </a:t>
            </a:r>
            <a:r>
              <a:rPr lang="ru-RU" sz="1400" i="1" dirty="0"/>
              <a:t>10 </a:t>
            </a:r>
            <a:r>
              <a:rPr lang="ru-RU" sz="1400" dirty="0"/>
              <a:t>— </a:t>
            </a:r>
            <a:r>
              <a:rPr lang="en-US" sz="1400" dirty="0" smtClean="0"/>
              <a:t>faults</a:t>
            </a:r>
            <a:r>
              <a:rPr lang="ru-RU" sz="1400" dirty="0" smtClean="0"/>
              <a:t>. </a:t>
            </a:r>
            <a:r>
              <a:rPr lang="ru-RU" sz="1400" dirty="0"/>
              <a:t>1—7 — </a:t>
            </a:r>
            <a:r>
              <a:rPr lang="en-US" sz="1400" smtClean="0"/>
              <a:t>alluvium layers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70667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ндрей\Tien-Shan\ISTC 15-20\SQs S of I-K\Attachments_andrey.a.strelnikov@yandex.ru_2020-11-16_14-05-36\Корженков и др., Рис.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7" y="1"/>
            <a:ext cx="4968551" cy="293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ндрей\Tien-Shan\ISTC 15-20\SQs S of I-K\Attachments_andrey.a.strelnikov@yandex.ru_2020-11-16_14-05-36\Корженков и др., Рис.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6" y="2968038"/>
            <a:ext cx="5048135" cy="241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Андрей\Tien-Shan\ISTC 15-20\SQs S of I-K\Attachments_andrey.a.strelnikov@yandex.ru_2020-11-16_14-05-36\Корженков и др., Рис.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45364"/>
            <a:ext cx="6151067" cy="138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4048" y="24041"/>
            <a:ext cx="41399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Compensation </a:t>
            </a:r>
            <a:r>
              <a:rPr lang="en-US" sz="1400" b="1" dirty="0" err="1" smtClean="0"/>
              <a:t>graben</a:t>
            </a:r>
            <a:r>
              <a:rPr lang="en-US" sz="1400" b="1" dirty="0" smtClean="0"/>
              <a:t> in back of reverse fault scarp south of the </a:t>
            </a:r>
            <a:r>
              <a:rPr lang="en-US" sz="1400" b="1" dirty="0" err="1" smtClean="0"/>
              <a:t>Duvana</a:t>
            </a:r>
            <a:r>
              <a:rPr lang="en-US" sz="1400" b="1" dirty="0" smtClean="0"/>
              <a:t> mountain</a:t>
            </a:r>
            <a:r>
              <a:rPr lang="ru-RU" sz="1400" dirty="0" smtClean="0"/>
              <a:t>. </a:t>
            </a:r>
            <a:r>
              <a:rPr lang="en-US" sz="1400" dirty="0" smtClean="0"/>
              <a:t>Satellite image where a tail of large dragon is visible. Its length about 1 km. Upward (in the north) – </a:t>
            </a:r>
            <a:r>
              <a:rPr lang="en-US" sz="1400" dirty="0" err="1" smtClean="0"/>
              <a:t>Duvana</a:t>
            </a:r>
            <a:r>
              <a:rPr lang="en-US" sz="1400" dirty="0" smtClean="0"/>
              <a:t> mountains. Downward (in the south) – </a:t>
            </a:r>
            <a:r>
              <a:rPr lang="en-US" sz="1400" dirty="0" err="1" smtClean="0"/>
              <a:t>Karasu</a:t>
            </a:r>
            <a:r>
              <a:rPr lang="en-US" sz="1400" dirty="0" smtClean="0"/>
              <a:t> river meanders. Thick black line – </a:t>
            </a:r>
            <a:r>
              <a:rPr lang="en-US" sz="1400" dirty="0" err="1" smtClean="0"/>
              <a:t>Kokonadyr-Tegerek</a:t>
            </a:r>
            <a:r>
              <a:rPr lang="en-US" sz="1400" dirty="0" smtClean="0"/>
              <a:t> </a:t>
            </a:r>
            <a:r>
              <a:rPr lang="en-US" sz="1400" dirty="0" err="1" smtClean="0"/>
              <a:t>adyr</a:t>
            </a:r>
            <a:r>
              <a:rPr lang="en-US" sz="1400" dirty="0" smtClean="0"/>
              <a:t> fault. Black line south of it – right-lateral strike slip</a:t>
            </a:r>
            <a:r>
              <a:rPr lang="ru-RU" sz="1400" dirty="0" smtClean="0"/>
              <a:t>. </a:t>
            </a:r>
            <a:r>
              <a:rPr lang="en-US" sz="1400" dirty="0" smtClean="0"/>
              <a:t>Other black line to the south – fault scarp</a:t>
            </a:r>
            <a:r>
              <a:rPr lang="ru-RU" sz="1400" dirty="0" smtClean="0"/>
              <a:t>. </a:t>
            </a:r>
            <a:r>
              <a:rPr lang="ru-RU" sz="1400" dirty="0"/>
              <a:t>+ – </a:t>
            </a:r>
            <a:r>
              <a:rPr lang="en-US" sz="1400" dirty="0" smtClean="0"/>
              <a:t>hanging wall</a:t>
            </a:r>
            <a:r>
              <a:rPr lang="ru-RU" sz="1400" dirty="0" smtClean="0"/>
              <a:t>, </a:t>
            </a:r>
            <a:r>
              <a:rPr lang="ru-RU" sz="1400" dirty="0"/>
              <a:t>- – </a:t>
            </a:r>
            <a:r>
              <a:rPr lang="en-US" sz="1400" dirty="0" smtClean="0"/>
              <a:t>foot wall</a:t>
            </a:r>
            <a:r>
              <a:rPr lang="ru-RU" sz="1400" dirty="0" smtClean="0"/>
              <a:t>, </a:t>
            </a:r>
            <a:r>
              <a:rPr lang="ru-RU" sz="1400" dirty="0"/>
              <a:t>су – </a:t>
            </a:r>
            <a:r>
              <a:rPr lang="en-US" sz="1400" dirty="0" smtClean="0"/>
              <a:t>a trench across the fault scarp</a:t>
            </a:r>
            <a:r>
              <a:rPr lang="ru-RU" sz="1400" dirty="0" smtClean="0"/>
              <a:t>, </a:t>
            </a:r>
            <a:r>
              <a:rPr lang="ru-RU" sz="1400" dirty="0"/>
              <a:t>кг – </a:t>
            </a:r>
            <a:r>
              <a:rPr lang="en-US" sz="1400" dirty="0" smtClean="0"/>
              <a:t>a trench across the central part of the compensation </a:t>
            </a:r>
            <a:r>
              <a:rPr lang="en-US" sz="1400" dirty="0" err="1" smtClean="0"/>
              <a:t>graben</a:t>
            </a:r>
            <a:r>
              <a:rPr lang="ru-RU" sz="1400" dirty="0" smtClean="0"/>
              <a:t>, </a:t>
            </a:r>
            <a:r>
              <a:rPr lang="ru-RU" sz="1400" dirty="0"/>
              <a:t>ш – </a:t>
            </a:r>
            <a:r>
              <a:rPr lang="en-US" sz="1400" dirty="0" smtClean="0"/>
              <a:t>a pit in the compensation </a:t>
            </a:r>
            <a:r>
              <a:rPr lang="en-US" sz="1400" dirty="0" err="1" smtClean="0"/>
              <a:t>graben</a:t>
            </a:r>
            <a:endParaRPr lang="ru-RU" sz="1400" dirty="0"/>
          </a:p>
        </p:txBody>
      </p:sp>
      <p:pic>
        <p:nvPicPr>
          <p:cNvPr id="9" name="Содержимое 3" descr="D:\Андрей\Tien-Shan\ISTC 15-18\Alabash-Konuroleng paper\talk 2016\Schematic section.jpg"/>
          <p:cNvPicPr>
            <a:picLocks noGr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08920"/>
            <a:ext cx="3923928" cy="2736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400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1643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A model of </a:t>
            </a:r>
            <a:r>
              <a:rPr lang="en-US" sz="2000" b="1" dirty="0" err="1" smtClean="0"/>
              <a:t>Neotectonic</a:t>
            </a:r>
            <a:r>
              <a:rPr lang="en-US" sz="2000" b="1" dirty="0" smtClean="0"/>
              <a:t> structure of the southern Issyk-Kul Lake region</a:t>
            </a:r>
          </a:p>
          <a:p>
            <a:r>
              <a:rPr lang="en-US" sz="2000" dirty="0" smtClean="0"/>
              <a:t>Modified after</a:t>
            </a:r>
            <a:r>
              <a:rPr lang="en-US" sz="2000" dirty="0"/>
              <a:t> </a:t>
            </a:r>
            <a:r>
              <a:rPr lang="en-US" sz="2000" dirty="0" smtClean="0"/>
              <a:t>[</a:t>
            </a:r>
            <a:r>
              <a:rPr lang="en-US" sz="2000" dirty="0" err="1" smtClean="0"/>
              <a:t>Burgette</a:t>
            </a:r>
            <a:r>
              <a:rPr lang="ru-RU" sz="2000" dirty="0" smtClean="0"/>
              <a:t>, 2008</a:t>
            </a:r>
            <a:r>
              <a:rPr lang="en-US" sz="2000" dirty="0"/>
              <a:t>]</a:t>
            </a:r>
            <a:endParaRPr lang="ru-RU" sz="2000" dirty="0"/>
          </a:p>
        </p:txBody>
      </p:sp>
      <p:pic>
        <p:nvPicPr>
          <p:cNvPr id="5" name="Picture 2" descr="Рисунок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0739"/>
            <a:ext cx="9144000" cy="533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1228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Андрей\Tien-Shan\ISTC 15-20\SQs S of I-K\Attachments_andrey.a.strelnikov@yandex.ru_2020-11-16_14-05-36\Корженков и др., Рис. 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4" y="2744765"/>
            <a:ext cx="5118280" cy="411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84" y="34685"/>
            <a:ext cx="3347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Tossor</a:t>
            </a:r>
            <a:r>
              <a:rPr lang="en-US" b="1" dirty="0" smtClean="0"/>
              <a:t> rockslide</a:t>
            </a:r>
            <a:r>
              <a:rPr lang="en-US" dirty="0" smtClean="0"/>
              <a:t>, </a:t>
            </a:r>
            <a:r>
              <a:rPr lang="en-US" dirty="0"/>
              <a:t>aerial </a:t>
            </a:r>
            <a:r>
              <a:rPr lang="en-US" dirty="0" smtClean="0"/>
              <a:t>view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720" y="1268760"/>
            <a:ext cx="3335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Schematic </a:t>
            </a:r>
            <a:r>
              <a:rPr lang="en-US" b="1" dirty="0" smtClean="0"/>
              <a:t>field logging of the pits </a:t>
            </a:r>
            <a:r>
              <a:rPr lang="en-US" dirty="0" smtClean="0"/>
              <a:t>in lower part of the fault scarp (upward) and in lowering of rockslide in </a:t>
            </a:r>
            <a:r>
              <a:rPr lang="en-US" dirty="0" err="1" smtClean="0"/>
              <a:t>Tegerek</a:t>
            </a:r>
            <a:r>
              <a:rPr lang="en-US" dirty="0" smtClean="0"/>
              <a:t>-Say dry river basin</a:t>
            </a:r>
            <a:endParaRPr lang="ru-RU" dirty="0"/>
          </a:p>
        </p:txBody>
      </p:sp>
      <p:pic>
        <p:nvPicPr>
          <p:cNvPr id="7" name="Picture 2" descr="D:\Андрей\Tien-Shan\ISTC 15-20\SQs S of I-K\Attachments_andrey.a.strelnikov@yandex.ru_2020-11-16_14-05-36\Корженков и др., Рис. 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6292" y="33048"/>
            <a:ext cx="5616624" cy="34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Тосс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349076"/>
            <a:ext cx="4139951" cy="150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1999" y="352206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Longitudinal cross-section I-I along the </a:t>
            </a:r>
            <a:r>
              <a:rPr lang="en-US" b="1" dirty="0" err="1"/>
              <a:t>Tossor</a:t>
            </a:r>
            <a:r>
              <a:rPr lang="en-US" b="1" dirty="0"/>
              <a:t> river valley </a:t>
            </a:r>
          </a:p>
          <a:p>
            <a:pPr algn="ctr"/>
            <a:r>
              <a:rPr lang="en-US" dirty="0"/>
              <a:t>(modified after </a:t>
            </a:r>
            <a:r>
              <a:rPr lang="en-US" dirty="0" err="1"/>
              <a:t>Chediya</a:t>
            </a:r>
            <a:r>
              <a:rPr lang="en-US" dirty="0"/>
              <a:t> et al., 1988)</a:t>
            </a:r>
          </a:p>
          <a:p>
            <a:pPr algn="ctr"/>
            <a:r>
              <a:rPr lang="en-US" dirty="0"/>
              <a:t>Rockslides masses are thrown down from the southern limb of the Lower-</a:t>
            </a:r>
            <a:r>
              <a:rPr lang="en-US" dirty="0" err="1"/>
              <a:t>Tossor</a:t>
            </a:r>
            <a:r>
              <a:rPr lang="en-US" dirty="0"/>
              <a:t> horst-anticline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685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/>
              <a:t>Digital map</a:t>
            </a:r>
            <a:r>
              <a:rPr lang="ru-RU" sz="2000" smtClean="0"/>
              <a:t> </a:t>
            </a:r>
            <a:r>
              <a:rPr lang="en-US" sz="2000" smtClean="0"/>
              <a:t>of western part of the Tien Shan mountains. </a:t>
            </a:r>
            <a:br>
              <a:rPr lang="en-US" sz="2000" smtClean="0"/>
            </a:br>
            <a:r>
              <a:rPr lang="en-US" sz="2000" smtClean="0"/>
              <a:t>Circles show known seismicity</a:t>
            </a:r>
            <a:endParaRPr lang="ru-RU" sz="2000" dirty="0"/>
          </a:p>
        </p:txBody>
      </p:sp>
      <p:pic>
        <p:nvPicPr>
          <p:cNvPr id="5" name="Picture 2" descr="C:\Users\Андрей\Desktop\Rea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00808"/>
            <a:ext cx="9036496" cy="4911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5769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Андрей\Tien-Shan\ISTC 15-20\SQs S of I-K\Attachments_andrey.a.strelnikov@yandex.ru_2020-11-16_14-05-36\Корженков и др., Рис. 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2" y="2384172"/>
            <a:ext cx="4611976" cy="442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12" y="53944"/>
            <a:ext cx="3826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Topographic map of lower parts of the </a:t>
            </a:r>
            <a:r>
              <a:rPr lang="en-US" b="1" dirty="0" err="1" smtClean="0"/>
              <a:t>Kadzhi</a:t>
            </a:r>
            <a:r>
              <a:rPr lang="en-US" b="1" dirty="0" smtClean="0"/>
              <a:t>-Say and </a:t>
            </a:r>
            <a:r>
              <a:rPr lang="en-US" b="1" dirty="0" err="1" smtClean="0"/>
              <a:t>Tossor</a:t>
            </a:r>
            <a:r>
              <a:rPr lang="en-US" b="1" dirty="0" smtClean="0"/>
              <a:t> river basins</a:t>
            </a:r>
            <a:r>
              <a:rPr lang="ru-RU" dirty="0" smtClean="0"/>
              <a:t>. </a:t>
            </a:r>
            <a:endParaRPr lang="en-US" dirty="0" smtClean="0"/>
          </a:p>
          <a:p>
            <a:pPr algn="ctr"/>
            <a:r>
              <a:rPr lang="en-US" dirty="0" smtClean="0"/>
              <a:t>1 net in the map is </a:t>
            </a:r>
            <a:r>
              <a:rPr lang="ru-RU" dirty="0" smtClean="0"/>
              <a:t>2 </a:t>
            </a:r>
            <a:r>
              <a:rPr lang="ru-RU" dirty="0"/>
              <a:t>х 2 </a:t>
            </a:r>
            <a:r>
              <a:rPr lang="en-US" dirty="0" smtClean="0"/>
              <a:t>km</a:t>
            </a:r>
            <a:r>
              <a:rPr lang="ru-RU" dirty="0" smtClean="0"/>
              <a:t>.</a:t>
            </a:r>
            <a:r>
              <a:rPr lang="en-US" dirty="0" smtClean="0"/>
              <a:t> Solid red lines – main faults. Dashed lines – fault scarps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22832" y="3397056"/>
            <a:ext cx="4499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A section of southern wall of the trench excavated in eastern wall of </a:t>
            </a:r>
            <a:r>
              <a:rPr lang="en-US" b="1" dirty="0" err="1" smtClean="0"/>
              <a:t>Tossor</a:t>
            </a:r>
            <a:r>
              <a:rPr lang="en-US" b="1" dirty="0" smtClean="0"/>
              <a:t> medieval fortress</a:t>
            </a:r>
            <a:r>
              <a:rPr lang="ru-RU" dirty="0" smtClean="0"/>
              <a:t>. </a:t>
            </a:r>
            <a:endParaRPr lang="en-US" dirty="0" smtClean="0"/>
          </a:p>
          <a:p>
            <a:pPr algn="ctr"/>
            <a:r>
              <a:rPr lang="en-US" dirty="0" smtClean="0"/>
              <a:t>There are deformations occurred during two seismic events.</a:t>
            </a:r>
            <a:r>
              <a:rPr lang="ru-RU" dirty="0" smtClean="0"/>
              <a:t> </a:t>
            </a:r>
            <a:r>
              <a:rPr lang="en-US" dirty="0" smtClean="0"/>
              <a:t>During 1</a:t>
            </a:r>
            <a:r>
              <a:rPr lang="en-US" baseline="30000" dirty="0" smtClean="0"/>
              <a:t>st</a:t>
            </a:r>
            <a:r>
              <a:rPr lang="en-US" dirty="0" smtClean="0"/>
              <a:t> seismic event it took place a destruction of </a:t>
            </a:r>
            <a:r>
              <a:rPr lang="en-US" dirty="0"/>
              <a:t>the wall </a:t>
            </a:r>
            <a:r>
              <a:rPr lang="en-US" dirty="0" smtClean="0"/>
              <a:t>with</a:t>
            </a:r>
            <a:r>
              <a:rPr lang="ru-RU" dirty="0" smtClean="0"/>
              <a:t> </a:t>
            </a:r>
            <a:r>
              <a:rPr lang="en-US" dirty="0" smtClean="0"/>
              <a:t>throwing away its fragments eastward onto significant distance (down)</a:t>
            </a:r>
            <a:r>
              <a:rPr lang="ru-RU" dirty="0" smtClean="0"/>
              <a:t>. </a:t>
            </a:r>
            <a:r>
              <a:rPr lang="en-US" dirty="0" smtClean="0"/>
              <a:t>During 2</a:t>
            </a:r>
            <a:r>
              <a:rPr lang="en-US" baseline="30000" dirty="0" smtClean="0"/>
              <a:t>nd</a:t>
            </a:r>
            <a:r>
              <a:rPr lang="en-US" dirty="0" smtClean="0"/>
              <a:t> strong earthquake the wall was broken by cracks, which formed “flower” structure in western part of the wall and wedge in eastern part of the wall</a:t>
            </a:r>
            <a:r>
              <a:rPr lang="ru-RU" dirty="0" smtClean="0"/>
              <a:t> (</a:t>
            </a:r>
            <a:r>
              <a:rPr lang="en-US" dirty="0" smtClean="0"/>
              <a:t>upward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8" name="Picture 2" descr="D:\Андрей\Tien-Shan\ISTC 15-20\SQs S of I-K\Attachments_andrey.a.strelnikov@yandex.ru_2020-11-16_14-05-36\Корженков и др., Рис. 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3336"/>
            <a:ext cx="5270904" cy="303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42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Андрей\Tien-Shan\ISTC 15-20\SQs S of I-K\Attachments_andrey.a.strelnikov@yandex.ru_2020-11-16_14-05-36\Корженков и др., Рис. 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4" y="77720"/>
            <a:ext cx="514114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92079" y="24289"/>
            <a:ext cx="3872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Mobilized Late Pleistocene </a:t>
            </a:r>
            <a:r>
              <a:rPr lang="en-US" b="1" dirty="0" err="1" smtClean="0"/>
              <a:t>morains</a:t>
            </a:r>
            <a:r>
              <a:rPr lang="en-US" b="1" dirty="0" smtClean="0"/>
              <a:t> in Cho-</a:t>
            </a:r>
            <a:r>
              <a:rPr lang="en-US" b="1" dirty="0" err="1" smtClean="0"/>
              <a:t>Kyzylsuu</a:t>
            </a:r>
            <a:r>
              <a:rPr lang="en-US" b="1" dirty="0" smtClean="0"/>
              <a:t> river valley.</a:t>
            </a:r>
            <a:r>
              <a:rPr lang="en-US" b="1" dirty="0"/>
              <a:t> </a:t>
            </a:r>
            <a:endParaRPr lang="en-US" b="1" dirty="0" smtClean="0"/>
          </a:p>
          <a:p>
            <a:pPr algn="ctr"/>
            <a:r>
              <a:rPr lang="en-US" dirty="0" smtClean="0"/>
              <a:t>Aerial view</a:t>
            </a:r>
            <a:endParaRPr lang="ru-RU" dirty="0"/>
          </a:p>
        </p:txBody>
      </p:sp>
      <p:pic>
        <p:nvPicPr>
          <p:cNvPr id="9218" name="Picture 2" descr="D:\Андрей\Tien-Shan\ISTC 09-13\Mobilized moraines\To send\Figs\Fig. 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" y="3833788"/>
            <a:ext cx="4552124" cy="302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Андрей\Tien-Shan\ISTC 09-13\Mobilized moraines\To send\Figs\Fig. 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82" y="3784808"/>
            <a:ext cx="4551817" cy="30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326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Андрей\Tien-Shan\ISTC 15-20\SQs S of I-K\Attachments_andrey.a.strelnikov@yandex.ru_2020-11-16_14-05-36\Корженков и др., Рис. 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730" y="1916832"/>
            <a:ext cx="3286833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229200"/>
            <a:ext cx="62281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Stratigraphic column of deposits accumulated behind a natural dam in middle part of Chon-</a:t>
            </a:r>
            <a:r>
              <a:rPr lang="en-US" b="1" dirty="0" err="1" smtClean="0"/>
              <a:t>Kyzylsuu</a:t>
            </a:r>
            <a:r>
              <a:rPr lang="en-US" b="1" dirty="0" smtClean="0"/>
              <a:t> river valley</a:t>
            </a:r>
            <a:r>
              <a:rPr lang="ru-RU" dirty="0" smtClean="0"/>
              <a:t>.</a:t>
            </a:r>
            <a:endParaRPr lang="en-US" dirty="0" smtClean="0"/>
          </a:p>
          <a:p>
            <a:pPr algn="ctr"/>
            <a:r>
              <a:rPr lang="ru-RU" i="1" dirty="0" smtClean="0"/>
              <a:t>1 </a:t>
            </a:r>
            <a:r>
              <a:rPr lang="ru-RU" dirty="0"/>
              <a:t>— </a:t>
            </a:r>
            <a:r>
              <a:rPr lang="en-US" dirty="0" smtClean="0"/>
              <a:t>soil</a:t>
            </a:r>
            <a:r>
              <a:rPr lang="ru-RU" dirty="0" smtClean="0"/>
              <a:t>, </a:t>
            </a:r>
            <a:r>
              <a:rPr lang="ru-RU" i="1" dirty="0"/>
              <a:t>2 </a:t>
            </a:r>
            <a:r>
              <a:rPr lang="ru-RU" dirty="0"/>
              <a:t>— </a:t>
            </a:r>
            <a:r>
              <a:rPr lang="en-US" dirty="0" smtClean="0"/>
              <a:t>loam and sandy loam</a:t>
            </a:r>
            <a:r>
              <a:rPr lang="ru-RU" dirty="0" smtClean="0"/>
              <a:t>, </a:t>
            </a:r>
            <a:r>
              <a:rPr lang="ru-RU" i="1" dirty="0"/>
              <a:t>3 </a:t>
            </a:r>
            <a:r>
              <a:rPr lang="ru-RU" dirty="0"/>
              <a:t>— </a:t>
            </a:r>
            <a:r>
              <a:rPr lang="en-US" dirty="0" smtClean="0"/>
              <a:t>sand</a:t>
            </a:r>
            <a:r>
              <a:rPr lang="ru-RU" dirty="0" smtClean="0"/>
              <a:t>, </a:t>
            </a:r>
            <a:r>
              <a:rPr lang="ru-RU" i="1" dirty="0"/>
              <a:t>4 </a:t>
            </a:r>
            <a:r>
              <a:rPr lang="ru-RU" dirty="0"/>
              <a:t>— </a:t>
            </a:r>
            <a:r>
              <a:rPr lang="en-US" dirty="0" err="1" smtClean="0"/>
              <a:t>gruss</a:t>
            </a:r>
            <a:r>
              <a:rPr lang="ru-RU" dirty="0" smtClean="0"/>
              <a:t>, </a:t>
            </a:r>
            <a:r>
              <a:rPr lang="ru-RU" i="1" dirty="0"/>
              <a:t>5 </a:t>
            </a:r>
            <a:r>
              <a:rPr lang="ru-RU" dirty="0"/>
              <a:t>— </a:t>
            </a:r>
            <a:r>
              <a:rPr lang="en-US" dirty="0" smtClean="0"/>
              <a:t>pebble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i="1" dirty="0" smtClean="0"/>
              <a:t>6 </a:t>
            </a:r>
            <a:r>
              <a:rPr lang="ru-RU" dirty="0"/>
              <a:t>— </a:t>
            </a:r>
            <a:r>
              <a:rPr lang="en-US" dirty="0" smtClean="0"/>
              <a:t>boulders</a:t>
            </a:r>
            <a:r>
              <a:rPr lang="ru-RU" dirty="0" smtClean="0"/>
              <a:t>, </a:t>
            </a:r>
            <a:r>
              <a:rPr lang="ru-RU" i="1" dirty="0"/>
              <a:t>7 </a:t>
            </a:r>
            <a:r>
              <a:rPr lang="ru-RU" dirty="0"/>
              <a:t>— </a:t>
            </a:r>
            <a:r>
              <a:rPr lang="en-US" dirty="0" err="1" smtClean="0"/>
              <a:t>pattum</a:t>
            </a:r>
            <a:r>
              <a:rPr lang="en-US" dirty="0" smtClean="0"/>
              <a:t> and alluvial deposits</a:t>
            </a:r>
            <a:r>
              <a:rPr lang="ru-RU" dirty="0" smtClean="0"/>
              <a:t>, </a:t>
            </a:r>
            <a:r>
              <a:rPr lang="ru-RU" i="1" dirty="0"/>
              <a:t>8 </a:t>
            </a:r>
            <a:r>
              <a:rPr lang="ru-RU" dirty="0"/>
              <a:t>— </a:t>
            </a:r>
            <a:r>
              <a:rPr lang="en-US" dirty="0" smtClean="0"/>
              <a:t>horizons with </a:t>
            </a:r>
            <a:r>
              <a:rPr lang="en-US" dirty="0" err="1" smtClean="0"/>
              <a:t>seismites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2" name="Picture 2" descr="D:\Андрей\Tien-Shan\ISTC 09-13\Mobilized moraines\To send\Figs\Fig. 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947"/>
            <a:ext cx="6345238" cy="4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299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D:\Андрей\Tien-Shan\ISTC 15-20\SQs S of I-K\Attachments_andrey.a.strelnikov@yandex.ru_2020-11-16_14-05-36\Корженков и др., Рис. 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9483" y="4446246"/>
            <a:ext cx="7338581" cy="236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32240" y="14112"/>
            <a:ext cx="242582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b="1" dirty="0" smtClean="0"/>
          </a:p>
          <a:p>
            <a:pPr algn="ctr"/>
            <a:r>
              <a:rPr lang="en-US" sz="1400" b="1" dirty="0" smtClean="0"/>
              <a:t>Satellite image of the </a:t>
            </a:r>
            <a:r>
              <a:rPr lang="en-US" sz="1400" b="1" dirty="0" err="1" smtClean="0"/>
              <a:t>Bir</a:t>
            </a:r>
            <a:r>
              <a:rPr lang="en-US" sz="1400" b="1" dirty="0" smtClean="0"/>
              <a:t>-Bash uplift</a:t>
            </a:r>
            <a:r>
              <a:rPr lang="ru-RU" sz="1400" b="1" dirty="0" smtClean="0"/>
              <a:t>.</a:t>
            </a:r>
            <a:endParaRPr lang="en-US" sz="1400" b="1" dirty="0" smtClean="0"/>
          </a:p>
          <a:p>
            <a:r>
              <a:rPr lang="en-US" sz="1400" dirty="0" smtClean="0"/>
              <a:t>The structure is broken along South-</a:t>
            </a:r>
            <a:r>
              <a:rPr lang="en-US" sz="1400" dirty="0" err="1" smtClean="0"/>
              <a:t>Issykkul</a:t>
            </a:r>
            <a:r>
              <a:rPr lang="en-US" sz="1400" dirty="0" smtClean="0"/>
              <a:t> </a:t>
            </a:r>
            <a:r>
              <a:rPr lang="en-US" sz="1400" dirty="0" err="1" smtClean="0"/>
              <a:t>adyr</a:t>
            </a:r>
            <a:r>
              <a:rPr lang="en-US" sz="1400" dirty="0" smtClean="0"/>
              <a:t> fault (it is marked by white lines, </a:t>
            </a:r>
            <a:r>
              <a:rPr lang="en-US" sz="1400" dirty="0" err="1" smtClean="0"/>
              <a:t>bergstrichs</a:t>
            </a:r>
            <a:r>
              <a:rPr lang="en-US" sz="1400" dirty="0" smtClean="0"/>
              <a:t> show a direction of fault plane tilting)</a:t>
            </a:r>
            <a:r>
              <a:rPr lang="ru-RU" sz="1400" dirty="0" smtClean="0"/>
              <a:t>. «</a:t>
            </a:r>
            <a:r>
              <a:rPr lang="en-US" sz="1400" dirty="0" smtClean="0"/>
              <a:t>T</a:t>
            </a:r>
            <a:r>
              <a:rPr lang="ru-RU" sz="1400" dirty="0" smtClean="0"/>
              <a:t>» </a:t>
            </a:r>
            <a:r>
              <a:rPr lang="ru-RU" sz="1400" dirty="0"/>
              <a:t>- </a:t>
            </a:r>
            <a:r>
              <a:rPr lang="en-US" sz="1400" dirty="0" smtClean="0"/>
              <a:t>a trench excavated across one from the fault scarps in the northern slope of the </a:t>
            </a:r>
            <a:r>
              <a:rPr lang="en-US" sz="1400" dirty="0" err="1" smtClean="0"/>
              <a:t>Bir</a:t>
            </a:r>
            <a:r>
              <a:rPr lang="en-US" sz="1400" dirty="0" smtClean="0"/>
              <a:t>-Bash mount</a:t>
            </a:r>
          </a:p>
          <a:p>
            <a:endParaRPr lang="ru-RU" sz="1400" dirty="0" smtClean="0"/>
          </a:p>
          <a:p>
            <a:pPr algn="ctr"/>
            <a:endParaRPr lang="en-US" sz="1400" b="1" dirty="0" smtClean="0"/>
          </a:p>
          <a:p>
            <a:pPr algn="ctr"/>
            <a:r>
              <a:rPr lang="en-US" sz="1400" b="1" dirty="0" smtClean="0"/>
              <a:t>A section of the eastern wall of the trench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pPr algn="ctr"/>
            <a:r>
              <a:rPr lang="ru-RU" sz="1400" dirty="0" smtClean="0"/>
              <a:t>[</a:t>
            </a:r>
            <a:r>
              <a:rPr lang="en-US" sz="1400" dirty="0" err="1"/>
              <a:t>Korzhenkov</a:t>
            </a:r>
            <a:r>
              <a:rPr lang="en-US" sz="1400" dirty="0"/>
              <a:t> et al.</a:t>
            </a:r>
            <a:r>
              <a:rPr lang="ru-RU" sz="1400" dirty="0"/>
              <a:t>, 202</a:t>
            </a:r>
            <a:r>
              <a:rPr lang="en-US" sz="1400" dirty="0"/>
              <a:t>1</a:t>
            </a:r>
            <a:r>
              <a:rPr lang="ru-RU" sz="1400" dirty="0" smtClean="0"/>
              <a:t>].</a:t>
            </a:r>
            <a:endParaRPr lang="en-US" sz="1400" dirty="0" smtClean="0"/>
          </a:p>
          <a:p>
            <a:pPr algn="ctr"/>
            <a:r>
              <a:rPr lang="en-US" sz="1400" dirty="0" smtClean="0"/>
              <a:t> Numbers in cirques – numbers of layers. 1 – thrust, 2 – places of C14 sample collection</a:t>
            </a:r>
            <a:endParaRPr lang="ru-RU" sz="1400" dirty="0"/>
          </a:p>
        </p:txBody>
      </p:sp>
      <p:pic>
        <p:nvPicPr>
          <p:cNvPr id="7" name="Picture 2" descr="D:\Андрей\Tien-Shan\ISTC 15-20\SQs S of I-K\Attachments_andrey.a.strelnikov@yandex.ru_2020-11-16_14-05-36\Корженков и др., Рис. 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5" y="24938"/>
            <a:ext cx="6627251" cy="484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166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977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/>
              <a:t>Sub-</a:t>
            </a:r>
            <a:r>
              <a:rPr lang="en-US" sz="1800" b="1" dirty="0" err="1" smtClean="0"/>
              <a:t>longtitudinal</a:t>
            </a:r>
            <a:r>
              <a:rPr lang="en-US" sz="1800" b="1" dirty="0" smtClean="0"/>
              <a:t> section across SE part of the Issyk-Kul depression</a:t>
            </a:r>
            <a:endParaRPr lang="ru-RU" sz="1800" b="1" dirty="0"/>
          </a:p>
        </p:txBody>
      </p:sp>
      <p:pic>
        <p:nvPicPr>
          <p:cNvPr id="5" name="Picture 2" descr="C:\Users\Андрей\Desktop\Belgium\Shchukin conf 2018\New sche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016" y="980995"/>
            <a:ext cx="9155016" cy="5877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021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8344" y="274638"/>
            <a:ext cx="1475656" cy="5458618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Schematic correlation of the strong earthquakes in southern part of the </a:t>
            </a:r>
            <a:r>
              <a:rPr lang="en-US" sz="1400" b="1" dirty="0" err="1" smtClean="0"/>
              <a:t>Issyl-Kul</a:t>
            </a:r>
            <a:r>
              <a:rPr lang="en-US" sz="1400" b="1" dirty="0" smtClean="0"/>
              <a:t> depression</a:t>
            </a:r>
            <a:r>
              <a:rPr lang="ru-RU" sz="1400" b="1" dirty="0" smtClean="0"/>
              <a:t> </a:t>
            </a:r>
            <a:r>
              <a:rPr lang="en-US" sz="1400" dirty="0" smtClean="0"/>
              <a:t>[</a:t>
            </a:r>
            <a:r>
              <a:rPr lang="en-US" sz="1400" dirty="0" err="1" smtClean="0"/>
              <a:t>Korzhenkov</a:t>
            </a:r>
            <a:r>
              <a:rPr lang="en-US" sz="1400" dirty="0" smtClean="0"/>
              <a:t> et al.,</a:t>
            </a:r>
            <a:r>
              <a:rPr lang="en-US" sz="1400" dirty="0"/>
              <a:t> </a:t>
            </a:r>
            <a:r>
              <a:rPr lang="ru-RU" sz="1400" dirty="0" smtClean="0"/>
              <a:t>2014 – 202</a:t>
            </a:r>
            <a:r>
              <a:rPr lang="en-US" sz="1400" dirty="0" smtClean="0"/>
              <a:t>1</a:t>
            </a:r>
            <a:r>
              <a:rPr lang="en-US" sz="1400" dirty="0"/>
              <a:t>;</a:t>
            </a:r>
            <a:r>
              <a:rPr lang="en-US" sz="1400" dirty="0" smtClean="0"/>
              <a:t> and </a:t>
            </a:r>
            <a:r>
              <a:rPr lang="en-US" sz="1400" dirty="0" err="1" smtClean="0"/>
              <a:t>Deev</a:t>
            </a:r>
            <a:r>
              <a:rPr lang="en-US" sz="1400" dirty="0" smtClean="0"/>
              <a:t> et al., </a:t>
            </a:r>
            <a:r>
              <a:rPr lang="ru-RU" sz="1400" dirty="0" smtClean="0"/>
              <a:t>2016</a:t>
            </a:r>
            <a:r>
              <a:rPr lang="ru-RU" sz="1400" dirty="0"/>
              <a:t>]</a:t>
            </a:r>
          </a:p>
        </p:txBody>
      </p:sp>
      <p:pic>
        <p:nvPicPr>
          <p:cNvPr id="8194" name="Picture 2" descr="D:\Андрей\Tien-Shan\ISTC 15-20\SQs S of I-K\Attachments_andrey.a.strelnikov@yandex.ru_2020-11-16_14-05-36\Корженков и др., Рис. 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4623"/>
            <a:ext cx="7488832" cy="678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9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2996952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Нами были изучены </a:t>
            </a:r>
            <a:r>
              <a:rPr lang="ru-RU" dirty="0" err="1" smtClean="0"/>
              <a:t>палеосейсмодислокации</a:t>
            </a:r>
            <a:r>
              <a:rPr lang="ru-RU" dirty="0" smtClean="0"/>
              <a:t> в южной части Иссык-Кульской котловины - на территории </a:t>
            </a:r>
            <a:r>
              <a:rPr lang="ru-RU" dirty="0" err="1" smtClean="0"/>
              <a:t>адыров</a:t>
            </a:r>
            <a:r>
              <a:rPr lang="ru-RU" dirty="0" smtClean="0"/>
              <a:t> (предгорий) хребта </a:t>
            </a:r>
            <a:r>
              <a:rPr lang="ru-RU" dirty="0" err="1" smtClean="0"/>
              <a:t>Терскей</a:t>
            </a:r>
            <a:r>
              <a:rPr lang="ru-RU" dirty="0" smtClean="0"/>
              <a:t> Ала-</a:t>
            </a:r>
            <a:r>
              <a:rPr lang="ru-RU" dirty="0" err="1" smtClean="0"/>
              <a:t>Тоо</a:t>
            </a:r>
            <a:r>
              <a:rPr lang="ru-RU" dirty="0" smtClean="0"/>
              <a:t>: 1) вдоль южного подножия гор </a:t>
            </a:r>
            <a:r>
              <a:rPr lang="ru-RU" dirty="0" err="1" smtClean="0"/>
              <a:t>Коконадыр-Тегерек</a:t>
            </a:r>
            <a:r>
              <a:rPr lang="ru-RU" dirty="0" smtClean="0"/>
              <a:t> в Ала-Баш-Конур-</a:t>
            </a:r>
            <a:r>
              <a:rPr lang="ru-RU" dirty="0" err="1" smtClean="0"/>
              <a:t>Олёнгской</a:t>
            </a:r>
            <a:r>
              <a:rPr lang="ru-RU" dirty="0" smtClean="0"/>
              <a:t> межгорной впадине; 2) в бассейне реки </a:t>
            </a:r>
            <a:r>
              <a:rPr lang="ru-RU" dirty="0" err="1" smtClean="0"/>
              <a:t>Тоссор</a:t>
            </a:r>
            <a:r>
              <a:rPr lang="ru-RU" dirty="0" smtClean="0"/>
              <a:t>; 3) в долине р. </a:t>
            </a:r>
            <a:r>
              <a:rPr lang="ru-RU" dirty="0" err="1" smtClean="0"/>
              <a:t>Чон</a:t>
            </a:r>
            <a:r>
              <a:rPr lang="ru-RU" dirty="0" smtClean="0"/>
              <a:t>-Кызыл-</a:t>
            </a:r>
            <a:r>
              <a:rPr lang="ru-RU" dirty="0" err="1" smtClean="0"/>
              <a:t>Суу</a:t>
            </a:r>
            <a:r>
              <a:rPr lang="ru-RU" dirty="0" smtClean="0"/>
              <a:t> и 4) на северном склоне </a:t>
            </a:r>
            <a:r>
              <a:rPr lang="ru-RU" dirty="0" err="1" smtClean="0"/>
              <a:t>внутривпадинного</a:t>
            </a:r>
            <a:r>
              <a:rPr lang="ru-RU" dirty="0" smtClean="0"/>
              <a:t> </a:t>
            </a:r>
            <a:r>
              <a:rPr lang="ru-RU" dirty="0" err="1" smtClean="0"/>
              <a:t>адырного</a:t>
            </a:r>
            <a:r>
              <a:rPr lang="ru-RU" dirty="0" smtClean="0"/>
              <a:t> поднятия </a:t>
            </a:r>
            <a:r>
              <a:rPr lang="ru-RU" dirty="0" err="1" smtClean="0"/>
              <a:t>Бир</a:t>
            </a:r>
            <a:r>
              <a:rPr lang="ru-RU" dirty="0" smtClean="0"/>
              <a:t>-Баш. Использовались 21 результат радиоуглеродных определений проб, отобранных в стенках </a:t>
            </a:r>
            <a:r>
              <a:rPr lang="ru-RU" dirty="0" err="1" smtClean="0"/>
              <a:t>палеосейсмологических</a:t>
            </a:r>
            <a:r>
              <a:rPr lang="ru-RU" dirty="0" smtClean="0"/>
              <a:t> траншей или расчищенных природных обнажений. В результате этих исследований в пределах голоцена было выявлено 10 сильных сейсмических событий. Отмечена их миграция от Ала-Баш-Конур-</a:t>
            </a:r>
            <a:r>
              <a:rPr lang="ru-RU" dirty="0" err="1" smtClean="0"/>
              <a:t>Олёнгской</a:t>
            </a:r>
            <a:r>
              <a:rPr lang="ru-RU" dirty="0" smtClean="0"/>
              <a:t> впадины в начале голоцена на восток к горе </a:t>
            </a:r>
            <a:r>
              <a:rPr lang="ru-RU" dirty="0" err="1" smtClean="0"/>
              <a:t>Бир</a:t>
            </a:r>
            <a:r>
              <a:rPr lang="ru-RU" dirty="0" smtClean="0"/>
              <a:t>-Баш (к началу новой эры), а затем назад - в западном направлении к подножию гор </a:t>
            </a:r>
            <a:r>
              <a:rPr lang="ru-RU" dirty="0" err="1" smtClean="0"/>
              <a:t>Коконадыр</a:t>
            </a:r>
            <a:r>
              <a:rPr lang="ru-RU" dirty="0" smtClean="0"/>
              <a:t> </a:t>
            </a:r>
            <a:r>
              <a:rPr lang="ru-RU" dirty="0" err="1" smtClean="0"/>
              <a:t>Тегерек</a:t>
            </a:r>
            <a:r>
              <a:rPr lang="ru-RU" dirty="0" smtClean="0"/>
              <a:t> (к концу позднего средневековья). Полученные данные могут быть использованы при построении Новой карты сейсмического районирования Иссык-Кульской области Кыргызской Республики.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128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5" y="2428868"/>
            <a:ext cx="911051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850761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928670"/>
            <a:ext cx="13906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346037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 descr="map small rotated cut 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404813"/>
            <a:ext cx="9109075" cy="62579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88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The study has been conducted at financial support of the state </a:t>
            </a:r>
            <a:r>
              <a:rPr lang="en-US" smtClean="0"/>
              <a:t>research program </a:t>
            </a:r>
            <a:r>
              <a:rPr lang="en-US" dirty="0" smtClean="0"/>
              <a:t>of Schmidt Institute of Physics of the Earth RAS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92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orje\Desktop\Корженкова Ри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8" y="1988840"/>
            <a:ext cx="8977962" cy="478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"/>
            <a:ext cx="9144000" cy="18448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Main active structures of the Issyk-Kul Lake region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Arrows show places of trenches and pits. In rectangles there are references where is a description of trenches and pits</a:t>
            </a:r>
            <a:r>
              <a:rPr lang="en-US" sz="1600" dirty="0" smtClean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04994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" y="1723"/>
            <a:ext cx="9144000" cy="1417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/>
              <a:t>Fragment of geological map of</a:t>
            </a:r>
            <a:r>
              <a:rPr lang="ru-RU" sz="1600" b="1" dirty="0" smtClean="0"/>
              <a:t> 1:200 000 </a:t>
            </a:r>
            <a:r>
              <a:rPr lang="en-US" sz="1600" b="1" dirty="0" smtClean="0"/>
              <a:t>scale of NW of the Issyk-Kul Lake region</a:t>
            </a:r>
            <a:r>
              <a:rPr lang="ru-RU" sz="1600" b="1" dirty="0" smtClean="0"/>
              <a:t> </a:t>
            </a:r>
            <a:endParaRPr lang="en-US" sz="1600" b="1" dirty="0" smtClean="0"/>
          </a:p>
          <a:p>
            <a:r>
              <a:rPr lang="ru-RU" sz="1600" dirty="0" smtClean="0"/>
              <a:t>(</a:t>
            </a:r>
            <a:r>
              <a:rPr lang="en-US" sz="1600" dirty="0" smtClean="0"/>
              <a:t>modified after</a:t>
            </a:r>
            <a:r>
              <a:rPr lang="ru-RU" sz="1600" dirty="0" smtClean="0"/>
              <a:t> [Помазков, 1962]). </a:t>
            </a:r>
            <a:endParaRPr lang="en-US" sz="1600" dirty="0" smtClean="0"/>
          </a:p>
          <a:p>
            <a:r>
              <a:rPr lang="en-US" sz="1600" dirty="0" smtClean="0"/>
              <a:t>By shades of red and green colors there are shown Paleozoic rocks</a:t>
            </a:r>
            <a:r>
              <a:rPr lang="ru-RU" sz="1600" dirty="0" smtClean="0"/>
              <a:t>. </a:t>
            </a:r>
            <a:r>
              <a:rPr lang="en-US" sz="1600" dirty="0" smtClean="0"/>
              <a:t>Orange and yellow colors – </a:t>
            </a:r>
            <a:r>
              <a:rPr lang="en-US" sz="1600" dirty="0" err="1" smtClean="0"/>
              <a:t>Paleogene</a:t>
            </a:r>
            <a:r>
              <a:rPr lang="en-US" sz="1600" dirty="0" smtClean="0"/>
              <a:t> and </a:t>
            </a:r>
            <a:r>
              <a:rPr lang="en-US" sz="1600" dirty="0" err="1" smtClean="0"/>
              <a:t>Neogene</a:t>
            </a:r>
            <a:r>
              <a:rPr lang="en-US" sz="1600" dirty="0" smtClean="0"/>
              <a:t> deposits consequently</a:t>
            </a:r>
            <a:r>
              <a:rPr lang="ru-RU" sz="1600" dirty="0" smtClean="0"/>
              <a:t>. </a:t>
            </a:r>
            <a:r>
              <a:rPr lang="en-US" sz="1600" dirty="0" smtClean="0"/>
              <a:t>By shades of grey color are shown Quaternary deposits</a:t>
            </a:r>
            <a:r>
              <a:rPr lang="ru-RU" sz="1600" dirty="0" smtClean="0"/>
              <a:t>. </a:t>
            </a:r>
            <a:r>
              <a:rPr lang="en-US" sz="1600" dirty="0" smtClean="0"/>
              <a:t>Rhombs show places of our study: </a:t>
            </a:r>
            <a:r>
              <a:rPr lang="ru-RU" sz="1600" dirty="0" smtClean="0"/>
              <a:t>1 – </a:t>
            </a:r>
            <a:r>
              <a:rPr lang="en-US" sz="1600" dirty="0" smtClean="0"/>
              <a:t>Southern </a:t>
            </a:r>
            <a:r>
              <a:rPr lang="en-US" sz="1600" dirty="0" err="1" smtClean="0"/>
              <a:t>Ak-Teke</a:t>
            </a:r>
            <a:r>
              <a:rPr lang="en-US" sz="1600" dirty="0" smtClean="0"/>
              <a:t> fault</a:t>
            </a:r>
            <a:r>
              <a:rPr lang="ru-RU" sz="1600" dirty="0" smtClean="0"/>
              <a:t>, 2 – </a:t>
            </a:r>
            <a:r>
              <a:rPr lang="en-US" sz="1600" dirty="0" smtClean="0"/>
              <a:t>submerged fortress of The </a:t>
            </a:r>
            <a:r>
              <a:rPr lang="en-US" sz="1600" dirty="0" err="1" smtClean="0"/>
              <a:t>Emyr</a:t>
            </a:r>
            <a:r>
              <a:rPr lang="en-US" sz="1600" dirty="0" smtClean="0"/>
              <a:t> </a:t>
            </a:r>
            <a:r>
              <a:rPr lang="en-US" sz="1600" dirty="0" err="1" smtClean="0"/>
              <a:t>Timur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5" name="Объект 4" descr="C:\Users\Андрей\Desktop\N EQs\Kultor fault\68.jpe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419361"/>
            <a:ext cx="2837688" cy="252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дрей\Desktop\N EQs\Kultor fault\New_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48" y="1469677"/>
            <a:ext cx="5940425" cy="244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ндрей\Desktop\N EQs\Kultor fault\Fig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" y="3943105"/>
            <a:ext cx="5940425" cy="288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986144" y="4549676"/>
            <a:ext cx="319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Detailed image of </a:t>
            </a:r>
            <a:endParaRPr lang="ru-RU" sz="1600" b="1" dirty="0" smtClean="0"/>
          </a:p>
          <a:p>
            <a:pPr algn="ctr"/>
            <a:r>
              <a:rPr lang="en-US" sz="1600" b="1" dirty="0" smtClean="0"/>
              <a:t>the Southern </a:t>
            </a:r>
            <a:r>
              <a:rPr lang="en-US" sz="1600" b="1" dirty="0" err="1" smtClean="0"/>
              <a:t>Ak-Teke</a:t>
            </a:r>
            <a:r>
              <a:rPr lang="en-US" sz="1600" b="1" dirty="0" smtClean="0"/>
              <a:t> fault</a:t>
            </a:r>
            <a:r>
              <a:rPr lang="ru-RU" sz="1600" dirty="0" smtClean="0"/>
              <a:t> </a:t>
            </a:r>
          </a:p>
          <a:p>
            <a:pPr algn="ctr"/>
            <a:r>
              <a:rPr lang="ru-RU" sz="1600" dirty="0" smtClean="0"/>
              <a:t>(</a:t>
            </a:r>
            <a:r>
              <a:rPr lang="en-US" sz="1600" dirty="0" smtClean="0"/>
              <a:t>after</a:t>
            </a:r>
            <a:r>
              <a:rPr lang="ru-RU" sz="1600" dirty="0" smtClean="0"/>
              <a:t> [</a:t>
            </a:r>
            <a:r>
              <a:rPr lang="en-US" sz="1600" dirty="0" err="1" smtClean="0"/>
              <a:t>Korzhenkov</a:t>
            </a:r>
            <a:r>
              <a:rPr lang="en-US" sz="1600" dirty="0" smtClean="0"/>
              <a:t> et al.</a:t>
            </a:r>
            <a:r>
              <a:rPr lang="ru-RU" sz="1600" dirty="0" smtClean="0"/>
              <a:t>, </a:t>
            </a:r>
            <a:r>
              <a:rPr lang="ru-RU" sz="1600" dirty="0"/>
              <a:t>2007</a:t>
            </a:r>
            <a:r>
              <a:rPr lang="ru-RU" sz="1600" dirty="0" smtClean="0"/>
              <a:t>]).</a:t>
            </a:r>
          </a:p>
          <a:p>
            <a:pPr algn="ctr"/>
            <a:r>
              <a:rPr lang="ru-RU" sz="1600" dirty="0" smtClean="0"/>
              <a:t> </a:t>
            </a:r>
          </a:p>
          <a:p>
            <a:pPr algn="ctr"/>
            <a:r>
              <a:rPr lang="ru-RU" sz="1600" dirty="0" smtClean="0"/>
              <a:t>1 </a:t>
            </a:r>
            <a:r>
              <a:rPr lang="ru-RU" sz="1600" dirty="0"/>
              <a:t>– </a:t>
            </a:r>
            <a:r>
              <a:rPr lang="en-US" sz="1600" dirty="0"/>
              <a:t>pebbles</a:t>
            </a:r>
            <a:r>
              <a:rPr lang="ru-RU" sz="1600" dirty="0" smtClean="0"/>
              <a:t>; </a:t>
            </a:r>
            <a:r>
              <a:rPr lang="ru-RU" sz="1600" dirty="0"/>
              <a:t>2 – </a:t>
            </a:r>
            <a:r>
              <a:rPr lang="en-US" sz="1600" dirty="0" smtClean="0"/>
              <a:t>sand</a:t>
            </a:r>
            <a:r>
              <a:rPr lang="ru-RU" sz="1600" dirty="0" smtClean="0"/>
              <a:t>; </a:t>
            </a:r>
            <a:r>
              <a:rPr lang="ru-RU" sz="1600" dirty="0"/>
              <a:t>3 – </a:t>
            </a:r>
            <a:r>
              <a:rPr lang="en-US" sz="1600" dirty="0" smtClean="0"/>
              <a:t>loam</a:t>
            </a:r>
            <a:r>
              <a:rPr lang="ru-RU" sz="1600" dirty="0" smtClean="0"/>
              <a:t>; </a:t>
            </a:r>
            <a:r>
              <a:rPr lang="ru-RU" sz="1600" dirty="0"/>
              <a:t>4, 5 – </a:t>
            </a:r>
            <a:r>
              <a:rPr lang="en-US" sz="1600" dirty="0" smtClean="0"/>
              <a:t>clay</a:t>
            </a:r>
            <a:r>
              <a:rPr lang="ru-RU" sz="1600" dirty="0" smtClean="0"/>
              <a:t>: </a:t>
            </a:r>
            <a:r>
              <a:rPr lang="ru-RU" sz="1600" dirty="0"/>
              <a:t>4 – </a:t>
            </a:r>
            <a:r>
              <a:rPr lang="en-US" sz="1600" dirty="0" smtClean="0"/>
              <a:t>brown</a:t>
            </a:r>
            <a:r>
              <a:rPr lang="ru-RU" sz="1600" dirty="0" smtClean="0"/>
              <a:t>, </a:t>
            </a:r>
            <a:r>
              <a:rPr lang="ru-RU" sz="1600" dirty="0"/>
              <a:t>5 – </a:t>
            </a:r>
            <a:r>
              <a:rPr lang="en-US" sz="1600" dirty="0" smtClean="0"/>
              <a:t>white</a:t>
            </a:r>
            <a:r>
              <a:rPr lang="ru-RU" sz="1600" dirty="0" smtClean="0"/>
              <a:t>; </a:t>
            </a:r>
            <a:r>
              <a:rPr lang="ru-RU" sz="1600" dirty="0"/>
              <a:t>6 – </a:t>
            </a:r>
            <a:r>
              <a:rPr lang="en-US" sz="1600" dirty="0" smtClean="0"/>
              <a:t>organic material</a:t>
            </a:r>
            <a:r>
              <a:rPr lang="ru-RU" sz="1600" dirty="0" smtClean="0"/>
              <a:t>; </a:t>
            </a:r>
            <a:r>
              <a:rPr lang="ru-RU" sz="1600" dirty="0"/>
              <a:t>7 – </a:t>
            </a:r>
            <a:r>
              <a:rPr lang="en-US" sz="1600" dirty="0" smtClean="0"/>
              <a:t>rupture zone</a:t>
            </a:r>
            <a:r>
              <a:rPr lang="ru-RU" sz="1600" dirty="0" smtClean="0"/>
              <a:t>; </a:t>
            </a:r>
            <a:r>
              <a:rPr lang="ru-RU" sz="1600" dirty="0"/>
              <a:t>8 – </a:t>
            </a:r>
            <a:r>
              <a:rPr lang="en-US" sz="1600" dirty="0"/>
              <a:t>hardened interlayers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7270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ig 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8388424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 descr="Fig 15 small small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0" y="2312"/>
            <a:ext cx="327009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467424" y="4826675"/>
            <a:ext cx="4676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Plan of underwater shoal existed in </a:t>
            </a:r>
            <a:r>
              <a:rPr lang="ru-RU" b="1" dirty="0" smtClean="0"/>
              <a:t>1959 </a:t>
            </a:r>
            <a:r>
              <a:rPr lang="ru-RU" b="1" dirty="0"/>
              <a:t>г. </a:t>
            </a:r>
            <a:r>
              <a:rPr lang="en-US" dirty="0" smtClean="0"/>
              <a:t>(modified after</a:t>
            </a:r>
            <a:r>
              <a:rPr lang="ru-RU" dirty="0" smtClean="0"/>
              <a:t> </a:t>
            </a:r>
            <a:r>
              <a:rPr lang="ru-RU" dirty="0"/>
              <a:t>[Винник, 1961] </a:t>
            </a:r>
            <a:r>
              <a:rPr lang="en-US" dirty="0"/>
              <a:t>)</a:t>
            </a:r>
            <a:r>
              <a:rPr lang="ru-RU" dirty="0" smtClean="0"/>
              <a:t>. </a:t>
            </a:r>
            <a:endParaRPr lang="en-US" dirty="0" smtClean="0"/>
          </a:p>
          <a:p>
            <a:r>
              <a:rPr lang="ru-RU" i="1" dirty="0" smtClean="0"/>
              <a:t>1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en-US" dirty="0" smtClean="0"/>
              <a:t>coast</a:t>
            </a:r>
            <a:r>
              <a:rPr lang="ru-RU" dirty="0" smtClean="0"/>
              <a:t>, </a:t>
            </a:r>
            <a:r>
              <a:rPr lang="ru-RU" i="1" dirty="0"/>
              <a:t>2</a:t>
            </a:r>
            <a:r>
              <a:rPr lang="ru-RU" dirty="0"/>
              <a:t> – </a:t>
            </a:r>
            <a:r>
              <a:rPr lang="en-US" dirty="0"/>
              <a:t>underwater shoal </a:t>
            </a:r>
            <a:r>
              <a:rPr lang="ru-RU" dirty="0" smtClean="0"/>
              <a:t>, </a:t>
            </a:r>
            <a:r>
              <a:rPr lang="ru-RU" i="1" dirty="0"/>
              <a:t>3</a:t>
            </a:r>
            <a:r>
              <a:rPr lang="ru-RU" dirty="0"/>
              <a:t> – </a:t>
            </a:r>
            <a:r>
              <a:rPr lang="en-US" dirty="0"/>
              <a:t>log decking</a:t>
            </a:r>
            <a:r>
              <a:rPr lang="ru-RU" dirty="0" smtClean="0"/>
              <a:t>, </a:t>
            </a:r>
            <a:r>
              <a:rPr lang="ru-RU" i="1" dirty="0"/>
              <a:t>4</a:t>
            </a:r>
            <a:r>
              <a:rPr lang="ru-RU" dirty="0"/>
              <a:t> –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hedge</a:t>
            </a:r>
            <a:r>
              <a:rPr lang="ru-RU" dirty="0" smtClean="0"/>
              <a:t>, </a:t>
            </a:r>
            <a:r>
              <a:rPr lang="ru-RU" i="1" dirty="0"/>
              <a:t>5</a:t>
            </a:r>
            <a:r>
              <a:rPr lang="ru-RU" dirty="0"/>
              <a:t> – </a:t>
            </a:r>
            <a:r>
              <a:rPr lang="en-US" dirty="0" smtClean="0"/>
              <a:t>walls remnants</a:t>
            </a:r>
            <a:r>
              <a:rPr lang="ru-RU" dirty="0" smtClean="0"/>
              <a:t>, </a:t>
            </a:r>
            <a:r>
              <a:rPr lang="ru-RU" i="1" dirty="0"/>
              <a:t>6</a:t>
            </a:r>
            <a:r>
              <a:rPr lang="ru-RU" dirty="0"/>
              <a:t> – </a:t>
            </a:r>
            <a:r>
              <a:rPr lang="en-US" dirty="0" smtClean="0"/>
              <a:t>walls basements</a:t>
            </a:r>
            <a:r>
              <a:rPr lang="ru-RU" dirty="0" smtClean="0"/>
              <a:t>, </a:t>
            </a:r>
            <a:r>
              <a:rPr lang="ru-RU" i="1" dirty="0"/>
              <a:t>7</a:t>
            </a:r>
            <a:r>
              <a:rPr lang="ru-RU" dirty="0"/>
              <a:t> – </a:t>
            </a:r>
            <a:r>
              <a:rPr lang="en-US" dirty="0" smtClean="0"/>
              <a:t>groups of scattered bricks</a:t>
            </a:r>
            <a:r>
              <a:rPr lang="ru-RU" dirty="0" smtClean="0"/>
              <a:t>, </a:t>
            </a:r>
            <a:r>
              <a:rPr lang="ru-RU" i="1" dirty="0"/>
              <a:t>8</a:t>
            </a:r>
            <a:r>
              <a:rPr lang="ru-RU" dirty="0"/>
              <a:t> – </a:t>
            </a:r>
            <a:r>
              <a:rPr lang="en-US" dirty="0"/>
              <a:t>stone paving</a:t>
            </a:r>
            <a:r>
              <a:rPr lang="ru-RU" dirty="0" smtClean="0"/>
              <a:t>, </a:t>
            </a:r>
            <a:r>
              <a:rPr lang="ru-RU" i="1" dirty="0"/>
              <a:t>9</a:t>
            </a:r>
            <a:r>
              <a:rPr lang="ru-RU" dirty="0"/>
              <a:t> – </a:t>
            </a:r>
            <a:r>
              <a:rPr lang="en-US" dirty="0" smtClean="0"/>
              <a:t>building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46848" y="3501008"/>
            <a:ext cx="5842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Our surface photograph of the eastern wall discovered by D.F. </a:t>
            </a:r>
            <a:r>
              <a:rPr lang="en-US" dirty="0" err="1" smtClean="0"/>
              <a:t>Vinnik</a:t>
            </a:r>
            <a:r>
              <a:rPr lang="en-US" dirty="0" smtClean="0"/>
              <a:t> group in 1959 </a:t>
            </a:r>
            <a:r>
              <a:rPr lang="ru-RU" dirty="0"/>
              <a:t>[Винник,</a:t>
            </a:r>
            <a:r>
              <a:rPr lang="en-US" dirty="0" smtClean="0"/>
              <a:t> </a:t>
            </a:r>
            <a:r>
              <a:rPr lang="ru-RU" dirty="0" smtClean="0"/>
              <a:t>1961</a:t>
            </a:r>
            <a:r>
              <a:rPr lang="ru-RU" dirty="0"/>
              <a:t>]. </a:t>
            </a:r>
            <a:r>
              <a:rPr lang="en-US" dirty="0" smtClean="0"/>
              <a:t>View toward NE</a:t>
            </a:r>
            <a:r>
              <a:rPr lang="ru-RU" dirty="0" smtClean="0"/>
              <a:t>. </a:t>
            </a:r>
            <a:r>
              <a:rPr lang="en-US" dirty="0" smtClean="0"/>
              <a:t>One can observe 2-meters rope markup of recent archeological excavation</a:t>
            </a:r>
            <a:endParaRPr lang="ru-RU" dirty="0"/>
          </a:p>
        </p:txBody>
      </p:sp>
      <p:pic>
        <p:nvPicPr>
          <p:cNvPr id="8" name="Picture 2" descr="D:\Андрей\Tien-Shan\ISTC 13-15\Chet-Koysuu\JPG-files\1212_14 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0880"/>
            <a:ext cx="3326587" cy="18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760" y="2204864"/>
            <a:ext cx="6942504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Study of underwater constructions near </a:t>
            </a:r>
            <a:r>
              <a:rPr lang="en-US" sz="2000" b="1" dirty="0" err="1" smtClean="0"/>
              <a:t>Kurskoe</a:t>
            </a:r>
            <a:r>
              <a:rPr lang="en-US" sz="2000" b="1" dirty="0" smtClean="0"/>
              <a:t> village.</a:t>
            </a:r>
          </a:p>
          <a:p>
            <a:r>
              <a:rPr lang="en-US" sz="2000" dirty="0" smtClean="0"/>
              <a:t>Age of the logs – end of 14 century-beginning of 15 century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847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791512" y="12584"/>
            <a:ext cx="3347864" cy="26243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err="1" smtClean="0"/>
              <a:t>Paleoseismological</a:t>
            </a:r>
            <a:r>
              <a:rPr lang="en-US" sz="2000" b="1" dirty="0" smtClean="0"/>
              <a:t> study in the </a:t>
            </a:r>
            <a:r>
              <a:rPr lang="en-US" sz="2000" b="1" dirty="0" err="1" smtClean="0"/>
              <a:t>Cholpon</a:t>
            </a:r>
            <a:r>
              <a:rPr lang="en-US" sz="2000" b="1" dirty="0" smtClean="0"/>
              <a:t>-Ata – </a:t>
            </a:r>
            <a:r>
              <a:rPr lang="en-US" sz="2000" b="1" dirty="0" err="1" smtClean="0"/>
              <a:t>Korumdu</a:t>
            </a:r>
            <a:r>
              <a:rPr lang="en-US" sz="2000" b="1" dirty="0" smtClean="0"/>
              <a:t> interfluve</a:t>
            </a:r>
            <a:r>
              <a:rPr lang="ru-RU" sz="2000" b="1" dirty="0" smtClean="0"/>
              <a:t> </a:t>
            </a:r>
            <a:br>
              <a:rPr lang="ru-RU" sz="2000" b="1" dirty="0" smtClean="0"/>
            </a:br>
            <a:r>
              <a:rPr lang="en-US" sz="2000" dirty="0" smtClean="0"/>
              <a:t>[</a:t>
            </a:r>
            <a:r>
              <a:rPr lang="en-US" sz="2000" dirty="0" err="1" smtClean="0"/>
              <a:t>Korzhenkova</a:t>
            </a:r>
            <a:r>
              <a:rPr lang="en-US" sz="2000" dirty="0" smtClean="0"/>
              <a:t> et al.</a:t>
            </a:r>
            <a:r>
              <a:rPr lang="ru-RU" sz="2000" dirty="0" smtClean="0"/>
              <a:t>, 2022</a:t>
            </a:r>
            <a:r>
              <a:rPr lang="en-US" sz="2000" dirty="0" smtClean="0"/>
              <a:t>]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(</a:t>
            </a:r>
            <a:r>
              <a:rPr lang="en-US" sz="2000" dirty="0" smtClean="0"/>
              <a:t>upward – northern trench, downward – southern trench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5" name="Рисунок 4" descr="F:\Tien-Shan\Issyk-Kul\Bosteri paper\в статью\карта с разломами русс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73" y="12584"/>
            <a:ext cx="5940425" cy="428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4" descr="D:\Андрей\Tien-Shan\Issyk-Kul\Bosteri paper\в статью\Гугл грабен с разломами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0" y="3811385"/>
            <a:ext cx="5943600" cy="304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Tien-Shan\Issyk-Kul\Bosteri paper\в статью\STrench documentatio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0936" y="4581128"/>
            <a:ext cx="4013064" cy="200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Tien-Shan\Issyk-Kul\Bosteri paper\в статью\СТраншея документация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048" y="2636912"/>
            <a:ext cx="3780185" cy="178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17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2912" y="0"/>
            <a:ext cx="9121088" cy="692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Dating of the ancient earthquakes along the eastern termination of the </a:t>
            </a:r>
            <a:r>
              <a:rPr lang="en-US" sz="2000" b="1" dirty="0" err="1" smtClean="0"/>
              <a:t>Kultor</a:t>
            </a:r>
            <a:r>
              <a:rPr lang="en-US" sz="2000" b="1" dirty="0" smtClean="0"/>
              <a:t> fault zone </a:t>
            </a:r>
            <a:r>
              <a:rPr lang="en-US" sz="2000" dirty="0" smtClean="0"/>
              <a:t>(I – </a:t>
            </a:r>
            <a:r>
              <a:rPr lang="en-US" sz="2000" dirty="0" err="1" smtClean="0"/>
              <a:t>Kultor</a:t>
            </a:r>
            <a:r>
              <a:rPr lang="en-US" sz="2000" dirty="0" smtClean="0"/>
              <a:t> border fault, II – </a:t>
            </a:r>
            <a:r>
              <a:rPr lang="en-US" sz="2000" dirty="0" err="1" smtClean="0"/>
              <a:t>Kultor</a:t>
            </a:r>
            <a:r>
              <a:rPr lang="en-US" sz="2000" dirty="0" smtClean="0"/>
              <a:t> </a:t>
            </a:r>
            <a:r>
              <a:rPr lang="en-US" sz="2000" dirty="0" err="1" smtClean="0"/>
              <a:t>adyr</a:t>
            </a:r>
            <a:r>
              <a:rPr lang="en-US" sz="2000" dirty="0" smtClean="0"/>
              <a:t> fault, III – </a:t>
            </a:r>
            <a:r>
              <a:rPr lang="en-US" sz="2000" dirty="0" err="1" smtClean="0"/>
              <a:t>Aksuu</a:t>
            </a:r>
            <a:r>
              <a:rPr lang="en-US" sz="2000" dirty="0" smtClean="0"/>
              <a:t> border fault)</a:t>
            </a:r>
            <a:endParaRPr lang="ru-RU" sz="2000" dirty="0"/>
          </a:p>
        </p:txBody>
      </p:sp>
      <p:pic>
        <p:nvPicPr>
          <p:cNvPr id="5" name="Объект 3" descr="C:\Users\Андрей\Desktop\New_04-04-2020-2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93944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дрей\Desktop\N EQs\Kultor fault\Рис. 14 а Корженков и др.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5263" y="5069343"/>
            <a:ext cx="5940425" cy="181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Андрей\Desktop\New_1-04-2020-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5262" y="3493407"/>
            <a:ext cx="59404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968752" y="692696"/>
            <a:ext cx="315693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Downward</a:t>
            </a:r>
            <a:r>
              <a:rPr lang="ru-RU" sz="1400" dirty="0" smtClean="0"/>
              <a:t>: </a:t>
            </a:r>
            <a:endParaRPr lang="en-US" sz="1400" dirty="0" smtClean="0"/>
          </a:p>
          <a:p>
            <a:pPr algn="ctr"/>
            <a:r>
              <a:rPr lang="en-US" sz="1400" b="1" dirty="0" err="1" smtClean="0"/>
              <a:t>Paleoseismological</a:t>
            </a:r>
            <a:r>
              <a:rPr lang="en-US" sz="1400" b="1" dirty="0" smtClean="0"/>
              <a:t> trenches excavated across the fault scarps along the </a:t>
            </a:r>
            <a:r>
              <a:rPr lang="en-US" sz="1400" b="1" dirty="0" err="1" smtClean="0"/>
              <a:t>Kultor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adyr</a:t>
            </a:r>
            <a:r>
              <a:rPr lang="en-US" sz="1400" b="1" dirty="0" smtClean="0"/>
              <a:t> fault</a:t>
            </a:r>
            <a:r>
              <a:rPr lang="ru-RU" sz="1400" b="1" dirty="0" smtClean="0"/>
              <a:t> </a:t>
            </a:r>
            <a:r>
              <a:rPr lang="ru-RU" sz="1400" dirty="0" smtClean="0"/>
              <a:t>[</a:t>
            </a:r>
            <a:r>
              <a:rPr lang="en-US" sz="1400" dirty="0" err="1" smtClean="0"/>
              <a:t>Korzhenkov</a:t>
            </a:r>
            <a:r>
              <a:rPr lang="en-US" sz="1400" dirty="0" smtClean="0"/>
              <a:t> et al., </a:t>
            </a:r>
            <a:r>
              <a:rPr lang="ru-RU" sz="1400" dirty="0" smtClean="0"/>
              <a:t>, </a:t>
            </a:r>
            <a:r>
              <a:rPr lang="ru-RU" sz="1400" dirty="0"/>
              <a:t>2020]). </a:t>
            </a:r>
            <a:endParaRPr lang="en-US" sz="1400" dirty="0" smtClean="0"/>
          </a:p>
          <a:p>
            <a:r>
              <a:rPr lang="ru-RU" sz="1400" dirty="0" smtClean="0"/>
              <a:t>1 – </a:t>
            </a:r>
            <a:r>
              <a:rPr lang="en-US" sz="1400" dirty="0" smtClean="0"/>
              <a:t>recent soil</a:t>
            </a:r>
            <a:r>
              <a:rPr lang="ru-RU" sz="1400" dirty="0" smtClean="0"/>
              <a:t>, </a:t>
            </a:r>
            <a:r>
              <a:rPr lang="ru-RU" sz="1400" dirty="0"/>
              <a:t>2 </a:t>
            </a:r>
            <a:r>
              <a:rPr lang="ru-RU" sz="1400" dirty="0" smtClean="0"/>
              <a:t>– </a:t>
            </a:r>
            <a:r>
              <a:rPr lang="en-US" sz="1400" dirty="0" smtClean="0"/>
              <a:t>red </a:t>
            </a:r>
            <a:r>
              <a:rPr lang="en-US" sz="1400" dirty="0" err="1" smtClean="0"/>
              <a:t>paleo</a:t>
            </a:r>
            <a:r>
              <a:rPr lang="en-US" sz="1400" dirty="0" smtClean="0"/>
              <a:t>-soil</a:t>
            </a:r>
            <a:r>
              <a:rPr lang="ru-RU" sz="1400" dirty="0" smtClean="0"/>
              <a:t>, </a:t>
            </a:r>
            <a:r>
              <a:rPr lang="ru-RU" sz="1400" dirty="0"/>
              <a:t>3 </a:t>
            </a:r>
            <a:r>
              <a:rPr lang="ru-RU" sz="1400" dirty="0" smtClean="0"/>
              <a:t>– </a:t>
            </a:r>
            <a:r>
              <a:rPr lang="en-US" sz="1400" dirty="0" smtClean="0"/>
              <a:t>brown </a:t>
            </a:r>
            <a:r>
              <a:rPr lang="en-US" sz="1400" dirty="0" err="1" smtClean="0"/>
              <a:t>paleo</a:t>
            </a:r>
            <a:r>
              <a:rPr lang="en-US" sz="1400" dirty="0" smtClean="0"/>
              <a:t>-soil</a:t>
            </a:r>
            <a:r>
              <a:rPr lang="ru-RU" sz="1400" dirty="0" smtClean="0"/>
              <a:t>, </a:t>
            </a:r>
            <a:r>
              <a:rPr lang="ru-RU" sz="1400" dirty="0"/>
              <a:t>4 </a:t>
            </a:r>
            <a:r>
              <a:rPr lang="ru-RU" sz="1400" dirty="0" smtClean="0"/>
              <a:t>– </a:t>
            </a:r>
            <a:r>
              <a:rPr lang="en-US" sz="1400" dirty="0" smtClean="0"/>
              <a:t>sandy loam</a:t>
            </a:r>
            <a:r>
              <a:rPr lang="ru-RU" sz="1400" dirty="0" smtClean="0"/>
              <a:t>, </a:t>
            </a:r>
            <a:r>
              <a:rPr lang="ru-RU" sz="1400" dirty="0"/>
              <a:t>5 </a:t>
            </a:r>
            <a:r>
              <a:rPr lang="ru-RU" sz="1400" dirty="0" smtClean="0"/>
              <a:t>– </a:t>
            </a:r>
            <a:r>
              <a:rPr lang="en-US" sz="1400" dirty="0" smtClean="0"/>
              <a:t>loess-like loam</a:t>
            </a:r>
            <a:r>
              <a:rPr lang="ru-RU" sz="1400" dirty="0" smtClean="0"/>
              <a:t>, </a:t>
            </a:r>
            <a:r>
              <a:rPr lang="ru-RU" sz="1400" dirty="0"/>
              <a:t>6 - </a:t>
            </a:r>
            <a:r>
              <a:rPr lang="en-US" sz="1400" dirty="0" smtClean="0"/>
              <a:t>rubble</a:t>
            </a:r>
            <a:r>
              <a:rPr lang="ru-RU" sz="1400" dirty="0" smtClean="0"/>
              <a:t>-</a:t>
            </a:r>
            <a:r>
              <a:rPr lang="en-US" sz="1400" dirty="0" err="1" smtClean="0"/>
              <a:t>gruss</a:t>
            </a:r>
            <a:r>
              <a:rPr lang="en-US" sz="1400" dirty="0"/>
              <a:t> </a:t>
            </a:r>
            <a:r>
              <a:rPr lang="en-US" sz="1400" dirty="0" smtClean="0"/>
              <a:t>deposits</a:t>
            </a:r>
            <a:r>
              <a:rPr lang="ru-RU" sz="1400" dirty="0" smtClean="0"/>
              <a:t>, </a:t>
            </a:r>
            <a:r>
              <a:rPr lang="ru-RU" sz="1400" dirty="0"/>
              <a:t>7 </a:t>
            </a:r>
            <a:r>
              <a:rPr lang="ru-RU" sz="1400" dirty="0" smtClean="0"/>
              <a:t>– </a:t>
            </a:r>
            <a:r>
              <a:rPr lang="en-US" sz="1400" dirty="0" smtClean="0"/>
              <a:t>black </a:t>
            </a:r>
            <a:r>
              <a:rPr lang="en-US" sz="1400" dirty="0" err="1" smtClean="0"/>
              <a:t>paleosoil</a:t>
            </a:r>
            <a:r>
              <a:rPr lang="ru-RU" sz="1400" dirty="0" smtClean="0"/>
              <a:t>, </a:t>
            </a:r>
            <a:r>
              <a:rPr lang="ru-RU" sz="1400" dirty="0"/>
              <a:t>8 </a:t>
            </a:r>
            <a:r>
              <a:rPr lang="ru-RU" sz="1400" dirty="0" smtClean="0"/>
              <a:t>– </a:t>
            </a:r>
            <a:r>
              <a:rPr lang="en-US" sz="1400" dirty="0" err="1" smtClean="0"/>
              <a:t>seismogenic</a:t>
            </a:r>
            <a:r>
              <a:rPr lang="en-US" sz="1400" dirty="0" smtClean="0"/>
              <a:t> ruptures</a:t>
            </a:r>
            <a:r>
              <a:rPr lang="ru-RU" sz="1400" dirty="0"/>
              <a:t>(а - </a:t>
            </a:r>
            <a:r>
              <a:rPr lang="en-US" sz="1400" dirty="0"/>
              <a:t>planes</a:t>
            </a:r>
            <a:r>
              <a:rPr lang="ru-RU" sz="1400" dirty="0"/>
              <a:t>, б – </a:t>
            </a:r>
            <a:r>
              <a:rPr lang="en-US" sz="1400" dirty="0"/>
              <a:t>direction of shifting</a:t>
            </a:r>
            <a:r>
              <a:rPr lang="ru-RU" sz="1400" dirty="0"/>
              <a:t>), 9 – </a:t>
            </a:r>
            <a:r>
              <a:rPr lang="en-US" sz="1400" dirty="0"/>
              <a:t>loose deposits</a:t>
            </a:r>
            <a:r>
              <a:rPr lang="ru-RU" sz="1400" dirty="0"/>
              <a:t> (</a:t>
            </a:r>
            <a:r>
              <a:rPr lang="en-US" sz="1400" dirty="0"/>
              <a:t>granules</a:t>
            </a:r>
            <a:r>
              <a:rPr lang="ru-RU" sz="1400" dirty="0"/>
              <a:t>, </a:t>
            </a:r>
            <a:r>
              <a:rPr lang="en-US" sz="1400" dirty="0" err="1"/>
              <a:t>gruss</a:t>
            </a:r>
            <a:r>
              <a:rPr lang="ru-RU" sz="1400" dirty="0"/>
              <a:t>), </a:t>
            </a:r>
            <a:r>
              <a:rPr lang="en-US" sz="1400" dirty="0"/>
              <a:t>filled the fault zone</a:t>
            </a:r>
            <a:r>
              <a:rPr lang="ru-RU" sz="1400" dirty="0"/>
              <a:t>, 10 – </a:t>
            </a:r>
            <a:r>
              <a:rPr lang="en-US" sz="1400" dirty="0"/>
              <a:t>places of the samples collection</a:t>
            </a:r>
            <a:r>
              <a:rPr lang="ru-RU" sz="1400" dirty="0"/>
              <a:t> (а – </a:t>
            </a:r>
            <a:r>
              <a:rPr lang="en-US" sz="1400" dirty="0"/>
              <a:t>for C14 analysis</a:t>
            </a:r>
            <a:r>
              <a:rPr lang="ru-RU" sz="1400" dirty="0"/>
              <a:t>, б - </a:t>
            </a:r>
            <a:r>
              <a:rPr lang="en-US" sz="1400" dirty="0"/>
              <a:t>ceramics</a:t>
            </a:r>
            <a:r>
              <a:rPr lang="ru-RU" sz="1400" dirty="0" smtClean="0"/>
              <a:t>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0048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308304" y="0"/>
            <a:ext cx="1835696" cy="681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 smtClean="0"/>
              <a:t>Regime of the strong Late Holocene earthquakes along the </a:t>
            </a:r>
            <a:r>
              <a:rPr lang="en-US" sz="2200" b="1" dirty="0" err="1" smtClean="0"/>
              <a:t>Kultor</a:t>
            </a:r>
            <a:r>
              <a:rPr lang="en-US" sz="2200" b="1" dirty="0" smtClean="0"/>
              <a:t> fault zone.</a:t>
            </a:r>
            <a:endParaRPr lang="en-US" sz="2200" b="1" dirty="0"/>
          </a:p>
          <a:p>
            <a:r>
              <a:rPr lang="en-US" sz="2200" b="1" dirty="0" smtClean="0"/>
              <a:t>Schematic correlation </a:t>
            </a:r>
            <a:r>
              <a:rPr lang="ru-RU" sz="2200" dirty="0" smtClean="0"/>
              <a:t>[</a:t>
            </a:r>
            <a:r>
              <a:rPr lang="en-US" sz="2200" dirty="0" err="1" smtClean="0"/>
              <a:t>Korzhenkov</a:t>
            </a:r>
            <a:r>
              <a:rPr lang="en-US" sz="2200" dirty="0" smtClean="0"/>
              <a:t> et al.,</a:t>
            </a:r>
            <a:r>
              <a:rPr lang="ru-RU" sz="2200" dirty="0" smtClean="0"/>
              <a:t> 2007; 2016; 2020; </a:t>
            </a:r>
            <a:r>
              <a:rPr lang="en-US" sz="2200" dirty="0" err="1" smtClean="0"/>
              <a:t>Korzhenkova</a:t>
            </a:r>
            <a:r>
              <a:rPr lang="en-US" sz="2200" smtClean="0"/>
              <a:t> et al.</a:t>
            </a:r>
            <a:r>
              <a:rPr lang="ru-RU" sz="2200" smtClean="0"/>
              <a:t>, </a:t>
            </a:r>
            <a:r>
              <a:rPr lang="ru-RU" sz="2200" dirty="0" smtClean="0"/>
              <a:t>2022]</a:t>
            </a:r>
            <a:endParaRPr lang="ru-RU" dirty="0"/>
          </a:p>
        </p:txBody>
      </p:sp>
      <p:pic>
        <p:nvPicPr>
          <p:cNvPr id="5" name="Объект 3" descr="D:\Андрей\Tien-Shan\Issyk-Kul\N EQs\Kultor fault\New_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2" y="2320"/>
            <a:ext cx="7296872" cy="6855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7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2170</Words>
  <Application>Microsoft Office PowerPoint</Application>
  <PresentationFormat>Экран (4:3)</PresentationFormat>
  <Paragraphs>110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Main active structures of the Issyk-Kul Lake region. Epicenters of historical in instrumental earthquakes with M ≥ 5 during period from 250 AD until present [Кальметьева и др., 2009] and seismic catalogs NEIC and IRIS. Shaded relief is created with use of  GeoMapApp (http://www.geomapapp.org). Abbreviations in rectangles: АК – Alabash-Konuroleng depression, Т – Tossor river basin, ЧК – Chon-Kyzyksuu river valley, ББ – Bir-Bash anticline</vt:lpstr>
      <vt:lpstr>Topographic map of the Alabash-Konuroleng depression.  Size of every net is 4 x 4 km.  In rectangles are studied localities of the fault scarps: I - natural outcrop north from Ala-Bash village, II – seismic deformations locality by the foot of the Duvana mountain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Schematic correlation of the strong earthquakes in southern part of the Issyl-Kul depression [Korzhenkov et al., 2014 – 2021; and Deev et al., 2016]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71</cp:revision>
  <dcterms:created xsi:type="dcterms:W3CDTF">2024-09-03T10:56:21Z</dcterms:created>
  <dcterms:modified xsi:type="dcterms:W3CDTF">2024-09-10T07:44:58Z</dcterms:modified>
</cp:coreProperties>
</file>