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62" r:id="rId2"/>
    <p:sldId id="267" r:id="rId3"/>
    <p:sldId id="281" r:id="rId4"/>
    <p:sldId id="270" r:id="rId5"/>
    <p:sldId id="273" r:id="rId6"/>
    <p:sldId id="274" r:id="rId7"/>
    <p:sldId id="275" r:id="rId8"/>
    <p:sldId id="276" r:id="rId9"/>
    <p:sldId id="280" r:id="rId10"/>
    <p:sldId id="279" r:id="rId11"/>
    <p:sldId id="272" r:id="rId12"/>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5EAC"/>
    <a:srgbClr val="128BC8"/>
    <a:srgbClr val="2CAEEC"/>
    <a:srgbClr val="D0005E"/>
    <a:srgbClr val="1ABCF9"/>
    <a:srgbClr val="65A7FF"/>
    <a:srgbClr val="D90149"/>
    <a:srgbClr val="FE06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200" d="100"/>
          <a:sy n="200" d="100"/>
        </p:scale>
        <p:origin x="-3984" y="-20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4FF027-2C6A-442E-859F-7FF86C13E666}" type="datetimeFigureOut">
              <a:rPr lang="ru-RU" smtClean="0"/>
              <a:t>04.09.2024</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40C523-3653-4861-8EEC-A7CE2A992831}" type="slidenum">
              <a:rPr lang="ru-RU" smtClean="0"/>
              <a:t>‹#›</a:t>
            </a:fld>
            <a:endParaRPr lang="ru-RU"/>
          </a:p>
        </p:txBody>
      </p:sp>
    </p:spTree>
    <p:extLst>
      <p:ext uri="{BB962C8B-B14F-4D97-AF65-F5344CB8AC3E}">
        <p14:creationId xmlns:p14="http://schemas.microsoft.com/office/powerpoint/2010/main" val="2318184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640C523-3653-4861-8EEC-A7CE2A992831}" type="slidenum">
              <a:rPr lang="ru-RU" smtClean="0"/>
              <a:t>5</a:t>
            </a:fld>
            <a:endParaRPr lang="ru-RU"/>
          </a:p>
        </p:txBody>
      </p:sp>
    </p:spTree>
    <p:extLst>
      <p:ext uri="{BB962C8B-B14F-4D97-AF65-F5344CB8AC3E}">
        <p14:creationId xmlns:p14="http://schemas.microsoft.com/office/powerpoint/2010/main" val="3492396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640C523-3653-4861-8EEC-A7CE2A992831}" type="slidenum">
              <a:rPr lang="ru-RU" smtClean="0"/>
              <a:t>6</a:t>
            </a:fld>
            <a:endParaRPr lang="ru-RU"/>
          </a:p>
        </p:txBody>
      </p:sp>
    </p:spTree>
    <p:extLst>
      <p:ext uri="{BB962C8B-B14F-4D97-AF65-F5344CB8AC3E}">
        <p14:creationId xmlns:p14="http://schemas.microsoft.com/office/powerpoint/2010/main" val="77641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640C523-3653-4861-8EEC-A7CE2A992831}" type="slidenum">
              <a:rPr lang="ru-RU" smtClean="0"/>
              <a:t>7</a:t>
            </a:fld>
            <a:endParaRPr lang="ru-RU"/>
          </a:p>
        </p:txBody>
      </p:sp>
    </p:spTree>
    <p:extLst>
      <p:ext uri="{BB962C8B-B14F-4D97-AF65-F5344CB8AC3E}">
        <p14:creationId xmlns:p14="http://schemas.microsoft.com/office/powerpoint/2010/main" val="681102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640C523-3653-4861-8EEC-A7CE2A992831}" type="slidenum">
              <a:rPr lang="ru-RU" smtClean="0"/>
              <a:t>8</a:t>
            </a:fld>
            <a:endParaRPr lang="ru-RU"/>
          </a:p>
        </p:txBody>
      </p:sp>
    </p:spTree>
    <p:extLst>
      <p:ext uri="{BB962C8B-B14F-4D97-AF65-F5344CB8AC3E}">
        <p14:creationId xmlns:p14="http://schemas.microsoft.com/office/powerpoint/2010/main" val="1030549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640C523-3653-4861-8EEC-A7CE2A992831}" type="slidenum">
              <a:rPr lang="ru-RU" smtClean="0"/>
              <a:t>10</a:t>
            </a:fld>
            <a:endParaRPr lang="ru-RU"/>
          </a:p>
        </p:txBody>
      </p:sp>
    </p:spTree>
    <p:extLst>
      <p:ext uri="{BB962C8B-B14F-4D97-AF65-F5344CB8AC3E}">
        <p14:creationId xmlns:p14="http://schemas.microsoft.com/office/powerpoint/2010/main" val="3495753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E261613-9F98-4B3F-AFC8-A690E120E3B4}" type="datetime1">
              <a:rPr lang="ru-RU" smtClean="0"/>
              <a:t>04.09.2024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AB51E4-EF4B-43F5-BE53-19CDD4A2EB5B}" type="slidenum">
              <a:rPr lang="ru-RU" smtClean="0"/>
              <a:t>‹#›</a:t>
            </a:fld>
            <a:endParaRPr lang="ru-RU"/>
          </a:p>
        </p:txBody>
      </p:sp>
    </p:spTree>
    <p:extLst>
      <p:ext uri="{BB962C8B-B14F-4D97-AF65-F5344CB8AC3E}">
        <p14:creationId xmlns:p14="http://schemas.microsoft.com/office/powerpoint/2010/main" val="4110903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30C7294-6BF2-40AF-840F-7EB30BF66A83}" type="datetime1">
              <a:rPr lang="ru-RU" smtClean="0"/>
              <a:t>04.09.2024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AB51E4-EF4B-43F5-BE53-19CDD4A2EB5B}" type="slidenum">
              <a:rPr lang="ru-RU" smtClean="0"/>
              <a:t>‹#›</a:t>
            </a:fld>
            <a:endParaRPr lang="ru-RU"/>
          </a:p>
        </p:txBody>
      </p:sp>
    </p:spTree>
    <p:extLst>
      <p:ext uri="{BB962C8B-B14F-4D97-AF65-F5344CB8AC3E}">
        <p14:creationId xmlns:p14="http://schemas.microsoft.com/office/powerpoint/2010/main" val="2328363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EB82E8C-0040-40EE-B6B6-B0118B8CA590}" type="datetime1">
              <a:rPr lang="ru-RU" smtClean="0"/>
              <a:t>04.09.2024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AB51E4-EF4B-43F5-BE53-19CDD4A2EB5B}" type="slidenum">
              <a:rPr lang="ru-RU" smtClean="0"/>
              <a:t>‹#›</a:t>
            </a:fld>
            <a:endParaRPr lang="ru-RU"/>
          </a:p>
        </p:txBody>
      </p:sp>
    </p:spTree>
    <p:extLst>
      <p:ext uri="{BB962C8B-B14F-4D97-AF65-F5344CB8AC3E}">
        <p14:creationId xmlns:p14="http://schemas.microsoft.com/office/powerpoint/2010/main" val="3410841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D58C347-65E5-4C03-9E3C-774DB67F6694}" type="datetime1">
              <a:rPr lang="ru-RU" smtClean="0"/>
              <a:t>04.09.2024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AB51E4-EF4B-43F5-BE53-19CDD4A2EB5B}" type="slidenum">
              <a:rPr lang="ru-RU" smtClean="0"/>
              <a:t>‹#›</a:t>
            </a:fld>
            <a:endParaRPr lang="ru-RU"/>
          </a:p>
        </p:txBody>
      </p:sp>
    </p:spTree>
    <p:extLst>
      <p:ext uri="{BB962C8B-B14F-4D97-AF65-F5344CB8AC3E}">
        <p14:creationId xmlns:p14="http://schemas.microsoft.com/office/powerpoint/2010/main" val="3045515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C399D0F-05D2-4DA3-8325-37F5B2C6BCDA}" type="datetime1">
              <a:rPr lang="ru-RU" smtClean="0"/>
              <a:t>04.09.2024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AB51E4-EF4B-43F5-BE53-19CDD4A2EB5B}" type="slidenum">
              <a:rPr lang="ru-RU" smtClean="0"/>
              <a:t>‹#›</a:t>
            </a:fld>
            <a:endParaRPr lang="ru-RU"/>
          </a:p>
        </p:txBody>
      </p:sp>
    </p:spTree>
    <p:extLst>
      <p:ext uri="{BB962C8B-B14F-4D97-AF65-F5344CB8AC3E}">
        <p14:creationId xmlns:p14="http://schemas.microsoft.com/office/powerpoint/2010/main" val="2861683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7A5CF86-0D6C-4BD8-8004-6D5FB546F0AD}" type="datetime1">
              <a:rPr lang="ru-RU" smtClean="0"/>
              <a:t>04.09.2024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7AB51E4-EF4B-43F5-BE53-19CDD4A2EB5B}" type="slidenum">
              <a:rPr lang="ru-RU" smtClean="0"/>
              <a:t>‹#›</a:t>
            </a:fld>
            <a:endParaRPr lang="ru-RU"/>
          </a:p>
        </p:txBody>
      </p:sp>
    </p:spTree>
    <p:extLst>
      <p:ext uri="{BB962C8B-B14F-4D97-AF65-F5344CB8AC3E}">
        <p14:creationId xmlns:p14="http://schemas.microsoft.com/office/powerpoint/2010/main" val="383596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627DF90-4371-43AB-80A7-926D974A273A}" type="datetime1">
              <a:rPr lang="ru-RU" smtClean="0"/>
              <a:t>04.09.2024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7AB51E4-EF4B-43F5-BE53-19CDD4A2EB5B}" type="slidenum">
              <a:rPr lang="ru-RU" smtClean="0"/>
              <a:t>‹#›</a:t>
            </a:fld>
            <a:endParaRPr lang="ru-RU"/>
          </a:p>
        </p:txBody>
      </p:sp>
    </p:spTree>
    <p:extLst>
      <p:ext uri="{BB962C8B-B14F-4D97-AF65-F5344CB8AC3E}">
        <p14:creationId xmlns:p14="http://schemas.microsoft.com/office/powerpoint/2010/main" val="1180793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6F3D8F9-A3FA-4DF0-9C9B-473851C6C533}" type="datetime1">
              <a:rPr lang="ru-RU" smtClean="0"/>
              <a:t>04.09.2024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7AB51E4-EF4B-43F5-BE53-19CDD4A2EB5B}" type="slidenum">
              <a:rPr lang="ru-RU" smtClean="0"/>
              <a:t>‹#›</a:t>
            </a:fld>
            <a:endParaRPr lang="ru-RU"/>
          </a:p>
        </p:txBody>
      </p:sp>
    </p:spTree>
    <p:extLst>
      <p:ext uri="{BB962C8B-B14F-4D97-AF65-F5344CB8AC3E}">
        <p14:creationId xmlns:p14="http://schemas.microsoft.com/office/powerpoint/2010/main" val="76267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244C7D6-6ABB-4D28-BFCA-D6744EC81D85}" type="datetime1">
              <a:rPr lang="ru-RU" smtClean="0"/>
              <a:t>04.09.2024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7AB51E4-EF4B-43F5-BE53-19CDD4A2EB5B}" type="slidenum">
              <a:rPr lang="ru-RU" smtClean="0"/>
              <a:t>‹#›</a:t>
            </a:fld>
            <a:endParaRPr lang="ru-RU"/>
          </a:p>
        </p:txBody>
      </p:sp>
    </p:spTree>
    <p:extLst>
      <p:ext uri="{BB962C8B-B14F-4D97-AF65-F5344CB8AC3E}">
        <p14:creationId xmlns:p14="http://schemas.microsoft.com/office/powerpoint/2010/main" val="361251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C937F2B-7F27-4343-B8EF-4E06842BE382}" type="datetime1">
              <a:rPr lang="ru-RU" smtClean="0"/>
              <a:t>04.09.2024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7AB51E4-EF4B-43F5-BE53-19CDD4A2EB5B}" type="slidenum">
              <a:rPr lang="ru-RU" smtClean="0"/>
              <a:t>‹#›</a:t>
            </a:fld>
            <a:endParaRPr lang="ru-RU"/>
          </a:p>
        </p:txBody>
      </p:sp>
    </p:spTree>
    <p:extLst>
      <p:ext uri="{BB962C8B-B14F-4D97-AF65-F5344CB8AC3E}">
        <p14:creationId xmlns:p14="http://schemas.microsoft.com/office/powerpoint/2010/main" val="209835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FCF47ECF-407D-4FAC-A45E-0EB12537AE9C}" type="datetime1">
              <a:rPr lang="ru-RU" smtClean="0"/>
              <a:t>04.09.2024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7AB51E4-EF4B-43F5-BE53-19CDD4A2EB5B}" type="slidenum">
              <a:rPr lang="ru-RU" smtClean="0"/>
              <a:t>‹#›</a:t>
            </a:fld>
            <a:endParaRPr lang="ru-RU"/>
          </a:p>
        </p:txBody>
      </p:sp>
    </p:spTree>
    <p:extLst>
      <p:ext uri="{BB962C8B-B14F-4D97-AF65-F5344CB8AC3E}">
        <p14:creationId xmlns:p14="http://schemas.microsoft.com/office/powerpoint/2010/main" val="1011547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27711AE-2715-4643-B447-063824B45C40}" type="datetime1">
              <a:rPr lang="ru-RU" smtClean="0"/>
              <a:t>04.09.2024</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7AB51E4-EF4B-43F5-BE53-19CDD4A2EB5B}" type="slidenum">
              <a:rPr lang="ru-RU" smtClean="0"/>
              <a:t>‹#›</a:t>
            </a:fld>
            <a:endParaRPr lang="ru-RU"/>
          </a:p>
        </p:txBody>
      </p:sp>
    </p:spTree>
    <p:extLst>
      <p:ext uri="{BB962C8B-B14F-4D97-AF65-F5344CB8AC3E}">
        <p14:creationId xmlns:p14="http://schemas.microsoft.com/office/powerpoint/2010/main" val="2723269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21.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6.pn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9.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9.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descr="https://tatarstan.ru/file/news/1581_n2054709_bi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101"/>
          <a:stretch/>
        </p:blipFill>
        <p:spPr bwMode="auto">
          <a:xfrm>
            <a:off x="0" y="18478"/>
            <a:ext cx="7671702" cy="5143500"/>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6156176" y="0"/>
            <a:ext cx="2987824" cy="5143500"/>
          </a:xfrm>
          <a:prstGeom prst="rect">
            <a:avLst/>
          </a:prstGeom>
          <a:gradFill>
            <a:gsLst>
              <a:gs pos="60000">
                <a:srgbClr val="7063B0"/>
              </a:gs>
              <a:gs pos="0">
                <a:srgbClr val="D0005E"/>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2" name="Рисунок 21"/>
          <p:cNvPicPr>
            <a:picLocks noChangeAspect="1"/>
          </p:cNvPicPr>
          <p:nvPr/>
        </p:nvPicPr>
        <p:blipFill>
          <a:blip r:embed="rId3" cstate="print">
            <a:extLst>
              <a:ext uri="{BEBA8EAE-BF5A-486C-A8C5-ECC9F3942E4B}">
                <a14:imgProps xmlns:a14="http://schemas.microsoft.com/office/drawing/2010/main">
                  <a14:imgLayer r:embed="rId4">
                    <a14:imgEffect>
                      <a14:sharpenSoften amount="28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657110" y="4443958"/>
            <a:ext cx="2565764" cy="800646"/>
          </a:xfrm>
          <a:prstGeom prst="rect">
            <a:avLst/>
          </a:prstGeom>
        </p:spPr>
      </p:pic>
      <p:pic>
        <p:nvPicPr>
          <p:cNvPr id="24" name="Рисунок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123478"/>
            <a:ext cx="1152128" cy="1153432"/>
          </a:xfrm>
          <a:prstGeom prst="rect">
            <a:avLst/>
          </a:prstGeom>
        </p:spPr>
      </p:pic>
      <p:pic>
        <p:nvPicPr>
          <p:cNvPr id="11" name="Рисунок 10"/>
          <p:cNvPicPr>
            <a:picLocks noChangeAspect="1"/>
          </p:cNvPicPr>
          <p:nvPr/>
        </p:nvPicPr>
        <p:blipFill rotWithShape="1">
          <a:blip r:embed="rId6" cstate="print">
            <a:extLst>
              <a:ext uri="{28A0092B-C50C-407E-A947-70E740481C1C}">
                <a14:useLocalDpi xmlns:a14="http://schemas.microsoft.com/office/drawing/2010/main" val="0"/>
              </a:ext>
            </a:extLst>
          </a:blip>
          <a:srcRect l="32117" t="44372" r="39882" b="33784"/>
          <a:stretch/>
        </p:blipFill>
        <p:spPr>
          <a:xfrm flipV="1">
            <a:off x="1901925" y="2859782"/>
            <a:ext cx="6990555" cy="1622148"/>
          </a:xfrm>
          <a:prstGeom prst="rect">
            <a:avLst/>
          </a:prstGeom>
        </p:spPr>
      </p:pic>
      <p:pic>
        <p:nvPicPr>
          <p:cNvPr id="18" name="Рисунок 17"/>
          <p:cNvPicPr>
            <a:picLocks noChangeAspect="1"/>
          </p:cNvPicPr>
          <p:nvPr/>
        </p:nvPicPr>
        <p:blipFill rotWithShape="1">
          <a:blip r:embed="rId7" cstate="print">
            <a:extLst>
              <a:ext uri="{28A0092B-C50C-407E-A947-70E740481C1C}">
                <a14:useLocalDpi xmlns:a14="http://schemas.microsoft.com/office/drawing/2010/main" val="0"/>
              </a:ext>
            </a:extLst>
          </a:blip>
          <a:srcRect b="9937"/>
          <a:stretch/>
        </p:blipFill>
        <p:spPr>
          <a:xfrm>
            <a:off x="755576" y="2662028"/>
            <a:ext cx="2039898" cy="1839275"/>
          </a:xfrm>
          <a:prstGeom prst="rect">
            <a:avLst/>
          </a:prstGeom>
        </p:spPr>
      </p:pic>
      <p:sp>
        <p:nvSpPr>
          <p:cNvPr id="10" name="Прямоугольник 9"/>
          <p:cNvSpPr/>
          <p:nvPr/>
        </p:nvSpPr>
        <p:spPr>
          <a:xfrm>
            <a:off x="539552" y="2427712"/>
            <a:ext cx="8373315" cy="2088254"/>
          </a:xfrm>
          <a:prstGeom prst="rect">
            <a:avLst/>
          </a:prstGeom>
          <a:gradFill>
            <a:gsLst>
              <a:gs pos="0">
                <a:srgbClr val="7030A0">
                  <a:lumMod val="97000"/>
                  <a:alpha val="89000"/>
                </a:srgbClr>
              </a:gs>
              <a:gs pos="42000">
                <a:srgbClr val="FA005A">
                  <a:lumMod val="99000"/>
                  <a:alpha val="89000"/>
                </a:srgbClr>
              </a:gs>
              <a:gs pos="86000">
                <a:srgbClr val="7030A0">
                  <a:lumMod val="96000"/>
                </a:srgbClr>
              </a:gs>
            </a:gsLst>
            <a:lin ang="3000000" scaled="0"/>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Прямоугольник 25"/>
          <p:cNvSpPr/>
          <p:nvPr/>
        </p:nvSpPr>
        <p:spPr>
          <a:xfrm>
            <a:off x="6156176" y="1203598"/>
            <a:ext cx="2987824" cy="892552"/>
          </a:xfrm>
          <a:prstGeom prst="rect">
            <a:avLst/>
          </a:prstGeom>
        </p:spPr>
        <p:txBody>
          <a:bodyPr wrap="square">
            <a:spAutoFit/>
          </a:bodyPr>
          <a:lstStyle/>
          <a:p>
            <a:pPr lvl="0" algn="ctr"/>
            <a:r>
              <a:rPr lang="en-US" sz="2800" b="1" dirty="0">
                <a:solidFill>
                  <a:prstClr val="white"/>
                </a:solidFill>
                <a:latin typeface="Candara" panose="020E0502030303020204" pitchFamily="34" charset="0"/>
                <a:cs typeface="Arial" panose="020B0604020202020204" pitchFamily="34" charset="0"/>
              </a:rPr>
              <a:t>Mendeleev 2024</a:t>
            </a:r>
          </a:p>
          <a:p>
            <a:pPr lvl="0" algn="ctr"/>
            <a:r>
              <a:rPr lang="en-US" sz="1200" b="1" dirty="0">
                <a:solidFill>
                  <a:prstClr val="white"/>
                </a:solidFill>
                <a:latin typeface="Candara" panose="020E0502030303020204" pitchFamily="34" charset="0"/>
                <a:cs typeface="Arial" panose="020B0604020202020204" pitchFamily="34" charset="0"/>
              </a:rPr>
              <a:t>XIII International Conference on</a:t>
            </a:r>
            <a:endParaRPr lang="ru-RU" sz="1200" b="1" dirty="0">
              <a:solidFill>
                <a:prstClr val="white"/>
              </a:solidFill>
              <a:latin typeface="Candara" panose="020E0502030303020204" pitchFamily="34" charset="0"/>
              <a:cs typeface="Arial" panose="020B0604020202020204" pitchFamily="34" charset="0"/>
            </a:endParaRPr>
          </a:p>
          <a:p>
            <a:pPr lvl="0" algn="ctr"/>
            <a:r>
              <a:rPr lang="en-US" sz="1200" b="1" dirty="0">
                <a:solidFill>
                  <a:prstClr val="white"/>
                </a:solidFill>
                <a:latin typeface="Candara" panose="020E0502030303020204" pitchFamily="34" charset="0"/>
                <a:cs typeface="Arial" panose="020B0604020202020204" pitchFamily="34" charset="0"/>
              </a:rPr>
              <a:t>Chemistry for Young Scientists </a:t>
            </a:r>
          </a:p>
        </p:txBody>
      </p:sp>
      <p:sp>
        <p:nvSpPr>
          <p:cNvPr id="27" name="Прямоугольник 26"/>
          <p:cNvSpPr/>
          <p:nvPr/>
        </p:nvSpPr>
        <p:spPr>
          <a:xfrm>
            <a:off x="539552" y="2527630"/>
            <a:ext cx="8373315" cy="1754326"/>
          </a:xfrm>
          <a:prstGeom prst="rect">
            <a:avLst/>
          </a:prstGeom>
        </p:spPr>
        <p:txBody>
          <a:bodyPr wrap="square">
            <a:spAutoFit/>
          </a:bodyPr>
          <a:lstStyle/>
          <a:p>
            <a:pPr lvl="0" algn="ctr">
              <a:spcAft>
                <a:spcPts val="1200"/>
              </a:spcAft>
            </a:pPr>
            <a:r>
              <a:rPr lang="en-US" sz="2800" b="1" i="1" dirty="0">
                <a:solidFill>
                  <a:prstClr val="white"/>
                </a:solidFill>
                <a:latin typeface="Candara" panose="020E0502030303020204" pitchFamily="34" charset="0"/>
                <a:cs typeface="Arial" panose="020B0604020202020204" pitchFamily="34" charset="0"/>
              </a:rPr>
              <a:t>THEORETICAL CHEMISTRY</a:t>
            </a:r>
            <a:endParaRPr lang="ru-RU" sz="4000" b="1" i="1" dirty="0">
              <a:solidFill>
                <a:prstClr val="white"/>
              </a:solidFill>
              <a:latin typeface="Candara" panose="020E0502030303020204" pitchFamily="34" charset="0"/>
              <a:cs typeface="Arial" panose="020B0604020202020204" pitchFamily="34" charset="0"/>
            </a:endParaRPr>
          </a:p>
          <a:p>
            <a:pPr lvl="0" algn="ctr"/>
            <a:r>
              <a:rPr lang="en-US" sz="2500" b="1" dirty="0">
                <a:solidFill>
                  <a:prstClr val="white"/>
                </a:solidFill>
                <a:latin typeface="Candara" panose="020E0502030303020204" pitchFamily="34" charset="0"/>
                <a:cs typeface="Arial" panose="020B0604020202020204" pitchFamily="34" charset="0"/>
              </a:rPr>
              <a:t>Estimating Electron Transfer Rates of DNA Repair by means of Multiconfiguration Quantum Chemistry Calculations </a:t>
            </a:r>
            <a:endParaRPr lang="ru-RU" sz="2500" b="1" dirty="0">
              <a:solidFill>
                <a:prstClr val="white"/>
              </a:solidFill>
              <a:latin typeface="Candara" panose="020E0502030303020204" pitchFamily="34" charset="0"/>
              <a:cs typeface="Arial" panose="020B0604020202020204" pitchFamily="34" charset="0"/>
            </a:endParaRPr>
          </a:p>
          <a:p>
            <a:pPr lvl="0" algn="ctr"/>
            <a:r>
              <a:rPr lang="en-US" sz="2000" b="1" i="1" u="sng" dirty="0">
                <a:solidFill>
                  <a:prstClr val="white"/>
                </a:solidFill>
                <a:latin typeface="Candara" panose="020E0502030303020204" pitchFamily="34" charset="0"/>
                <a:cs typeface="Arial" panose="020B0604020202020204" pitchFamily="34" charset="0"/>
              </a:rPr>
              <a:t>Odintsov K.V.</a:t>
            </a:r>
            <a:r>
              <a:rPr lang="en-US" sz="2000" b="1" i="1" dirty="0">
                <a:solidFill>
                  <a:prstClr val="white"/>
                </a:solidFill>
                <a:latin typeface="Candara" panose="020E0502030303020204" pitchFamily="34" charset="0"/>
                <a:cs typeface="Arial" panose="020B0604020202020204" pitchFamily="34" charset="0"/>
              </a:rPr>
              <a:t>, </a:t>
            </a:r>
            <a:r>
              <a:rPr lang="en-US" sz="2000" b="1" i="1" dirty="0" err="1">
                <a:solidFill>
                  <a:prstClr val="white"/>
                </a:solidFill>
                <a:latin typeface="Candara" panose="020E0502030303020204" pitchFamily="34" charset="0"/>
                <a:cs typeface="Arial" panose="020B0604020202020204" pitchFamily="34" charset="0"/>
              </a:rPr>
              <a:t>Domratcheva</a:t>
            </a:r>
            <a:r>
              <a:rPr lang="en-US" sz="2000" b="1" i="1" dirty="0">
                <a:solidFill>
                  <a:prstClr val="white"/>
                </a:solidFill>
                <a:latin typeface="Candara" panose="020E0502030303020204" pitchFamily="34" charset="0"/>
                <a:cs typeface="Arial" panose="020B0604020202020204" pitchFamily="34" charset="0"/>
              </a:rPr>
              <a:t> T.M.</a:t>
            </a:r>
            <a:endParaRPr lang="en-US" sz="1200" b="1" i="1" dirty="0">
              <a:solidFill>
                <a:prstClr val="white"/>
              </a:solidFill>
              <a:latin typeface="Candara" panose="020E0502030303020204" pitchFamily="34" charset="0"/>
              <a:cs typeface="Arial" panose="020B0604020202020204" pitchFamily="34" charset="0"/>
            </a:endParaRPr>
          </a:p>
        </p:txBody>
      </p:sp>
    </p:spTree>
    <p:extLst>
      <p:ext uri="{BB962C8B-B14F-4D97-AF65-F5344CB8AC3E}">
        <p14:creationId xmlns:p14="http://schemas.microsoft.com/office/powerpoint/2010/main" val="3327176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134A730-EB20-F461-6C79-455E1EAE4028}"/>
              </a:ext>
            </a:extLst>
          </p:cNvPr>
          <p:cNvPicPr>
            <a:picLocks noChangeAspect="1"/>
          </p:cNvPicPr>
          <p:nvPr/>
        </p:nvPicPr>
        <p:blipFill>
          <a:blip r:embed="rId3"/>
          <a:stretch>
            <a:fillRect/>
          </a:stretch>
        </p:blipFill>
        <p:spPr>
          <a:xfrm>
            <a:off x="44462" y="1202978"/>
            <a:ext cx="3150882" cy="3247192"/>
          </a:xfrm>
          <a:prstGeom prst="rect">
            <a:avLst/>
          </a:prstGeom>
        </p:spPr>
      </p:pic>
      <p:sp>
        <p:nvSpPr>
          <p:cNvPr id="33" name="Прямоугольник 32">
            <a:extLst>
              <a:ext uri="{FF2B5EF4-FFF2-40B4-BE49-F238E27FC236}">
                <a16:creationId xmlns:a16="http://schemas.microsoft.com/office/drawing/2014/main" id="{15D2A94F-53BA-4683-BF70-4046D140D385}"/>
              </a:ext>
            </a:extLst>
          </p:cNvPr>
          <p:cNvSpPr/>
          <p:nvPr/>
        </p:nvSpPr>
        <p:spPr>
          <a:xfrm>
            <a:off x="-1440" y="4667803"/>
            <a:ext cx="9144000" cy="504056"/>
          </a:xfrm>
          <a:prstGeom prst="rect">
            <a:avLst/>
          </a:prstGeom>
          <a:solidFill>
            <a:srgbClr val="755EAC">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794"/>
          <a:stretch/>
        </p:blipFill>
        <p:spPr bwMode="auto">
          <a:xfrm>
            <a:off x="-1440" y="-20538"/>
            <a:ext cx="9144000"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0" y="-20538"/>
            <a:ext cx="1865003" cy="615553"/>
          </a:xfrm>
          <a:prstGeom prst="rect">
            <a:avLst/>
          </a:prstGeom>
        </p:spPr>
        <p:txBody>
          <a:bodyPr wrap="square">
            <a:spAutoFit/>
          </a:bodyPr>
          <a:lstStyle/>
          <a:p>
            <a:pPr lvl="0"/>
            <a:r>
              <a:rPr lang="en-US" sz="1600" b="1" dirty="0">
                <a:solidFill>
                  <a:prstClr val="white"/>
                </a:solidFill>
                <a:latin typeface="Candara" panose="020E0502030303020204" pitchFamily="34" charset="0"/>
                <a:cs typeface="Arial" panose="020B0604020202020204" pitchFamily="34" charset="0"/>
              </a:rPr>
              <a:t>Mendeleev 2024</a:t>
            </a:r>
          </a:p>
          <a:p>
            <a:pPr lvl="0"/>
            <a:r>
              <a:rPr lang="en-US" sz="900" b="1" dirty="0">
                <a:solidFill>
                  <a:prstClr val="white"/>
                </a:solidFill>
                <a:latin typeface="Candara" panose="020E0502030303020204" pitchFamily="34" charset="0"/>
                <a:cs typeface="Arial" panose="020B0604020202020204" pitchFamily="34" charset="0"/>
              </a:rPr>
              <a:t>XIII International Conference on Chemistry for Young Scientists </a:t>
            </a:r>
          </a:p>
        </p:txBody>
      </p:sp>
      <p:pic>
        <p:nvPicPr>
          <p:cNvPr id="6" name="Рисунок 5"/>
          <p:cNvPicPr>
            <a:picLocks noChangeAspect="1"/>
          </p:cNvPicPr>
          <p:nvPr/>
        </p:nvPicPr>
        <p:blipFill rotWithShape="1">
          <a:blip r:embed="rId5">
            <a:extLst>
              <a:ext uri="{28A0092B-C50C-407E-A947-70E740481C1C}">
                <a14:useLocalDpi xmlns:a14="http://schemas.microsoft.com/office/drawing/2010/main" val="0"/>
              </a:ext>
            </a:extLst>
          </a:blip>
          <a:srcRect l="31879" t="33376" r="11260"/>
          <a:stretch/>
        </p:blipFill>
        <p:spPr>
          <a:xfrm rot="10800000">
            <a:off x="2182908" y="109216"/>
            <a:ext cx="3502560" cy="518317"/>
          </a:xfrm>
          <a:prstGeom prst="rect">
            <a:avLst/>
          </a:prstGeom>
        </p:spPr>
      </p:pic>
      <p:pic>
        <p:nvPicPr>
          <p:cNvPr id="2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2313" t="11154" r="71779" b="14667"/>
          <a:stretch/>
        </p:blipFill>
        <p:spPr bwMode="auto">
          <a:xfrm>
            <a:off x="2055136" y="21371"/>
            <a:ext cx="544589" cy="534155"/>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93616" y="51470"/>
            <a:ext cx="462160" cy="462682"/>
          </a:xfrm>
          <a:prstGeom prst="rect">
            <a:avLst/>
          </a:prstGeom>
        </p:spPr>
      </p:pic>
      <p:sp>
        <p:nvSpPr>
          <p:cNvPr id="10" name="Номер слайда 9"/>
          <p:cNvSpPr>
            <a:spLocks noGrp="1"/>
          </p:cNvSpPr>
          <p:nvPr>
            <p:ph type="sldNum" sz="quarter" idx="12"/>
          </p:nvPr>
        </p:nvSpPr>
        <p:spPr>
          <a:xfrm>
            <a:off x="7797583" y="4659982"/>
            <a:ext cx="878873" cy="483517"/>
          </a:xfrm>
        </p:spPr>
        <p:txBody>
          <a:bodyPr/>
          <a:lstStyle/>
          <a:p>
            <a:fld id="{17AB51E4-EF4B-43F5-BE53-19CDD4A2EB5B}" type="slidenum">
              <a:rPr lang="ru-RU" sz="2800" smtClean="0">
                <a:solidFill>
                  <a:srgbClr val="755EAC"/>
                </a:solidFill>
                <a:latin typeface="Candara" panose="020E0502030303020204" pitchFamily="34" charset="0"/>
              </a:rPr>
              <a:t>10</a:t>
            </a:fld>
            <a:endParaRPr lang="ru-RU" sz="2800" dirty="0">
              <a:solidFill>
                <a:srgbClr val="755EAC"/>
              </a:solidFill>
              <a:latin typeface="Candara" panose="020E0502030303020204" pitchFamily="34" charset="0"/>
            </a:endParaRPr>
          </a:p>
        </p:txBody>
      </p:sp>
      <p:cxnSp>
        <p:nvCxnSpPr>
          <p:cNvPr id="32" name="Прямая соединительная линия 31"/>
          <p:cNvCxnSpPr/>
          <p:nvPr/>
        </p:nvCxnSpPr>
        <p:spPr>
          <a:xfrm>
            <a:off x="-1440" y="4659982"/>
            <a:ext cx="914544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34" name="Рисунок 33"/>
          <p:cNvPicPr>
            <a:picLocks noChangeAspect="1"/>
          </p:cNvPicPr>
          <p:nvPr/>
        </p:nvPicPr>
        <p:blipFill rotWithShape="1">
          <a:blip r:embed="rId7" cstate="print">
            <a:extLst>
              <a:ext uri="{28A0092B-C50C-407E-A947-70E740481C1C}">
                <a14:useLocalDpi xmlns:a14="http://schemas.microsoft.com/office/drawing/2010/main" val="0"/>
              </a:ext>
            </a:extLst>
          </a:blip>
          <a:srcRect b="9937"/>
          <a:stretch/>
        </p:blipFill>
        <p:spPr>
          <a:xfrm>
            <a:off x="-1440" y="4612106"/>
            <a:ext cx="589357" cy="531394"/>
          </a:xfrm>
          <a:prstGeom prst="rect">
            <a:avLst/>
          </a:prstGeom>
        </p:spPr>
      </p:pic>
      <p:pic>
        <p:nvPicPr>
          <p:cNvPr id="35" name="Рисунок 34"/>
          <p:cNvPicPr>
            <a:picLocks noChangeAspect="1"/>
          </p:cNvPicPr>
          <p:nvPr/>
        </p:nvPicPr>
        <p:blipFill rotWithShape="1">
          <a:blip r:embed="rId7" cstate="print">
            <a:extLst>
              <a:ext uri="{28A0092B-C50C-407E-A947-70E740481C1C}">
                <a14:useLocalDpi xmlns:a14="http://schemas.microsoft.com/office/drawing/2010/main" val="0"/>
              </a:ext>
            </a:extLst>
          </a:blip>
          <a:srcRect t="-1" b="54969"/>
          <a:stretch/>
        </p:blipFill>
        <p:spPr>
          <a:xfrm>
            <a:off x="1318347" y="4877803"/>
            <a:ext cx="589357" cy="265697"/>
          </a:xfrm>
          <a:prstGeom prst="rect">
            <a:avLst/>
          </a:prstGeom>
        </p:spPr>
      </p:pic>
      <p:pic>
        <p:nvPicPr>
          <p:cNvPr id="36" name="Рисунок 35"/>
          <p:cNvPicPr>
            <a:picLocks noChangeAspect="1"/>
          </p:cNvPicPr>
          <p:nvPr/>
        </p:nvPicPr>
        <p:blipFill rotWithShape="1">
          <a:blip r:embed="rId7" cstate="print">
            <a:extLst>
              <a:ext uri="{28A0092B-C50C-407E-A947-70E740481C1C}">
                <a14:useLocalDpi xmlns:a14="http://schemas.microsoft.com/office/drawing/2010/main" val="0"/>
              </a:ext>
            </a:extLst>
          </a:blip>
          <a:srcRect b="9937"/>
          <a:stretch/>
        </p:blipFill>
        <p:spPr>
          <a:xfrm>
            <a:off x="2758507" y="4612106"/>
            <a:ext cx="589357" cy="531394"/>
          </a:xfrm>
          <a:prstGeom prst="rect">
            <a:avLst/>
          </a:prstGeom>
        </p:spPr>
      </p:pic>
      <p:pic>
        <p:nvPicPr>
          <p:cNvPr id="37" name="Рисунок 36"/>
          <p:cNvPicPr>
            <a:picLocks noChangeAspect="1"/>
          </p:cNvPicPr>
          <p:nvPr/>
        </p:nvPicPr>
        <p:blipFill rotWithShape="1">
          <a:blip r:embed="rId7" cstate="print">
            <a:extLst>
              <a:ext uri="{28A0092B-C50C-407E-A947-70E740481C1C}">
                <a14:useLocalDpi xmlns:a14="http://schemas.microsoft.com/office/drawing/2010/main" val="0"/>
              </a:ext>
            </a:extLst>
          </a:blip>
          <a:srcRect b="9937"/>
          <a:stretch/>
        </p:blipFill>
        <p:spPr>
          <a:xfrm>
            <a:off x="5854851" y="4612106"/>
            <a:ext cx="589357" cy="531394"/>
          </a:xfrm>
          <a:prstGeom prst="rect">
            <a:avLst/>
          </a:prstGeom>
        </p:spPr>
      </p:pic>
      <p:pic>
        <p:nvPicPr>
          <p:cNvPr id="38" name="Рисунок 37"/>
          <p:cNvPicPr>
            <a:picLocks noChangeAspect="1"/>
          </p:cNvPicPr>
          <p:nvPr/>
        </p:nvPicPr>
        <p:blipFill rotWithShape="1">
          <a:blip r:embed="rId7" cstate="print">
            <a:extLst>
              <a:ext uri="{28A0092B-C50C-407E-A947-70E740481C1C}">
                <a14:useLocalDpi xmlns:a14="http://schemas.microsoft.com/office/drawing/2010/main" val="0"/>
              </a:ext>
            </a:extLst>
          </a:blip>
          <a:srcRect t="-1" b="54969"/>
          <a:stretch/>
        </p:blipFill>
        <p:spPr>
          <a:xfrm>
            <a:off x="4270675" y="4878935"/>
            <a:ext cx="589357" cy="265697"/>
          </a:xfrm>
          <a:prstGeom prst="rect">
            <a:avLst/>
          </a:prstGeom>
        </p:spPr>
      </p:pic>
      <p:pic>
        <p:nvPicPr>
          <p:cNvPr id="39" name="Рисунок 38"/>
          <p:cNvPicPr>
            <a:picLocks noChangeAspect="1"/>
          </p:cNvPicPr>
          <p:nvPr/>
        </p:nvPicPr>
        <p:blipFill rotWithShape="1">
          <a:blip r:embed="rId7" cstate="print">
            <a:extLst>
              <a:ext uri="{28A0092B-C50C-407E-A947-70E740481C1C}">
                <a14:useLocalDpi xmlns:a14="http://schemas.microsoft.com/office/drawing/2010/main" val="0"/>
              </a:ext>
            </a:extLst>
          </a:blip>
          <a:srcRect t="-1" b="54969"/>
          <a:stretch/>
        </p:blipFill>
        <p:spPr>
          <a:xfrm>
            <a:off x="7308304" y="4877802"/>
            <a:ext cx="589357" cy="265697"/>
          </a:xfrm>
          <a:prstGeom prst="rect">
            <a:avLst/>
          </a:prstGeom>
        </p:spPr>
      </p:pic>
      <p:pic>
        <p:nvPicPr>
          <p:cNvPr id="40" name="Рисунок 39"/>
          <p:cNvPicPr>
            <a:picLocks noChangeAspect="1"/>
          </p:cNvPicPr>
          <p:nvPr/>
        </p:nvPicPr>
        <p:blipFill rotWithShape="1">
          <a:blip r:embed="rId7" cstate="print">
            <a:extLst>
              <a:ext uri="{28A0092B-C50C-407E-A947-70E740481C1C}">
                <a14:useLocalDpi xmlns:a14="http://schemas.microsoft.com/office/drawing/2010/main" val="0"/>
              </a:ext>
            </a:extLst>
          </a:blip>
          <a:srcRect r="30875" b="9937"/>
          <a:stretch/>
        </p:blipFill>
        <p:spPr>
          <a:xfrm>
            <a:off x="8735171" y="4613238"/>
            <a:ext cx="407389" cy="531394"/>
          </a:xfrm>
          <a:prstGeom prst="rect">
            <a:avLst/>
          </a:prstGeom>
        </p:spPr>
      </p:pic>
      <p:sp>
        <p:nvSpPr>
          <p:cNvPr id="19" name="Прямоугольник 18"/>
          <p:cNvSpPr/>
          <p:nvPr/>
        </p:nvSpPr>
        <p:spPr>
          <a:xfrm>
            <a:off x="41429" y="4688999"/>
            <a:ext cx="6108099" cy="230832"/>
          </a:xfrm>
          <a:prstGeom prst="rect">
            <a:avLst/>
          </a:prstGeom>
        </p:spPr>
        <p:txBody>
          <a:bodyPr wrap="square">
            <a:spAutoFit/>
          </a:bodyPr>
          <a:lstStyle/>
          <a:p>
            <a:pPr lvl="0"/>
            <a:r>
              <a:rPr lang="en-US" sz="900" b="1" dirty="0">
                <a:solidFill>
                  <a:srgbClr val="002060"/>
                </a:solidFill>
                <a:latin typeface="Candara" panose="020E0502030303020204" pitchFamily="34" charset="0"/>
                <a:cs typeface="Arial" panose="020B0604020202020204" pitchFamily="34" charset="0"/>
              </a:rPr>
              <a:t>* Zhang, Wang, Zhong, </a:t>
            </a:r>
            <a:r>
              <a:rPr lang="en-US" sz="900" b="1" dirty="0" err="1">
                <a:solidFill>
                  <a:srgbClr val="002060"/>
                </a:solidFill>
                <a:latin typeface="Candara" panose="020E0502030303020204" pitchFamily="34" charset="0"/>
                <a:cs typeface="Arial" panose="020B0604020202020204" pitchFamily="34" charset="0"/>
              </a:rPr>
              <a:t>Photochem</a:t>
            </a:r>
            <a:r>
              <a:rPr lang="en-US" sz="900" b="1" dirty="0">
                <a:solidFill>
                  <a:srgbClr val="002060"/>
                </a:solidFill>
                <a:latin typeface="Candara" panose="020E0502030303020204" pitchFamily="34" charset="0"/>
                <a:cs typeface="Arial" panose="020B0604020202020204" pitchFamily="34" charset="0"/>
              </a:rPr>
              <a:t>. </a:t>
            </a:r>
            <a:r>
              <a:rPr lang="en-US" sz="900" b="1" dirty="0" err="1">
                <a:solidFill>
                  <a:srgbClr val="002060"/>
                </a:solidFill>
                <a:latin typeface="Candara" panose="020E0502030303020204" pitchFamily="34" charset="0"/>
                <a:cs typeface="Arial" panose="020B0604020202020204" pitchFamily="34" charset="0"/>
              </a:rPr>
              <a:t>Photobiol</a:t>
            </a:r>
            <a:r>
              <a:rPr lang="en-US" sz="900" b="1" dirty="0">
                <a:solidFill>
                  <a:srgbClr val="002060"/>
                </a:solidFill>
                <a:latin typeface="Candara" panose="020E0502030303020204" pitchFamily="34" charset="0"/>
                <a:cs typeface="Arial" panose="020B0604020202020204" pitchFamily="34" charset="0"/>
              </a:rPr>
              <a:t>., 2017</a:t>
            </a:r>
          </a:p>
        </p:txBody>
      </p:sp>
      <p:cxnSp>
        <p:nvCxnSpPr>
          <p:cNvPr id="21" name="Прямая соединительная линия 20"/>
          <p:cNvCxnSpPr>
            <a:cxnSpLocks/>
          </p:cNvCxnSpPr>
          <p:nvPr/>
        </p:nvCxnSpPr>
        <p:spPr>
          <a:xfrm flipV="1">
            <a:off x="3995936" y="1250114"/>
            <a:ext cx="0" cy="339219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Заголовок 1"/>
          <p:cNvSpPr>
            <a:spLocks noGrp="1"/>
          </p:cNvSpPr>
          <p:nvPr>
            <p:ph type="title"/>
          </p:nvPr>
        </p:nvSpPr>
        <p:spPr>
          <a:xfrm>
            <a:off x="33755" y="653870"/>
            <a:ext cx="8858723" cy="817326"/>
          </a:xfrm>
        </p:spPr>
        <p:txBody>
          <a:bodyPr>
            <a:normAutofit/>
          </a:bodyPr>
          <a:lstStyle/>
          <a:p>
            <a:pPr algn="l"/>
            <a:r>
              <a:rPr lang="en-US" sz="3600" dirty="0">
                <a:latin typeface="Candara" panose="020E0502030303020204" pitchFamily="34" charset="0"/>
              </a:rPr>
              <a:t>CPD PL: Comparing ET Channels</a:t>
            </a:r>
            <a:endParaRPr lang="ru-RU" sz="3600" dirty="0">
              <a:latin typeface="Candara" panose="020E0502030303020204" pitchFamily="34" charset="0"/>
            </a:endParaRPr>
          </a:p>
        </p:txBody>
      </p:sp>
      <p:cxnSp>
        <p:nvCxnSpPr>
          <p:cNvPr id="14" name="Прямая соединительная линия 13">
            <a:extLst>
              <a:ext uri="{FF2B5EF4-FFF2-40B4-BE49-F238E27FC236}">
                <a16:creationId xmlns:a16="http://schemas.microsoft.com/office/drawing/2014/main" id="{55DFF227-BBFF-F5CE-CF74-FB178225EA07}"/>
              </a:ext>
            </a:extLst>
          </p:cNvPr>
          <p:cNvCxnSpPr>
            <a:cxnSpLocks/>
          </p:cNvCxnSpPr>
          <p:nvPr/>
        </p:nvCxnSpPr>
        <p:spPr>
          <a:xfrm flipV="1">
            <a:off x="1231168" y="2031094"/>
            <a:ext cx="1215485" cy="1684505"/>
          </a:xfrm>
          <a:prstGeom prst="line">
            <a:avLst/>
          </a:prstGeom>
          <a:ln w="38100">
            <a:solidFill>
              <a:schemeClr val="accent5">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354F15E-B39E-96C5-F785-D5F0E10FAE86}"/>
              </a:ext>
            </a:extLst>
          </p:cNvPr>
          <p:cNvSpPr txBox="1"/>
          <p:nvPr/>
        </p:nvSpPr>
        <p:spPr>
          <a:xfrm>
            <a:off x="2728581" y="1453064"/>
            <a:ext cx="489236" cy="307777"/>
          </a:xfrm>
          <a:prstGeom prst="rect">
            <a:avLst/>
          </a:prstGeom>
          <a:noFill/>
        </p:spPr>
        <p:txBody>
          <a:bodyPr wrap="none" rtlCol="0">
            <a:spAutoFit/>
          </a:bodyPr>
          <a:lstStyle/>
          <a:p>
            <a:r>
              <a:rPr lang="en-US" sz="1400" b="1" dirty="0"/>
              <a:t>CPD</a:t>
            </a:r>
            <a:endParaRPr lang="ru-RU" sz="1400" b="1" dirty="0"/>
          </a:p>
        </p:txBody>
      </p:sp>
      <p:sp>
        <p:nvSpPr>
          <p:cNvPr id="22" name="TextBox 21">
            <a:extLst>
              <a:ext uri="{FF2B5EF4-FFF2-40B4-BE49-F238E27FC236}">
                <a16:creationId xmlns:a16="http://schemas.microsoft.com/office/drawing/2014/main" id="{FA426B45-DE82-FD08-F3B9-48F84208D8B2}"/>
              </a:ext>
            </a:extLst>
          </p:cNvPr>
          <p:cNvSpPr txBox="1"/>
          <p:nvPr/>
        </p:nvSpPr>
        <p:spPr>
          <a:xfrm>
            <a:off x="833513" y="4152543"/>
            <a:ext cx="825867" cy="307777"/>
          </a:xfrm>
          <a:prstGeom prst="rect">
            <a:avLst/>
          </a:prstGeom>
          <a:noFill/>
        </p:spPr>
        <p:txBody>
          <a:bodyPr wrap="none" rtlCol="0">
            <a:spAutoFit/>
          </a:bodyPr>
          <a:lstStyle/>
          <a:p>
            <a:r>
              <a:rPr lang="en-US" sz="1400" b="1" dirty="0"/>
              <a:t>HQ*/HQ</a:t>
            </a:r>
            <a:endParaRPr lang="ru-RU" sz="1400" b="1" dirty="0"/>
          </a:p>
        </p:txBody>
      </p:sp>
      <p:sp>
        <p:nvSpPr>
          <p:cNvPr id="23" name="TextBox 22">
            <a:extLst>
              <a:ext uri="{FF2B5EF4-FFF2-40B4-BE49-F238E27FC236}">
                <a16:creationId xmlns:a16="http://schemas.microsoft.com/office/drawing/2014/main" id="{8DC3FD69-8886-9C22-834B-DBED89FCB90C}"/>
              </a:ext>
            </a:extLst>
          </p:cNvPr>
          <p:cNvSpPr txBox="1"/>
          <p:nvPr/>
        </p:nvSpPr>
        <p:spPr>
          <a:xfrm>
            <a:off x="490515" y="1810399"/>
            <a:ext cx="479618" cy="307777"/>
          </a:xfrm>
          <a:prstGeom prst="rect">
            <a:avLst/>
          </a:prstGeom>
          <a:noFill/>
        </p:spPr>
        <p:txBody>
          <a:bodyPr wrap="none" rtlCol="0">
            <a:spAutoFit/>
          </a:bodyPr>
          <a:lstStyle/>
          <a:p>
            <a:r>
              <a:rPr lang="en-US" sz="1400" b="1" dirty="0"/>
              <a:t>Ade</a:t>
            </a:r>
            <a:endParaRPr lang="ru-RU" sz="1400" b="1" dirty="0"/>
          </a:p>
        </p:txBody>
      </p:sp>
      <p:cxnSp>
        <p:nvCxnSpPr>
          <p:cNvPr id="41" name="Прямая соединительная линия 40">
            <a:extLst>
              <a:ext uri="{FF2B5EF4-FFF2-40B4-BE49-F238E27FC236}">
                <a16:creationId xmlns:a16="http://schemas.microsoft.com/office/drawing/2014/main" id="{6C4C8A66-3456-2EB8-BF96-F59E83164BAB}"/>
              </a:ext>
            </a:extLst>
          </p:cNvPr>
          <p:cNvCxnSpPr>
            <a:cxnSpLocks/>
          </p:cNvCxnSpPr>
          <p:nvPr/>
        </p:nvCxnSpPr>
        <p:spPr>
          <a:xfrm flipH="1">
            <a:off x="1149770" y="2005393"/>
            <a:ext cx="1191387" cy="1632123"/>
          </a:xfrm>
          <a:prstGeom prst="line">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a:extLst>
              <a:ext uri="{FF2B5EF4-FFF2-40B4-BE49-F238E27FC236}">
                <a16:creationId xmlns:a16="http://schemas.microsoft.com/office/drawing/2014/main" id="{44347CC4-3CB9-65C3-963F-30075936B6E5}"/>
              </a:ext>
            </a:extLst>
          </p:cNvPr>
          <p:cNvCxnSpPr>
            <a:cxnSpLocks/>
          </p:cNvCxnSpPr>
          <p:nvPr/>
        </p:nvCxnSpPr>
        <p:spPr>
          <a:xfrm>
            <a:off x="5039956" y="2199090"/>
            <a:ext cx="46072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2" name="Прямая со стрелкой 1041">
            <a:extLst>
              <a:ext uri="{FF2B5EF4-FFF2-40B4-BE49-F238E27FC236}">
                <a16:creationId xmlns:a16="http://schemas.microsoft.com/office/drawing/2014/main" id="{320DB9AB-36F8-225D-9208-3EDDB5CEF604}"/>
              </a:ext>
            </a:extLst>
          </p:cNvPr>
          <p:cNvCxnSpPr>
            <a:cxnSpLocks/>
          </p:cNvCxnSpPr>
          <p:nvPr/>
        </p:nvCxnSpPr>
        <p:spPr>
          <a:xfrm flipV="1">
            <a:off x="4135927" y="1418500"/>
            <a:ext cx="0" cy="28830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3" name="TextBox 1042">
                <a:extLst>
                  <a:ext uri="{FF2B5EF4-FFF2-40B4-BE49-F238E27FC236}">
                    <a16:creationId xmlns:a16="http://schemas.microsoft.com/office/drawing/2014/main" id="{D9ABC60E-D981-0BA1-C119-55F0E85496D3}"/>
                  </a:ext>
                </a:extLst>
              </p:cNvPr>
              <p:cNvSpPr txBox="1"/>
              <p:nvPr/>
            </p:nvSpPr>
            <p:spPr>
              <a:xfrm>
                <a:off x="4189123" y="1348804"/>
                <a:ext cx="457882" cy="276999"/>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ea typeface="Cambria Math" panose="02040503050406030204" pitchFamily="18" charset="0"/>
                      </a:rPr>
                      <m:t>𝐸</m:t>
                    </m:r>
                  </m:oMath>
                </a14:m>
                <a:r>
                  <a:rPr lang="en-US" i="1" dirty="0"/>
                  <a:t>,</a:t>
                </a:r>
                <a:r>
                  <a:rPr lang="en-US" dirty="0"/>
                  <a:t>eV</a:t>
                </a:r>
                <a:endParaRPr lang="ru-RU" dirty="0"/>
              </a:p>
            </p:txBody>
          </p:sp>
        </mc:Choice>
        <mc:Fallback xmlns="">
          <p:sp>
            <p:nvSpPr>
              <p:cNvPr id="1043" name="TextBox 1042">
                <a:extLst>
                  <a:ext uri="{FF2B5EF4-FFF2-40B4-BE49-F238E27FC236}">
                    <a16:creationId xmlns:a16="http://schemas.microsoft.com/office/drawing/2014/main" id="{D9ABC60E-D981-0BA1-C119-55F0E85496D3}"/>
                  </a:ext>
                </a:extLst>
              </p:cNvPr>
              <p:cNvSpPr txBox="1">
                <a:spLocks noRot="1" noChangeAspect="1" noMove="1" noResize="1" noEditPoints="1" noAdjustHandles="1" noChangeArrowheads="1" noChangeShapeType="1" noTextEdit="1"/>
              </p:cNvSpPr>
              <p:nvPr/>
            </p:nvSpPr>
            <p:spPr>
              <a:xfrm>
                <a:off x="4189123" y="1348804"/>
                <a:ext cx="457882" cy="276999"/>
              </a:xfrm>
              <a:prstGeom prst="rect">
                <a:avLst/>
              </a:prstGeom>
              <a:blipFill>
                <a:blip r:embed="rId8"/>
                <a:stretch>
                  <a:fillRect l="-17333" t="-28261" r="-32000" b="-50000"/>
                </a:stretch>
              </a:blipFill>
            </p:spPr>
            <p:txBody>
              <a:bodyPr/>
              <a:lstStyle/>
              <a:p>
                <a:r>
                  <a:rPr lang="ru-RU">
                    <a:noFill/>
                  </a:rPr>
                  <a:t> </a:t>
                </a:r>
              </a:p>
            </p:txBody>
          </p:sp>
        </mc:Fallback>
      </mc:AlternateContent>
      <p:cxnSp>
        <p:nvCxnSpPr>
          <p:cNvPr id="1119" name="Прямая соединительная линия 1118">
            <a:extLst>
              <a:ext uri="{FF2B5EF4-FFF2-40B4-BE49-F238E27FC236}">
                <a16:creationId xmlns:a16="http://schemas.microsoft.com/office/drawing/2014/main" id="{5F74559D-041A-CBCF-7095-887ED5FC2A1C}"/>
              </a:ext>
            </a:extLst>
          </p:cNvPr>
          <p:cNvCxnSpPr>
            <a:cxnSpLocks/>
          </p:cNvCxnSpPr>
          <p:nvPr/>
        </p:nvCxnSpPr>
        <p:spPr>
          <a:xfrm>
            <a:off x="5466243" y="2674490"/>
            <a:ext cx="18270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21" name="Прямая соединительная линия 1120">
            <a:extLst>
              <a:ext uri="{FF2B5EF4-FFF2-40B4-BE49-F238E27FC236}">
                <a16:creationId xmlns:a16="http://schemas.microsoft.com/office/drawing/2014/main" id="{F81912E3-B4CE-C86D-68A1-B070EE7F0533}"/>
              </a:ext>
            </a:extLst>
          </p:cNvPr>
          <p:cNvCxnSpPr>
            <a:cxnSpLocks/>
          </p:cNvCxnSpPr>
          <p:nvPr/>
        </p:nvCxnSpPr>
        <p:spPr>
          <a:xfrm>
            <a:off x="4949640" y="3689478"/>
            <a:ext cx="1827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2" name="Прямая соединительная линия 1121">
            <a:extLst>
              <a:ext uri="{FF2B5EF4-FFF2-40B4-BE49-F238E27FC236}">
                <a16:creationId xmlns:a16="http://schemas.microsoft.com/office/drawing/2014/main" id="{F080A518-9C1C-1A51-6791-0630D01D6F53}"/>
              </a:ext>
            </a:extLst>
          </p:cNvPr>
          <p:cNvCxnSpPr>
            <a:cxnSpLocks/>
          </p:cNvCxnSpPr>
          <p:nvPr/>
        </p:nvCxnSpPr>
        <p:spPr>
          <a:xfrm>
            <a:off x="5565708" y="3554833"/>
            <a:ext cx="1827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3" name="Прямая соединительная линия 1122">
            <a:extLst>
              <a:ext uri="{FF2B5EF4-FFF2-40B4-BE49-F238E27FC236}">
                <a16:creationId xmlns:a16="http://schemas.microsoft.com/office/drawing/2014/main" id="{FABB9098-9404-F637-D003-904A8F4B29D3}"/>
              </a:ext>
            </a:extLst>
          </p:cNvPr>
          <p:cNvCxnSpPr>
            <a:cxnSpLocks/>
          </p:cNvCxnSpPr>
          <p:nvPr/>
        </p:nvCxnSpPr>
        <p:spPr>
          <a:xfrm>
            <a:off x="4857254" y="2200721"/>
            <a:ext cx="1827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5" name="Прямая соединительная линия 1124">
            <a:extLst>
              <a:ext uri="{FF2B5EF4-FFF2-40B4-BE49-F238E27FC236}">
                <a16:creationId xmlns:a16="http://schemas.microsoft.com/office/drawing/2014/main" id="{E597B053-23E9-9B8F-EB20-5CA599BBA765}"/>
              </a:ext>
            </a:extLst>
          </p:cNvPr>
          <p:cNvCxnSpPr>
            <a:cxnSpLocks/>
          </p:cNvCxnSpPr>
          <p:nvPr/>
        </p:nvCxnSpPr>
        <p:spPr>
          <a:xfrm>
            <a:off x="5474357" y="2200721"/>
            <a:ext cx="1827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C3633916-6CA3-3DDC-FDF8-584EEB3AA4E1}"/>
              </a:ext>
            </a:extLst>
          </p:cNvPr>
          <p:cNvSpPr txBox="1"/>
          <p:nvPr/>
        </p:nvSpPr>
        <p:spPr>
          <a:xfrm>
            <a:off x="4505061" y="3535785"/>
            <a:ext cx="388248" cy="276999"/>
          </a:xfrm>
          <a:prstGeom prst="rect">
            <a:avLst/>
          </a:prstGeom>
          <a:noFill/>
        </p:spPr>
        <p:txBody>
          <a:bodyPr wrap="none" rtlCol="0">
            <a:spAutoFit/>
          </a:bodyPr>
          <a:lstStyle/>
          <a:p>
            <a:r>
              <a:rPr lang="en-US" sz="1200" b="1" dirty="0"/>
              <a:t>HQ</a:t>
            </a:r>
            <a:endParaRPr lang="ru-RU" sz="1200" b="1" dirty="0"/>
          </a:p>
        </p:txBody>
      </p:sp>
      <p:sp>
        <p:nvSpPr>
          <p:cNvPr id="52" name="TextBox 51">
            <a:extLst>
              <a:ext uri="{FF2B5EF4-FFF2-40B4-BE49-F238E27FC236}">
                <a16:creationId xmlns:a16="http://schemas.microsoft.com/office/drawing/2014/main" id="{2C595A73-D78E-C652-581C-C6C2C5FF366B}"/>
              </a:ext>
            </a:extLst>
          </p:cNvPr>
          <p:cNvSpPr txBox="1"/>
          <p:nvPr/>
        </p:nvSpPr>
        <p:spPr>
          <a:xfrm>
            <a:off x="4451458" y="2425451"/>
            <a:ext cx="465192" cy="276999"/>
          </a:xfrm>
          <a:prstGeom prst="rect">
            <a:avLst/>
          </a:prstGeom>
          <a:noFill/>
        </p:spPr>
        <p:txBody>
          <a:bodyPr wrap="none" rtlCol="0">
            <a:spAutoFit/>
          </a:bodyPr>
          <a:lstStyle/>
          <a:p>
            <a:r>
              <a:rPr lang="en-US" sz="1200" b="1" dirty="0"/>
              <a:t>HQ*</a:t>
            </a:r>
            <a:endParaRPr lang="ru-RU" sz="1200" b="1" dirty="0"/>
          </a:p>
        </p:txBody>
      </p:sp>
      <p:cxnSp>
        <p:nvCxnSpPr>
          <p:cNvPr id="1156" name="Прямая соединительная линия 1155">
            <a:extLst>
              <a:ext uri="{FF2B5EF4-FFF2-40B4-BE49-F238E27FC236}">
                <a16:creationId xmlns:a16="http://schemas.microsoft.com/office/drawing/2014/main" id="{BBB1F2E6-079C-28E7-00BD-123FB3EEAD03}"/>
              </a:ext>
            </a:extLst>
          </p:cNvPr>
          <p:cNvCxnSpPr>
            <a:cxnSpLocks/>
          </p:cNvCxnSpPr>
          <p:nvPr/>
        </p:nvCxnSpPr>
        <p:spPr>
          <a:xfrm>
            <a:off x="6131209" y="2800893"/>
            <a:ext cx="1827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1D8EC772-D64C-E678-71D5-1B9332794471}"/>
              </a:ext>
            </a:extLst>
          </p:cNvPr>
          <p:cNvSpPr txBox="1"/>
          <p:nvPr/>
        </p:nvSpPr>
        <p:spPr>
          <a:xfrm>
            <a:off x="4117545" y="2068094"/>
            <a:ext cx="747320" cy="276999"/>
          </a:xfrm>
          <a:prstGeom prst="rect">
            <a:avLst/>
          </a:prstGeom>
          <a:noFill/>
        </p:spPr>
        <p:txBody>
          <a:bodyPr wrap="none" rtlCol="0">
            <a:spAutoFit/>
          </a:bodyPr>
          <a:lstStyle/>
          <a:p>
            <a:r>
              <a:rPr lang="en-US" sz="1200" b="1" dirty="0"/>
              <a:t>ET CPD 1</a:t>
            </a:r>
            <a:endParaRPr lang="ru-RU" sz="1200" b="1" dirty="0"/>
          </a:p>
        </p:txBody>
      </p:sp>
      <p:cxnSp>
        <p:nvCxnSpPr>
          <p:cNvPr id="46" name="Прямая соединительная линия 45">
            <a:extLst>
              <a:ext uri="{FF2B5EF4-FFF2-40B4-BE49-F238E27FC236}">
                <a16:creationId xmlns:a16="http://schemas.microsoft.com/office/drawing/2014/main" id="{97BD846E-F10A-51E6-BBDF-A0254CD6E2A1}"/>
              </a:ext>
            </a:extLst>
          </p:cNvPr>
          <p:cNvCxnSpPr>
            <a:cxnSpLocks/>
          </p:cNvCxnSpPr>
          <p:nvPr/>
        </p:nvCxnSpPr>
        <p:spPr>
          <a:xfrm>
            <a:off x="4867170" y="2542616"/>
            <a:ext cx="18270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173" name="TextBox 1172">
            <a:extLst>
              <a:ext uri="{FF2B5EF4-FFF2-40B4-BE49-F238E27FC236}">
                <a16:creationId xmlns:a16="http://schemas.microsoft.com/office/drawing/2014/main" id="{534A3EA2-5A90-C0E4-3565-4BCAC9A38C67}"/>
              </a:ext>
            </a:extLst>
          </p:cNvPr>
          <p:cNvSpPr txBox="1"/>
          <p:nvPr/>
        </p:nvSpPr>
        <p:spPr>
          <a:xfrm>
            <a:off x="4859756" y="3451426"/>
            <a:ext cx="380232" cy="276999"/>
          </a:xfrm>
          <a:prstGeom prst="rect">
            <a:avLst/>
          </a:prstGeom>
          <a:noFill/>
        </p:spPr>
        <p:txBody>
          <a:bodyPr wrap="none" rtlCol="0">
            <a:spAutoFit/>
          </a:bodyPr>
          <a:lstStyle/>
          <a:p>
            <a:r>
              <a:rPr lang="en-US" sz="1200" b="1" dirty="0"/>
              <a:t>0.0</a:t>
            </a:r>
            <a:endParaRPr lang="ru-RU" sz="1200" b="1" dirty="0"/>
          </a:p>
        </p:txBody>
      </p:sp>
      <p:sp>
        <p:nvSpPr>
          <p:cNvPr id="1174" name="TextBox 1173">
            <a:extLst>
              <a:ext uri="{FF2B5EF4-FFF2-40B4-BE49-F238E27FC236}">
                <a16:creationId xmlns:a16="http://schemas.microsoft.com/office/drawing/2014/main" id="{C0D2DB95-EFDE-C153-DB6A-6BACC5E6E279}"/>
              </a:ext>
            </a:extLst>
          </p:cNvPr>
          <p:cNvSpPr txBox="1"/>
          <p:nvPr/>
        </p:nvSpPr>
        <p:spPr>
          <a:xfrm>
            <a:off x="4750141" y="2286951"/>
            <a:ext cx="383438" cy="276999"/>
          </a:xfrm>
          <a:prstGeom prst="rect">
            <a:avLst/>
          </a:prstGeom>
          <a:noFill/>
        </p:spPr>
        <p:txBody>
          <a:bodyPr wrap="none" rtlCol="0">
            <a:spAutoFit/>
          </a:bodyPr>
          <a:lstStyle/>
          <a:p>
            <a:r>
              <a:rPr lang="en-US" sz="1200" b="1" dirty="0"/>
              <a:t>2.6</a:t>
            </a:r>
            <a:endParaRPr lang="ru-RU" sz="1200" b="1" dirty="0"/>
          </a:p>
        </p:txBody>
      </p:sp>
      <p:sp>
        <p:nvSpPr>
          <p:cNvPr id="1175" name="TextBox 1174">
            <a:extLst>
              <a:ext uri="{FF2B5EF4-FFF2-40B4-BE49-F238E27FC236}">
                <a16:creationId xmlns:a16="http://schemas.microsoft.com/office/drawing/2014/main" id="{9D68BDA0-30EB-B8B9-FA80-9C437CEF5AFE}"/>
              </a:ext>
            </a:extLst>
          </p:cNvPr>
          <p:cNvSpPr txBox="1"/>
          <p:nvPr/>
        </p:nvSpPr>
        <p:spPr>
          <a:xfrm>
            <a:off x="4751771" y="1942629"/>
            <a:ext cx="383438" cy="276999"/>
          </a:xfrm>
          <a:prstGeom prst="rect">
            <a:avLst/>
          </a:prstGeom>
          <a:noFill/>
        </p:spPr>
        <p:txBody>
          <a:bodyPr wrap="none" rtlCol="0">
            <a:spAutoFit/>
          </a:bodyPr>
          <a:lstStyle/>
          <a:p>
            <a:r>
              <a:rPr lang="en-US" sz="1200" b="1" dirty="0"/>
              <a:t>2.8</a:t>
            </a:r>
            <a:endParaRPr lang="ru-RU" sz="1200" b="1" dirty="0"/>
          </a:p>
        </p:txBody>
      </p:sp>
      <p:sp>
        <p:nvSpPr>
          <p:cNvPr id="1176" name="TextBox 1175">
            <a:extLst>
              <a:ext uri="{FF2B5EF4-FFF2-40B4-BE49-F238E27FC236}">
                <a16:creationId xmlns:a16="http://schemas.microsoft.com/office/drawing/2014/main" id="{E84D2756-3E6C-F290-55EF-084ECD99A420}"/>
              </a:ext>
            </a:extLst>
          </p:cNvPr>
          <p:cNvSpPr txBox="1"/>
          <p:nvPr/>
        </p:nvSpPr>
        <p:spPr>
          <a:xfrm>
            <a:off x="5359231" y="2433356"/>
            <a:ext cx="383438" cy="276999"/>
          </a:xfrm>
          <a:prstGeom prst="rect">
            <a:avLst/>
          </a:prstGeom>
          <a:noFill/>
        </p:spPr>
        <p:txBody>
          <a:bodyPr wrap="none" rtlCol="0">
            <a:spAutoFit/>
          </a:bodyPr>
          <a:lstStyle/>
          <a:p>
            <a:r>
              <a:rPr lang="en-US" sz="1200" b="1" dirty="0"/>
              <a:t>2.3</a:t>
            </a:r>
            <a:endParaRPr lang="ru-RU" sz="1200" b="1" dirty="0"/>
          </a:p>
        </p:txBody>
      </p:sp>
      <p:sp>
        <p:nvSpPr>
          <p:cNvPr id="1177" name="TextBox 1176">
            <a:extLst>
              <a:ext uri="{FF2B5EF4-FFF2-40B4-BE49-F238E27FC236}">
                <a16:creationId xmlns:a16="http://schemas.microsoft.com/office/drawing/2014/main" id="{BAC155C5-3718-3877-F1E9-1C454EED3489}"/>
              </a:ext>
            </a:extLst>
          </p:cNvPr>
          <p:cNvSpPr txBox="1"/>
          <p:nvPr/>
        </p:nvSpPr>
        <p:spPr>
          <a:xfrm>
            <a:off x="5474357" y="3336630"/>
            <a:ext cx="383438" cy="276999"/>
          </a:xfrm>
          <a:prstGeom prst="rect">
            <a:avLst/>
          </a:prstGeom>
          <a:noFill/>
        </p:spPr>
        <p:txBody>
          <a:bodyPr wrap="none" rtlCol="0">
            <a:spAutoFit/>
          </a:bodyPr>
          <a:lstStyle/>
          <a:p>
            <a:r>
              <a:rPr lang="en-US" sz="1200" b="1" dirty="0"/>
              <a:t>0.3</a:t>
            </a:r>
            <a:endParaRPr lang="ru-RU" sz="1200" b="1" dirty="0"/>
          </a:p>
        </p:txBody>
      </p:sp>
      <p:sp>
        <p:nvSpPr>
          <p:cNvPr id="1179" name="TextBox 1178">
            <a:extLst>
              <a:ext uri="{FF2B5EF4-FFF2-40B4-BE49-F238E27FC236}">
                <a16:creationId xmlns:a16="http://schemas.microsoft.com/office/drawing/2014/main" id="{061C5E32-55E6-48E4-4A44-B97219F34D0C}"/>
              </a:ext>
            </a:extLst>
          </p:cNvPr>
          <p:cNvSpPr txBox="1"/>
          <p:nvPr/>
        </p:nvSpPr>
        <p:spPr>
          <a:xfrm>
            <a:off x="5365875" y="1942351"/>
            <a:ext cx="383438" cy="276999"/>
          </a:xfrm>
          <a:prstGeom prst="rect">
            <a:avLst/>
          </a:prstGeom>
          <a:noFill/>
        </p:spPr>
        <p:txBody>
          <a:bodyPr wrap="none" rtlCol="0">
            <a:spAutoFit/>
          </a:bodyPr>
          <a:lstStyle/>
          <a:p>
            <a:r>
              <a:rPr lang="en-US" sz="1200" b="1" dirty="0"/>
              <a:t>2.8</a:t>
            </a:r>
            <a:endParaRPr lang="ru-RU" sz="1200" b="1" dirty="0"/>
          </a:p>
        </p:txBody>
      </p:sp>
      <p:cxnSp>
        <p:nvCxnSpPr>
          <p:cNvPr id="1183" name="Прямая соединительная линия 1182">
            <a:extLst>
              <a:ext uri="{FF2B5EF4-FFF2-40B4-BE49-F238E27FC236}">
                <a16:creationId xmlns:a16="http://schemas.microsoft.com/office/drawing/2014/main" id="{FDAA3A92-38C0-8E45-459C-1E28AE56F5BA}"/>
              </a:ext>
            </a:extLst>
          </p:cNvPr>
          <p:cNvCxnSpPr>
            <a:cxnSpLocks/>
          </p:cNvCxnSpPr>
          <p:nvPr/>
        </p:nvCxnSpPr>
        <p:spPr>
          <a:xfrm>
            <a:off x="5656108" y="2182564"/>
            <a:ext cx="469666" cy="8061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9" name="Прямая соединительная линия 1188">
            <a:extLst>
              <a:ext uri="{FF2B5EF4-FFF2-40B4-BE49-F238E27FC236}">
                <a16:creationId xmlns:a16="http://schemas.microsoft.com/office/drawing/2014/main" id="{A5C1AF24-F13D-7012-D53A-C9F2440F5782}"/>
              </a:ext>
            </a:extLst>
          </p:cNvPr>
          <p:cNvCxnSpPr>
            <a:cxnSpLocks/>
          </p:cNvCxnSpPr>
          <p:nvPr/>
        </p:nvCxnSpPr>
        <p:spPr>
          <a:xfrm>
            <a:off x="5047612" y="2541079"/>
            <a:ext cx="418631" cy="13341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4" name="Прямая соединительная линия 1193">
            <a:extLst>
              <a:ext uri="{FF2B5EF4-FFF2-40B4-BE49-F238E27FC236}">
                <a16:creationId xmlns:a16="http://schemas.microsoft.com/office/drawing/2014/main" id="{B4C4787D-3F80-AD50-B0FD-1F13A570876E}"/>
              </a:ext>
            </a:extLst>
          </p:cNvPr>
          <p:cNvCxnSpPr>
            <a:cxnSpLocks/>
          </p:cNvCxnSpPr>
          <p:nvPr/>
        </p:nvCxnSpPr>
        <p:spPr>
          <a:xfrm flipV="1">
            <a:off x="5645043" y="1873640"/>
            <a:ext cx="430333" cy="79776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4" name="Прямая соединительная линия 1213">
            <a:extLst>
              <a:ext uri="{FF2B5EF4-FFF2-40B4-BE49-F238E27FC236}">
                <a16:creationId xmlns:a16="http://schemas.microsoft.com/office/drawing/2014/main" id="{3E22EBBD-3B42-6FCD-F8B5-EF7605D0FA9C}"/>
              </a:ext>
            </a:extLst>
          </p:cNvPr>
          <p:cNvCxnSpPr>
            <a:cxnSpLocks/>
          </p:cNvCxnSpPr>
          <p:nvPr/>
        </p:nvCxnSpPr>
        <p:spPr>
          <a:xfrm flipV="1">
            <a:off x="5124109" y="3554833"/>
            <a:ext cx="461429" cy="138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7" name="Прямая соединительная линия 1216">
            <a:extLst>
              <a:ext uri="{FF2B5EF4-FFF2-40B4-BE49-F238E27FC236}">
                <a16:creationId xmlns:a16="http://schemas.microsoft.com/office/drawing/2014/main" id="{CAC97489-8B65-7E7D-E5FE-17972D226286}"/>
              </a:ext>
            </a:extLst>
          </p:cNvPr>
          <p:cNvCxnSpPr>
            <a:cxnSpLocks/>
          </p:cNvCxnSpPr>
          <p:nvPr/>
        </p:nvCxnSpPr>
        <p:spPr>
          <a:xfrm flipV="1">
            <a:off x="5741202" y="2800893"/>
            <a:ext cx="390007" cy="7539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3" name="TextBox 1222">
            <a:extLst>
              <a:ext uri="{FF2B5EF4-FFF2-40B4-BE49-F238E27FC236}">
                <a16:creationId xmlns:a16="http://schemas.microsoft.com/office/drawing/2014/main" id="{8D53D4B8-374E-FAB6-AC4C-5CE10080D475}"/>
              </a:ext>
            </a:extLst>
          </p:cNvPr>
          <p:cNvSpPr txBox="1"/>
          <p:nvPr/>
        </p:nvSpPr>
        <p:spPr>
          <a:xfrm>
            <a:off x="4859756" y="3897143"/>
            <a:ext cx="431528" cy="461665"/>
          </a:xfrm>
          <a:prstGeom prst="rect">
            <a:avLst/>
          </a:prstGeom>
          <a:noFill/>
        </p:spPr>
        <p:txBody>
          <a:bodyPr wrap="none" rtlCol="0">
            <a:spAutoFit/>
          </a:bodyPr>
          <a:lstStyle/>
          <a:p>
            <a:r>
              <a:rPr lang="en-US" sz="1200" b="1" dirty="0"/>
              <a:t>HQ</a:t>
            </a:r>
          </a:p>
          <a:p>
            <a:r>
              <a:rPr lang="en-US" sz="1200" b="1" dirty="0"/>
              <a:t>min</a:t>
            </a:r>
            <a:endParaRPr lang="ru-RU" sz="1200" b="1" dirty="0"/>
          </a:p>
        </p:txBody>
      </p:sp>
      <p:sp>
        <p:nvSpPr>
          <p:cNvPr id="1224" name="TextBox 1223">
            <a:extLst>
              <a:ext uri="{FF2B5EF4-FFF2-40B4-BE49-F238E27FC236}">
                <a16:creationId xmlns:a16="http://schemas.microsoft.com/office/drawing/2014/main" id="{E42DBF4E-00A3-8CA6-C359-65B13A536805}"/>
              </a:ext>
            </a:extLst>
          </p:cNvPr>
          <p:cNvSpPr txBox="1"/>
          <p:nvPr/>
        </p:nvSpPr>
        <p:spPr>
          <a:xfrm>
            <a:off x="5466243" y="3888817"/>
            <a:ext cx="465192" cy="461665"/>
          </a:xfrm>
          <a:prstGeom prst="rect">
            <a:avLst/>
          </a:prstGeom>
          <a:noFill/>
        </p:spPr>
        <p:txBody>
          <a:bodyPr wrap="none" rtlCol="0">
            <a:spAutoFit/>
          </a:bodyPr>
          <a:lstStyle/>
          <a:p>
            <a:r>
              <a:rPr lang="en-US" sz="1200" b="1" dirty="0"/>
              <a:t>HQ*</a:t>
            </a:r>
          </a:p>
          <a:p>
            <a:r>
              <a:rPr lang="en-US" sz="1200" b="1" dirty="0"/>
              <a:t>min</a:t>
            </a:r>
            <a:endParaRPr lang="ru-RU" sz="1200" b="1" dirty="0"/>
          </a:p>
        </p:txBody>
      </p:sp>
      <p:sp>
        <p:nvSpPr>
          <p:cNvPr id="1225" name="TextBox 1224">
            <a:extLst>
              <a:ext uri="{FF2B5EF4-FFF2-40B4-BE49-F238E27FC236}">
                <a16:creationId xmlns:a16="http://schemas.microsoft.com/office/drawing/2014/main" id="{2DCA6377-925F-67B5-4733-16B67BB7AFFB}"/>
              </a:ext>
            </a:extLst>
          </p:cNvPr>
          <p:cNvSpPr txBox="1"/>
          <p:nvPr/>
        </p:nvSpPr>
        <p:spPr>
          <a:xfrm>
            <a:off x="5898064" y="3893808"/>
            <a:ext cx="747320" cy="461665"/>
          </a:xfrm>
          <a:prstGeom prst="rect">
            <a:avLst/>
          </a:prstGeom>
          <a:noFill/>
        </p:spPr>
        <p:txBody>
          <a:bodyPr wrap="none" rtlCol="0">
            <a:spAutoFit/>
          </a:bodyPr>
          <a:lstStyle/>
          <a:p>
            <a:pPr algn="ctr"/>
            <a:r>
              <a:rPr lang="en-US" sz="1200" b="1" dirty="0"/>
              <a:t>ET CPD 1</a:t>
            </a:r>
          </a:p>
          <a:p>
            <a:pPr algn="ctr"/>
            <a:r>
              <a:rPr lang="en-US" sz="1200" b="1" dirty="0"/>
              <a:t>min</a:t>
            </a:r>
            <a:endParaRPr lang="ru-RU" sz="1200" b="1" dirty="0"/>
          </a:p>
        </p:txBody>
      </p:sp>
      <p:cxnSp>
        <p:nvCxnSpPr>
          <p:cNvPr id="58" name="Прямая соединительная линия 57">
            <a:extLst>
              <a:ext uri="{FF2B5EF4-FFF2-40B4-BE49-F238E27FC236}">
                <a16:creationId xmlns:a16="http://schemas.microsoft.com/office/drawing/2014/main" id="{FC33C40D-7958-0F79-333F-FAD9976B154B}"/>
              </a:ext>
            </a:extLst>
          </p:cNvPr>
          <p:cNvCxnSpPr>
            <a:cxnSpLocks/>
          </p:cNvCxnSpPr>
          <p:nvPr/>
        </p:nvCxnSpPr>
        <p:spPr>
          <a:xfrm>
            <a:off x="6080853" y="1860939"/>
            <a:ext cx="18270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a:extLst>
              <a:ext uri="{FF2B5EF4-FFF2-40B4-BE49-F238E27FC236}">
                <a16:creationId xmlns:a16="http://schemas.microsoft.com/office/drawing/2014/main" id="{3C7AB6E5-BC3E-901C-1162-295900049618}"/>
              </a:ext>
            </a:extLst>
          </p:cNvPr>
          <p:cNvCxnSpPr>
            <a:cxnSpLocks/>
          </p:cNvCxnSpPr>
          <p:nvPr/>
        </p:nvCxnSpPr>
        <p:spPr>
          <a:xfrm>
            <a:off x="6124508" y="2984753"/>
            <a:ext cx="1827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41" name="TextBox 1040">
            <a:extLst>
              <a:ext uri="{FF2B5EF4-FFF2-40B4-BE49-F238E27FC236}">
                <a16:creationId xmlns:a16="http://schemas.microsoft.com/office/drawing/2014/main" id="{089149C0-C1A3-0075-B112-17EDE8E8B308}"/>
              </a:ext>
            </a:extLst>
          </p:cNvPr>
          <p:cNvSpPr txBox="1"/>
          <p:nvPr/>
        </p:nvSpPr>
        <p:spPr>
          <a:xfrm>
            <a:off x="1987430" y="2474901"/>
            <a:ext cx="871071" cy="400110"/>
          </a:xfrm>
          <a:prstGeom prst="rect">
            <a:avLst/>
          </a:prstGeom>
          <a:noFill/>
        </p:spPr>
        <p:txBody>
          <a:bodyPr wrap="none" rtlCol="0">
            <a:spAutoFit/>
          </a:bodyPr>
          <a:lstStyle/>
          <a:p>
            <a:pPr algn="ctr"/>
            <a:r>
              <a:rPr lang="en-US" sz="2000" b="1" dirty="0"/>
              <a:t>200 </a:t>
            </a:r>
            <a:r>
              <a:rPr lang="en-US" sz="2000" b="1" dirty="0" err="1"/>
              <a:t>ps</a:t>
            </a:r>
            <a:endParaRPr lang="en-US" sz="2000" b="1" dirty="0"/>
          </a:p>
        </p:txBody>
      </p:sp>
      <p:sp>
        <p:nvSpPr>
          <p:cNvPr id="1044" name="TextBox 1043">
            <a:extLst>
              <a:ext uri="{FF2B5EF4-FFF2-40B4-BE49-F238E27FC236}">
                <a16:creationId xmlns:a16="http://schemas.microsoft.com/office/drawing/2014/main" id="{312E27E0-4CA5-679A-7366-7C9C29BADDEA}"/>
              </a:ext>
            </a:extLst>
          </p:cNvPr>
          <p:cNvSpPr txBox="1"/>
          <p:nvPr/>
        </p:nvSpPr>
        <p:spPr>
          <a:xfrm>
            <a:off x="1379976" y="2081175"/>
            <a:ext cx="741229" cy="400110"/>
          </a:xfrm>
          <a:prstGeom prst="rect">
            <a:avLst/>
          </a:prstGeom>
          <a:noFill/>
        </p:spPr>
        <p:txBody>
          <a:bodyPr wrap="none" rtlCol="0">
            <a:spAutoFit/>
          </a:bodyPr>
          <a:lstStyle/>
          <a:p>
            <a:pPr algn="ctr"/>
            <a:r>
              <a:rPr lang="en-US" sz="2000" b="1" dirty="0"/>
              <a:t>24 </a:t>
            </a:r>
            <a:r>
              <a:rPr lang="en-US" sz="2000" b="1" dirty="0" err="1"/>
              <a:t>ps</a:t>
            </a:r>
            <a:endParaRPr lang="en-US" sz="2000" b="1" dirty="0"/>
          </a:p>
        </p:txBody>
      </p:sp>
      <p:sp>
        <p:nvSpPr>
          <p:cNvPr id="1221" name="Овал 1220">
            <a:extLst>
              <a:ext uri="{FF2B5EF4-FFF2-40B4-BE49-F238E27FC236}">
                <a16:creationId xmlns:a16="http://schemas.microsoft.com/office/drawing/2014/main" id="{7806FB45-0E13-6BE1-5BA5-9308E2EDB63E}"/>
              </a:ext>
            </a:extLst>
          </p:cNvPr>
          <p:cNvSpPr/>
          <p:nvPr/>
        </p:nvSpPr>
        <p:spPr>
          <a:xfrm>
            <a:off x="6052516" y="2881767"/>
            <a:ext cx="45719" cy="45719"/>
          </a:xfrm>
          <a:prstGeom prst="ellipse">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70" name="Овал 1069">
            <a:extLst>
              <a:ext uri="{FF2B5EF4-FFF2-40B4-BE49-F238E27FC236}">
                <a16:creationId xmlns:a16="http://schemas.microsoft.com/office/drawing/2014/main" id="{82BB107E-FA32-CD81-0796-9939A182CEAD}"/>
              </a:ext>
            </a:extLst>
          </p:cNvPr>
          <p:cNvSpPr/>
          <p:nvPr/>
        </p:nvSpPr>
        <p:spPr>
          <a:xfrm>
            <a:off x="5766175" y="2387637"/>
            <a:ext cx="45719" cy="45719"/>
          </a:xfrm>
          <a:prstGeom prst="ellipse">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TextBox 55">
            <a:extLst>
              <a:ext uri="{FF2B5EF4-FFF2-40B4-BE49-F238E27FC236}">
                <a16:creationId xmlns:a16="http://schemas.microsoft.com/office/drawing/2014/main" id="{330A9F90-7590-E1F6-E54A-3B4CEA1866A6}"/>
              </a:ext>
            </a:extLst>
          </p:cNvPr>
          <p:cNvSpPr txBox="1"/>
          <p:nvPr/>
        </p:nvSpPr>
        <p:spPr>
          <a:xfrm>
            <a:off x="6023807" y="2762481"/>
            <a:ext cx="383438" cy="276999"/>
          </a:xfrm>
          <a:prstGeom prst="rect">
            <a:avLst/>
          </a:prstGeom>
          <a:noFill/>
        </p:spPr>
        <p:txBody>
          <a:bodyPr wrap="none" rtlCol="0">
            <a:spAutoFit/>
          </a:bodyPr>
          <a:lstStyle/>
          <a:p>
            <a:pPr algn="ctr"/>
            <a:r>
              <a:rPr lang="en-US" sz="1200" b="1" dirty="0"/>
              <a:t>1.5</a:t>
            </a:r>
            <a:endParaRPr lang="en-US" sz="1200" b="1" baseline="30000" dirty="0"/>
          </a:p>
        </p:txBody>
      </p:sp>
      <p:sp>
        <p:nvSpPr>
          <p:cNvPr id="59" name="TextBox 58">
            <a:extLst>
              <a:ext uri="{FF2B5EF4-FFF2-40B4-BE49-F238E27FC236}">
                <a16:creationId xmlns:a16="http://schemas.microsoft.com/office/drawing/2014/main" id="{F8CEB73F-710D-E356-DAF1-62EFC0F9F6F2}"/>
              </a:ext>
            </a:extLst>
          </p:cNvPr>
          <p:cNvSpPr txBox="1"/>
          <p:nvPr/>
        </p:nvSpPr>
        <p:spPr>
          <a:xfrm>
            <a:off x="6024140" y="2547502"/>
            <a:ext cx="383438" cy="276999"/>
          </a:xfrm>
          <a:prstGeom prst="rect">
            <a:avLst/>
          </a:prstGeom>
          <a:noFill/>
        </p:spPr>
        <p:txBody>
          <a:bodyPr wrap="none" rtlCol="0">
            <a:spAutoFit/>
          </a:bodyPr>
          <a:lstStyle/>
          <a:p>
            <a:r>
              <a:rPr lang="en-US" sz="1200" b="1" dirty="0"/>
              <a:t>1.6</a:t>
            </a:r>
          </a:p>
        </p:txBody>
      </p:sp>
      <p:sp>
        <p:nvSpPr>
          <p:cNvPr id="1071" name="TextBox 1070">
            <a:extLst>
              <a:ext uri="{FF2B5EF4-FFF2-40B4-BE49-F238E27FC236}">
                <a16:creationId xmlns:a16="http://schemas.microsoft.com/office/drawing/2014/main" id="{959CF6A5-28C9-E010-D40C-1CE61931A059}"/>
              </a:ext>
            </a:extLst>
          </p:cNvPr>
          <p:cNvSpPr txBox="1"/>
          <p:nvPr/>
        </p:nvSpPr>
        <p:spPr>
          <a:xfrm>
            <a:off x="5988655" y="1622342"/>
            <a:ext cx="383438" cy="276999"/>
          </a:xfrm>
          <a:prstGeom prst="rect">
            <a:avLst/>
          </a:prstGeom>
          <a:noFill/>
        </p:spPr>
        <p:txBody>
          <a:bodyPr wrap="none" rtlCol="0">
            <a:spAutoFit/>
          </a:bodyPr>
          <a:lstStyle/>
          <a:p>
            <a:pPr algn="ctr"/>
            <a:r>
              <a:rPr lang="en-US" sz="1200" b="1" dirty="0"/>
              <a:t>3.6</a:t>
            </a:r>
            <a:endParaRPr lang="en-US" sz="1200" b="1" baseline="30000" dirty="0"/>
          </a:p>
        </p:txBody>
      </p:sp>
      <p:sp>
        <p:nvSpPr>
          <p:cNvPr id="1094" name="TextBox 1093">
            <a:extLst>
              <a:ext uri="{FF2B5EF4-FFF2-40B4-BE49-F238E27FC236}">
                <a16:creationId xmlns:a16="http://schemas.microsoft.com/office/drawing/2014/main" id="{BEC2CA63-97DD-B363-34F6-526542F18790}"/>
              </a:ext>
            </a:extLst>
          </p:cNvPr>
          <p:cNvSpPr txBox="1"/>
          <p:nvPr/>
        </p:nvSpPr>
        <p:spPr>
          <a:xfrm rot="3566299">
            <a:off x="5674851" y="2398357"/>
            <a:ext cx="546945" cy="261610"/>
          </a:xfrm>
          <a:prstGeom prst="rect">
            <a:avLst/>
          </a:prstGeom>
          <a:noFill/>
        </p:spPr>
        <p:txBody>
          <a:bodyPr wrap="none" rtlCol="0">
            <a:spAutoFit/>
          </a:bodyPr>
          <a:lstStyle/>
          <a:p>
            <a:r>
              <a:rPr lang="en-US" sz="1100" baseline="30000" dirty="0"/>
              <a:t>*</a:t>
            </a:r>
            <a:r>
              <a:rPr lang="el-GR" sz="1100" dirty="0"/>
              <a:t>λ</a:t>
            </a:r>
            <a:r>
              <a:rPr lang="en-US" sz="1100" dirty="0"/>
              <a:t>=1.3</a:t>
            </a:r>
            <a:endParaRPr lang="ru-RU" sz="1100" dirty="0"/>
          </a:p>
        </p:txBody>
      </p:sp>
      <p:cxnSp>
        <p:nvCxnSpPr>
          <p:cNvPr id="15" name="Прямая соединительная линия 14">
            <a:extLst>
              <a:ext uri="{FF2B5EF4-FFF2-40B4-BE49-F238E27FC236}">
                <a16:creationId xmlns:a16="http://schemas.microsoft.com/office/drawing/2014/main" id="{4246C24A-FA97-A11F-2F07-15644E30A243}"/>
              </a:ext>
            </a:extLst>
          </p:cNvPr>
          <p:cNvCxnSpPr>
            <a:cxnSpLocks/>
          </p:cNvCxnSpPr>
          <p:nvPr/>
        </p:nvCxnSpPr>
        <p:spPr>
          <a:xfrm>
            <a:off x="7344402" y="2034473"/>
            <a:ext cx="46072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0C78C45D-B74B-0E89-5AF2-BB80AA81B966}"/>
              </a:ext>
            </a:extLst>
          </p:cNvPr>
          <p:cNvCxnSpPr>
            <a:cxnSpLocks/>
          </p:cNvCxnSpPr>
          <p:nvPr/>
        </p:nvCxnSpPr>
        <p:spPr>
          <a:xfrm>
            <a:off x="7789137" y="2682289"/>
            <a:ext cx="18270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id="{EEB9FBBA-132B-A944-99AF-FC05C151EF52}"/>
              </a:ext>
            </a:extLst>
          </p:cNvPr>
          <p:cNvCxnSpPr>
            <a:cxnSpLocks/>
          </p:cNvCxnSpPr>
          <p:nvPr/>
        </p:nvCxnSpPr>
        <p:spPr>
          <a:xfrm>
            <a:off x="7272534" y="3697277"/>
            <a:ext cx="1827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32F4F70E-54E7-F8C6-F8DF-366FBF1CFCA8}"/>
              </a:ext>
            </a:extLst>
          </p:cNvPr>
          <p:cNvCxnSpPr>
            <a:cxnSpLocks/>
          </p:cNvCxnSpPr>
          <p:nvPr/>
        </p:nvCxnSpPr>
        <p:spPr>
          <a:xfrm>
            <a:off x="7888602" y="3562632"/>
            <a:ext cx="1827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id="{25A02A54-3727-534F-0957-49B6972F27C2}"/>
              </a:ext>
            </a:extLst>
          </p:cNvPr>
          <p:cNvCxnSpPr>
            <a:cxnSpLocks/>
          </p:cNvCxnSpPr>
          <p:nvPr/>
        </p:nvCxnSpPr>
        <p:spPr>
          <a:xfrm>
            <a:off x="7161700" y="2036104"/>
            <a:ext cx="18270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id="{0B276705-E9AF-593C-1BA0-3E8F1C67F3BE}"/>
              </a:ext>
            </a:extLst>
          </p:cNvPr>
          <p:cNvCxnSpPr>
            <a:cxnSpLocks/>
          </p:cNvCxnSpPr>
          <p:nvPr/>
        </p:nvCxnSpPr>
        <p:spPr>
          <a:xfrm>
            <a:off x="7778803" y="2036104"/>
            <a:ext cx="18270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A4FCD28-556E-CEC5-5BE5-0717841AF2C5}"/>
              </a:ext>
            </a:extLst>
          </p:cNvPr>
          <p:cNvSpPr txBox="1"/>
          <p:nvPr/>
        </p:nvSpPr>
        <p:spPr>
          <a:xfrm>
            <a:off x="6827955" y="3543584"/>
            <a:ext cx="388248" cy="276999"/>
          </a:xfrm>
          <a:prstGeom prst="rect">
            <a:avLst/>
          </a:prstGeom>
          <a:noFill/>
        </p:spPr>
        <p:txBody>
          <a:bodyPr wrap="none" rtlCol="0">
            <a:spAutoFit/>
          </a:bodyPr>
          <a:lstStyle/>
          <a:p>
            <a:r>
              <a:rPr lang="en-US" sz="1200" b="1" dirty="0"/>
              <a:t>HQ</a:t>
            </a:r>
            <a:endParaRPr lang="ru-RU" sz="1200" b="1" dirty="0"/>
          </a:p>
        </p:txBody>
      </p:sp>
      <p:sp>
        <p:nvSpPr>
          <p:cNvPr id="31" name="TextBox 30">
            <a:extLst>
              <a:ext uri="{FF2B5EF4-FFF2-40B4-BE49-F238E27FC236}">
                <a16:creationId xmlns:a16="http://schemas.microsoft.com/office/drawing/2014/main" id="{8A1458C6-101D-C872-382F-9E1BB39D8171}"/>
              </a:ext>
            </a:extLst>
          </p:cNvPr>
          <p:cNvSpPr txBox="1"/>
          <p:nvPr/>
        </p:nvSpPr>
        <p:spPr>
          <a:xfrm>
            <a:off x="6774352" y="2433250"/>
            <a:ext cx="465192" cy="276999"/>
          </a:xfrm>
          <a:prstGeom prst="rect">
            <a:avLst/>
          </a:prstGeom>
          <a:noFill/>
        </p:spPr>
        <p:txBody>
          <a:bodyPr wrap="none" rtlCol="0">
            <a:spAutoFit/>
          </a:bodyPr>
          <a:lstStyle/>
          <a:p>
            <a:r>
              <a:rPr lang="en-US" sz="1200" b="1" dirty="0"/>
              <a:t>HQ*</a:t>
            </a:r>
            <a:endParaRPr lang="ru-RU" sz="1200" b="1" dirty="0"/>
          </a:p>
        </p:txBody>
      </p:sp>
      <p:cxnSp>
        <p:nvCxnSpPr>
          <p:cNvPr id="42" name="Прямая соединительная линия 41">
            <a:extLst>
              <a:ext uri="{FF2B5EF4-FFF2-40B4-BE49-F238E27FC236}">
                <a16:creationId xmlns:a16="http://schemas.microsoft.com/office/drawing/2014/main" id="{54D662C6-56C2-7C27-8AAF-A074EFB19FA1}"/>
              </a:ext>
            </a:extLst>
          </p:cNvPr>
          <p:cNvCxnSpPr>
            <a:cxnSpLocks/>
          </p:cNvCxnSpPr>
          <p:nvPr/>
        </p:nvCxnSpPr>
        <p:spPr>
          <a:xfrm>
            <a:off x="8368420" y="2917816"/>
            <a:ext cx="1827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0726F9EC-F382-6ED9-F86C-B20E307CA1B5}"/>
              </a:ext>
            </a:extLst>
          </p:cNvPr>
          <p:cNvSpPr txBox="1"/>
          <p:nvPr/>
        </p:nvSpPr>
        <p:spPr>
          <a:xfrm>
            <a:off x="6570989" y="1875051"/>
            <a:ext cx="625492" cy="276999"/>
          </a:xfrm>
          <a:prstGeom prst="rect">
            <a:avLst/>
          </a:prstGeom>
          <a:noFill/>
        </p:spPr>
        <p:txBody>
          <a:bodyPr wrap="none" rtlCol="0">
            <a:spAutoFit/>
          </a:bodyPr>
          <a:lstStyle/>
          <a:p>
            <a:r>
              <a:rPr lang="en-US" sz="1200" b="1" dirty="0"/>
              <a:t>ET Ade</a:t>
            </a:r>
            <a:endParaRPr lang="ru-RU" sz="1200" b="1" dirty="0"/>
          </a:p>
        </p:txBody>
      </p:sp>
      <p:cxnSp>
        <p:nvCxnSpPr>
          <p:cNvPr id="44" name="Прямая соединительная линия 43">
            <a:extLst>
              <a:ext uri="{FF2B5EF4-FFF2-40B4-BE49-F238E27FC236}">
                <a16:creationId xmlns:a16="http://schemas.microsoft.com/office/drawing/2014/main" id="{5637E6D5-8D02-BEA7-4AEE-79A66C04D37B}"/>
              </a:ext>
            </a:extLst>
          </p:cNvPr>
          <p:cNvCxnSpPr>
            <a:cxnSpLocks/>
          </p:cNvCxnSpPr>
          <p:nvPr/>
        </p:nvCxnSpPr>
        <p:spPr>
          <a:xfrm>
            <a:off x="7190064" y="2550415"/>
            <a:ext cx="18270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A1400FB-77F2-64D3-78B9-0CD45DA59811}"/>
              </a:ext>
            </a:extLst>
          </p:cNvPr>
          <p:cNvSpPr txBox="1"/>
          <p:nvPr/>
        </p:nvSpPr>
        <p:spPr>
          <a:xfrm>
            <a:off x="7182650" y="3459225"/>
            <a:ext cx="380232" cy="276999"/>
          </a:xfrm>
          <a:prstGeom prst="rect">
            <a:avLst/>
          </a:prstGeom>
          <a:noFill/>
        </p:spPr>
        <p:txBody>
          <a:bodyPr wrap="none" rtlCol="0">
            <a:spAutoFit/>
          </a:bodyPr>
          <a:lstStyle/>
          <a:p>
            <a:r>
              <a:rPr lang="en-US" sz="1200" b="1" dirty="0"/>
              <a:t>0.0</a:t>
            </a:r>
            <a:endParaRPr lang="ru-RU" sz="1200" b="1" dirty="0"/>
          </a:p>
        </p:txBody>
      </p:sp>
      <p:sp>
        <p:nvSpPr>
          <p:cNvPr id="48" name="TextBox 47">
            <a:extLst>
              <a:ext uri="{FF2B5EF4-FFF2-40B4-BE49-F238E27FC236}">
                <a16:creationId xmlns:a16="http://schemas.microsoft.com/office/drawing/2014/main" id="{B3366C84-5664-5137-36F8-67959BC1CBDF}"/>
              </a:ext>
            </a:extLst>
          </p:cNvPr>
          <p:cNvSpPr txBox="1"/>
          <p:nvPr/>
        </p:nvSpPr>
        <p:spPr>
          <a:xfrm>
            <a:off x="7073035" y="2294750"/>
            <a:ext cx="383438" cy="276999"/>
          </a:xfrm>
          <a:prstGeom prst="rect">
            <a:avLst/>
          </a:prstGeom>
          <a:noFill/>
        </p:spPr>
        <p:txBody>
          <a:bodyPr wrap="none" rtlCol="0">
            <a:spAutoFit/>
          </a:bodyPr>
          <a:lstStyle/>
          <a:p>
            <a:r>
              <a:rPr lang="en-US" sz="1200" b="1" dirty="0"/>
              <a:t>2.6</a:t>
            </a:r>
            <a:endParaRPr lang="ru-RU" sz="1200" b="1" dirty="0"/>
          </a:p>
        </p:txBody>
      </p:sp>
      <p:sp>
        <p:nvSpPr>
          <p:cNvPr id="49" name="TextBox 48">
            <a:extLst>
              <a:ext uri="{FF2B5EF4-FFF2-40B4-BE49-F238E27FC236}">
                <a16:creationId xmlns:a16="http://schemas.microsoft.com/office/drawing/2014/main" id="{D5C0DD2F-04A9-6ACD-5334-3FDD625FCEEB}"/>
              </a:ext>
            </a:extLst>
          </p:cNvPr>
          <p:cNvSpPr txBox="1"/>
          <p:nvPr/>
        </p:nvSpPr>
        <p:spPr>
          <a:xfrm>
            <a:off x="7055006" y="1794984"/>
            <a:ext cx="383438" cy="276999"/>
          </a:xfrm>
          <a:prstGeom prst="rect">
            <a:avLst/>
          </a:prstGeom>
          <a:noFill/>
        </p:spPr>
        <p:txBody>
          <a:bodyPr wrap="none" rtlCol="0">
            <a:spAutoFit/>
          </a:bodyPr>
          <a:lstStyle/>
          <a:p>
            <a:r>
              <a:rPr lang="en-US" sz="1200" b="1" dirty="0"/>
              <a:t>3.2</a:t>
            </a:r>
            <a:endParaRPr lang="ru-RU" sz="1200" b="1" dirty="0"/>
          </a:p>
        </p:txBody>
      </p:sp>
      <p:sp>
        <p:nvSpPr>
          <p:cNvPr id="51" name="TextBox 50">
            <a:extLst>
              <a:ext uri="{FF2B5EF4-FFF2-40B4-BE49-F238E27FC236}">
                <a16:creationId xmlns:a16="http://schemas.microsoft.com/office/drawing/2014/main" id="{6874C09B-A4B2-0D6A-D389-78F7A077D587}"/>
              </a:ext>
            </a:extLst>
          </p:cNvPr>
          <p:cNvSpPr txBox="1"/>
          <p:nvPr/>
        </p:nvSpPr>
        <p:spPr>
          <a:xfrm>
            <a:off x="7682125" y="2441155"/>
            <a:ext cx="383438" cy="276999"/>
          </a:xfrm>
          <a:prstGeom prst="rect">
            <a:avLst/>
          </a:prstGeom>
          <a:noFill/>
        </p:spPr>
        <p:txBody>
          <a:bodyPr wrap="none" rtlCol="0">
            <a:spAutoFit/>
          </a:bodyPr>
          <a:lstStyle/>
          <a:p>
            <a:r>
              <a:rPr lang="en-US" sz="1200" b="1" dirty="0"/>
              <a:t>2.3</a:t>
            </a:r>
            <a:endParaRPr lang="ru-RU" sz="1200" b="1" dirty="0"/>
          </a:p>
        </p:txBody>
      </p:sp>
      <p:sp>
        <p:nvSpPr>
          <p:cNvPr id="53" name="TextBox 52">
            <a:extLst>
              <a:ext uri="{FF2B5EF4-FFF2-40B4-BE49-F238E27FC236}">
                <a16:creationId xmlns:a16="http://schemas.microsoft.com/office/drawing/2014/main" id="{7665F6DE-29E7-EFF9-9B73-DB89ADC99210}"/>
              </a:ext>
            </a:extLst>
          </p:cNvPr>
          <p:cNvSpPr txBox="1"/>
          <p:nvPr/>
        </p:nvSpPr>
        <p:spPr>
          <a:xfrm>
            <a:off x="7797251" y="3344429"/>
            <a:ext cx="383438" cy="276999"/>
          </a:xfrm>
          <a:prstGeom prst="rect">
            <a:avLst/>
          </a:prstGeom>
          <a:noFill/>
        </p:spPr>
        <p:txBody>
          <a:bodyPr wrap="none" rtlCol="0">
            <a:spAutoFit/>
          </a:bodyPr>
          <a:lstStyle/>
          <a:p>
            <a:r>
              <a:rPr lang="en-US" sz="1200" b="1" dirty="0"/>
              <a:t>0.3</a:t>
            </a:r>
            <a:endParaRPr lang="ru-RU" sz="1200" b="1" dirty="0"/>
          </a:p>
        </p:txBody>
      </p:sp>
      <p:sp>
        <p:nvSpPr>
          <p:cNvPr id="54" name="TextBox 53">
            <a:extLst>
              <a:ext uri="{FF2B5EF4-FFF2-40B4-BE49-F238E27FC236}">
                <a16:creationId xmlns:a16="http://schemas.microsoft.com/office/drawing/2014/main" id="{F387B7D9-9A72-7CA3-546E-B21706FC19AC}"/>
              </a:ext>
            </a:extLst>
          </p:cNvPr>
          <p:cNvSpPr txBox="1"/>
          <p:nvPr/>
        </p:nvSpPr>
        <p:spPr>
          <a:xfrm>
            <a:off x="7680658" y="1798221"/>
            <a:ext cx="383438" cy="276999"/>
          </a:xfrm>
          <a:prstGeom prst="rect">
            <a:avLst/>
          </a:prstGeom>
          <a:noFill/>
        </p:spPr>
        <p:txBody>
          <a:bodyPr wrap="none" rtlCol="0">
            <a:spAutoFit/>
          </a:bodyPr>
          <a:lstStyle/>
          <a:p>
            <a:r>
              <a:rPr lang="en-US" sz="1200" b="1" dirty="0"/>
              <a:t>3.2</a:t>
            </a:r>
            <a:endParaRPr lang="ru-RU" sz="1200" b="1" dirty="0"/>
          </a:p>
        </p:txBody>
      </p:sp>
      <p:cxnSp>
        <p:nvCxnSpPr>
          <p:cNvPr id="60" name="Прямая соединительная линия 59">
            <a:extLst>
              <a:ext uri="{FF2B5EF4-FFF2-40B4-BE49-F238E27FC236}">
                <a16:creationId xmlns:a16="http://schemas.microsoft.com/office/drawing/2014/main" id="{8D57A2B8-92AB-EE6C-E0E4-94A8A24B9409}"/>
              </a:ext>
            </a:extLst>
          </p:cNvPr>
          <p:cNvCxnSpPr>
            <a:cxnSpLocks/>
          </p:cNvCxnSpPr>
          <p:nvPr/>
        </p:nvCxnSpPr>
        <p:spPr>
          <a:xfrm>
            <a:off x="7959856" y="2021456"/>
            <a:ext cx="408564" cy="70871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a:extLst>
              <a:ext uri="{FF2B5EF4-FFF2-40B4-BE49-F238E27FC236}">
                <a16:creationId xmlns:a16="http://schemas.microsoft.com/office/drawing/2014/main" id="{D0295349-2083-C1EB-AD2D-172C85E4BAED}"/>
              </a:ext>
            </a:extLst>
          </p:cNvPr>
          <p:cNvCxnSpPr>
            <a:cxnSpLocks/>
          </p:cNvCxnSpPr>
          <p:nvPr/>
        </p:nvCxnSpPr>
        <p:spPr>
          <a:xfrm>
            <a:off x="7370506" y="2548878"/>
            <a:ext cx="418631" cy="13341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a:extLst>
              <a:ext uri="{FF2B5EF4-FFF2-40B4-BE49-F238E27FC236}">
                <a16:creationId xmlns:a16="http://schemas.microsoft.com/office/drawing/2014/main" id="{5347DF39-1267-1E30-5DFC-F1DC8A7E6E9D}"/>
              </a:ext>
            </a:extLst>
          </p:cNvPr>
          <p:cNvCxnSpPr>
            <a:cxnSpLocks/>
          </p:cNvCxnSpPr>
          <p:nvPr/>
        </p:nvCxnSpPr>
        <p:spPr>
          <a:xfrm flipV="1">
            <a:off x="7957652" y="1978536"/>
            <a:ext cx="363488" cy="70267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25" name="Прямая соединительная линия 1024">
            <a:extLst>
              <a:ext uri="{FF2B5EF4-FFF2-40B4-BE49-F238E27FC236}">
                <a16:creationId xmlns:a16="http://schemas.microsoft.com/office/drawing/2014/main" id="{394B3EA7-54CB-A71C-B2EF-D2950C8D2355}"/>
              </a:ext>
            </a:extLst>
          </p:cNvPr>
          <p:cNvCxnSpPr>
            <a:cxnSpLocks/>
          </p:cNvCxnSpPr>
          <p:nvPr/>
        </p:nvCxnSpPr>
        <p:spPr>
          <a:xfrm flipV="1">
            <a:off x="7447003" y="3562632"/>
            <a:ext cx="461429" cy="138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6" name="Прямая соединительная линия 1025">
            <a:extLst>
              <a:ext uri="{FF2B5EF4-FFF2-40B4-BE49-F238E27FC236}">
                <a16:creationId xmlns:a16="http://schemas.microsoft.com/office/drawing/2014/main" id="{7D9A6AA1-72B5-7928-D6B3-2ABC0300C0F6}"/>
              </a:ext>
            </a:extLst>
          </p:cNvPr>
          <p:cNvCxnSpPr>
            <a:cxnSpLocks/>
          </p:cNvCxnSpPr>
          <p:nvPr/>
        </p:nvCxnSpPr>
        <p:spPr>
          <a:xfrm flipV="1">
            <a:off x="8064113" y="2915626"/>
            <a:ext cx="321519" cy="6571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9" name="TextBox 1028">
            <a:extLst>
              <a:ext uri="{FF2B5EF4-FFF2-40B4-BE49-F238E27FC236}">
                <a16:creationId xmlns:a16="http://schemas.microsoft.com/office/drawing/2014/main" id="{35191DDF-A281-89F0-1BB9-49B31CF985F3}"/>
              </a:ext>
            </a:extLst>
          </p:cNvPr>
          <p:cNvSpPr txBox="1"/>
          <p:nvPr/>
        </p:nvSpPr>
        <p:spPr>
          <a:xfrm>
            <a:off x="7182650" y="3904942"/>
            <a:ext cx="431528" cy="461665"/>
          </a:xfrm>
          <a:prstGeom prst="rect">
            <a:avLst/>
          </a:prstGeom>
          <a:noFill/>
        </p:spPr>
        <p:txBody>
          <a:bodyPr wrap="none" rtlCol="0">
            <a:spAutoFit/>
          </a:bodyPr>
          <a:lstStyle/>
          <a:p>
            <a:r>
              <a:rPr lang="en-US" sz="1200" b="1" dirty="0"/>
              <a:t>HQ</a:t>
            </a:r>
          </a:p>
          <a:p>
            <a:r>
              <a:rPr lang="en-US" sz="1200" b="1" dirty="0"/>
              <a:t>min</a:t>
            </a:r>
            <a:endParaRPr lang="ru-RU" sz="1200" b="1" dirty="0"/>
          </a:p>
        </p:txBody>
      </p:sp>
      <p:sp>
        <p:nvSpPr>
          <p:cNvPr id="1030" name="TextBox 1029">
            <a:extLst>
              <a:ext uri="{FF2B5EF4-FFF2-40B4-BE49-F238E27FC236}">
                <a16:creationId xmlns:a16="http://schemas.microsoft.com/office/drawing/2014/main" id="{5B5A8389-F782-E7C0-4A1C-77C8582167FC}"/>
              </a:ext>
            </a:extLst>
          </p:cNvPr>
          <p:cNvSpPr txBox="1"/>
          <p:nvPr/>
        </p:nvSpPr>
        <p:spPr>
          <a:xfrm>
            <a:off x="7789137" y="3896616"/>
            <a:ext cx="465192" cy="461665"/>
          </a:xfrm>
          <a:prstGeom prst="rect">
            <a:avLst/>
          </a:prstGeom>
          <a:noFill/>
        </p:spPr>
        <p:txBody>
          <a:bodyPr wrap="none" rtlCol="0">
            <a:spAutoFit/>
          </a:bodyPr>
          <a:lstStyle/>
          <a:p>
            <a:r>
              <a:rPr lang="en-US" sz="1200" b="1" dirty="0"/>
              <a:t>HQ*</a:t>
            </a:r>
          </a:p>
          <a:p>
            <a:r>
              <a:rPr lang="en-US" sz="1200" b="1" dirty="0"/>
              <a:t>min</a:t>
            </a:r>
            <a:endParaRPr lang="ru-RU" sz="1200" b="1" dirty="0"/>
          </a:p>
        </p:txBody>
      </p:sp>
      <p:sp>
        <p:nvSpPr>
          <p:cNvPr id="1031" name="TextBox 1030">
            <a:extLst>
              <a:ext uri="{FF2B5EF4-FFF2-40B4-BE49-F238E27FC236}">
                <a16:creationId xmlns:a16="http://schemas.microsoft.com/office/drawing/2014/main" id="{223A3EFF-B3A6-6798-1BD8-6A2FB49891A8}"/>
              </a:ext>
            </a:extLst>
          </p:cNvPr>
          <p:cNvSpPr txBox="1"/>
          <p:nvPr/>
        </p:nvSpPr>
        <p:spPr>
          <a:xfrm>
            <a:off x="8172777" y="3888328"/>
            <a:ext cx="625492" cy="461665"/>
          </a:xfrm>
          <a:prstGeom prst="rect">
            <a:avLst/>
          </a:prstGeom>
          <a:noFill/>
        </p:spPr>
        <p:txBody>
          <a:bodyPr wrap="none" rtlCol="0">
            <a:spAutoFit/>
          </a:bodyPr>
          <a:lstStyle/>
          <a:p>
            <a:pPr algn="ctr"/>
            <a:r>
              <a:rPr lang="en-US" sz="1200" b="1" dirty="0"/>
              <a:t>ET Ade</a:t>
            </a:r>
          </a:p>
          <a:p>
            <a:pPr algn="ctr"/>
            <a:r>
              <a:rPr lang="en-US" sz="1200" b="1" dirty="0"/>
              <a:t>min</a:t>
            </a:r>
            <a:endParaRPr lang="ru-RU" sz="1200" b="1" dirty="0"/>
          </a:p>
        </p:txBody>
      </p:sp>
      <p:cxnSp>
        <p:nvCxnSpPr>
          <p:cNvPr id="1032" name="Прямая соединительная линия 1031">
            <a:extLst>
              <a:ext uri="{FF2B5EF4-FFF2-40B4-BE49-F238E27FC236}">
                <a16:creationId xmlns:a16="http://schemas.microsoft.com/office/drawing/2014/main" id="{08EF6D95-B1B8-1ECB-CCC3-3DBBEBA1C6B5}"/>
              </a:ext>
            </a:extLst>
          </p:cNvPr>
          <p:cNvCxnSpPr>
            <a:cxnSpLocks/>
          </p:cNvCxnSpPr>
          <p:nvPr/>
        </p:nvCxnSpPr>
        <p:spPr>
          <a:xfrm>
            <a:off x="8314085" y="1966628"/>
            <a:ext cx="18270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33" name="Прямая соединительная линия 1032">
            <a:extLst>
              <a:ext uri="{FF2B5EF4-FFF2-40B4-BE49-F238E27FC236}">
                <a16:creationId xmlns:a16="http://schemas.microsoft.com/office/drawing/2014/main" id="{27D911A5-E082-EB72-C942-391812ABA13A}"/>
              </a:ext>
            </a:extLst>
          </p:cNvPr>
          <p:cNvCxnSpPr>
            <a:cxnSpLocks/>
          </p:cNvCxnSpPr>
          <p:nvPr/>
        </p:nvCxnSpPr>
        <p:spPr>
          <a:xfrm>
            <a:off x="8368420" y="2731868"/>
            <a:ext cx="18270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35" name="Овал 1034">
            <a:extLst>
              <a:ext uri="{FF2B5EF4-FFF2-40B4-BE49-F238E27FC236}">
                <a16:creationId xmlns:a16="http://schemas.microsoft.com/office/drawing/2014/main" id="{14954B12-3046-59FC-6657-31F4DF446EEE}"/>
              </a:ext>
            </a:extLst>
          </p:cNvPr>
          <p:cNvSpPr/>
          <p:nvPr/>
        </p:nvSpPr>
        <p:spPr>
          <a:xfrm>
            <a:off x="8121929" y="2319944"/>
            <a:ext cx="45719" cy="45719"/>
          </a:xfrm>
          <a:prstGeom prst="ellipse">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6" name="TextBox 1035">
            <a:extLst>
              <a:ext uri="{FF2B5EF4-FFF2-40B4-BE49-F238E27FC236}">
                <a16:creationId xmlns:a16="http://schemas.microsoft.com/office/drawing/2014/main" id="{E480DBB2-07FB-8B99-133C-35ACFA21CE4B}"/>
              </a:ext>
            </a:extLst>
          </p:cNvPr>
          <p:cNvSpPr txBox="1"/>
          <p:nvPr/>
        </p:nvSpPr>
        <p:spPr>
          <a:xfrm>
            <a:off x="8216618" y="1732349"/>
            <a:ext cx="383438" cy="276999"/>
          </a:xfrm>
          <a:prstGeom prst="rect">
            <a:avLst/>
          </a:prstGeom>
          <a:noFill/>
        </p:spPr>
        <p:txBody>
          <a:bodyPr wrap="none" rtlCol="0">
            <a:spAutoFit/>
          </a:bodyPr>
          <a:lstStyle/>
          <a:p>
            <a:pPr algn="ctr"/>
            <a:r>
              <a:rPr lang="en-US" sz="1200" b="1" dirty="0"/>
              <a:t>3.4</a:t>
            </a:r>
            <a:endParaRPr lang="en-US" sz="1200" b="1" baseline="30000" dirty="0"/>
          </a:p>
        </p:txBody>
      </p:sp>
      <p:sp>
        <p:nvSpPr>
          <p:cNvPr id="1037" name="TextBox 1036">
            <a:extLst>
              <a:ext uri="{FF2B5EF4-FFF2-40B4-BE49-F238E27FC236}">
                <a16:creationId xmlns:a16="http://schemas.microsoft.com/office/drawing/2014/main" id="{EBF9532F-DD33-E6AC-5DB2-B565C13DF168}"/>
              </a:ext>
            </a:extLst>
          </p:cNvPr>
          <p:cNvSpPr txBox="1"/>
          <p:nvPr/>
        </p:nvSpPr>
        <p:spPr>
          <a:xfrm>
            <a:off x="8254057" y="2502669"/>
            <a:ext cx="383438" cy="276999"/>
          </a:xfrm>
          <a:prstGeom prst="rect">
            <a:avLst/>
          </a:prstGeom>
          <a:noFill/>
        </p:spPr>
        <p:txBody>
          <a:bodyPr wrap="none" rtlCol="0">
            <a:spAutoFit/>
          </a:bodyPr>
          <a:lstStyle/>
          <a:p>
            <a:r>
              <a:rPr lang="en-US" sz="1200" b="1" dirty="0"/>
              <a:t>2.2</a:t>
            </a:r>
          </a:p>
        </p:txBody>
      </p:sp>
      <p:sp>
        <p:nvSpPr>
          <p:cNvPr id="1038" name="TextBox 1037">
            <a:extLst>
              <a:ext uri="{FF2B5EF4-FFF2-40B4-BE49-F238E27FC236}">
                <a16:creationId xmlns:a16="http://schemas.microsoft.com/office/drawing/2014/main" id="{E7B31759-87A3-347E-D6A6-9137AC766716}"/>
              </a:ext>
            </a:extLst>
          </p:cNvPr>
          <p:cNvSpPr txBox="1"/>
          <p:nvPr/>
        </p:nvSpPr>
        <p:spPr>
          <a:xfrm rot="3566299">
            <a:off x="8022666" y="2276170"/>
            <a:ext cx="546945" cy="261610"/>
          </a:xfrm>
          <a:prstGeom prst="rect">
            <a:avLst/>
          </a:prstGeom>
          <a:noFill/>
        </p:spPr>
        <p:txBody>
          <a:bodyPr wrap="none" rtlCol="0">
            <a:spAutoFit/>
          </a:bodyPr>
          <a:lstStyle/>
          <a:p>
            <a:r>
              <a:rPr lang="en-US" sz="1100" baseline="30000" dirty="0"/>
              <a:t>*</a:t>
            </a:r>
            <a:r>
              <a:rPr lang="el-GR" sz="1100" dirty="0"/>
              <a:t>λ</a:t>
            </a:r>
            <a:r>
              <a:rPr lang="en-US" sz="1100" dirty="0"/>
              <a:t>=1.1</a:t>
            </a:r>
            <a:endParaRPr lang="ru-RU" sz="1100" dirty="0"/>
          </a:p>
        </p:txBody>
      </p:sp>
      <p:sp>
        <p:nvSpPr>
          <p:cNvPr id="1049" name="TextBox 1048">
            <a:extLst>
              <a:ext uri="{FF2B5EF4-FFF2-40B4-BE49-F238E27FC236}">
                <a16:creationId xmlns:a16="http://schemas.microsoft.com/office/drawing/2014/main" id="{3BB74618-8789-9ED4-4338-2170E7ED9A65}"/>
              </a:ext>
            </a:extLst>
          </p:cNvPr>
          <p:cNvSpPr txBox="1"/>
          <p:nvPr/>
        </p:nvSpPr>
        <p:spPr>
          <a:xfrm>
            <a:off x="8266955" y="2697130"/>
            <a:ext cx="383438" cy="276999"/>
          </a:xfrm>
          <a:prstGeom prst="rect">
            <a:avLst/>
          </a:prstGeom>
          <a:noFill/>
        </p:spPr>
        <p:txBody>
          <a:bodyPr wrap="none" rtlCol="0">
            <a:spAutoFit/>
          </a:bodyPr>
          <a:lstStyle/>
          <a:p>
            <a:r>
              <a:rPr lang="en-US" sz="1200" b="1" dirty="0"/>
              <a:t>1.4</a:t>
            </a:r>
            <a:endParaRPr lang="ru-RU" sz="1200" b="1" dirty="0"/>
          </a:p>
        </p:txBody>
      </p:sp>
      <p:cxnSp>
        <p:nvCxnSpPr>
          <p:cNvPr id="1050" name="Прямая соединительная линия 1049">
            <a:extLst>
              <a:ext uri="{FF2B5EF4-FFF2-40B4-BE49-F238E27FC236}">
                <a16:creationId xmlns:a16="http://schemas.microsoft.com/office/drawing/2014/main" id="{1D83A3E2-54D6-5701-310F-3CB59E8F6537}"/>
              </a:ext>
            </a:extLst>
          </p:cNvPr>
          <p:cNvCxnSpPr>
            <a:cxnSpLocks/>
          </p:cNvCxnSpPr>
          <p:nvPr/>
        </p:nvCxnSpPr>
        <p:spPr>
          <a:xfrm flipV="1">
            <a:off x="8551122" y="2165642"/>
            <a:ext cx="341356" cy="749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1" name="Прямая соединительная линия 1050">
            <a:extLst>
              <a:ext uri="{FF2B5EF4-FFF2-40B4-BE49-F238E27FC236}">
                <a16:creationId xmlns:a16="http://schemas.microsoft.com/office/drawing/2014/main" id="{22FB5FAF-E2E0-35D5-9D15-A35CF901CE8D}"/>
              </a:ext>
            </a:extLst>
          </p:cNvPr>
          <p:cNvCxnSpPr>
            <a:cxnSpLocks/>
          </p:cNvCxnSpPr>
          <p:nvPr/>
        </p:nvCxnSpPr>
        <p:spPr>
          <a:xfrm flipV="1">
            <a:off x="8546492" y="2227169"/>
            <a:ext cx="421786" cy="49960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034" name="Овал 1033">
            <a:extLst>
              <a:ext uri="{FF2B5EF4-FFF2-40B4-BE49-F238E27FC236}">
                <a16:creationId xmlns:a16="http://schemas.microsoft.com/office/drawing/2014/main" id="{6609232C-0C51-6026-A1DD-9E2960A2AC6A}"/>
              </a:ext>
            </a:extLst>
          </p:cNvPr>
          <p:cNvSpPr/>
          <p:nvPr/>
        </p:nvSpPr>
        <p:spPr>
          <a:xfrm>
            <a:off x="8731000" y="2455862"/>
            <a:ext cx="45719" cy="45719"/>
          </a:xfrm>
          <a:prstGeom prst="ellipse">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54" name="Прямая соединительная линия 1053">
            <a:extLst>
              <a:ext uri="{FF2B5EF4-FFF2-40B4-BE49-F238E27FC236}">
                <a16:creationId xmlns:a16="http://schemas.microsoft.com/office/drawing/2014/main" id="{A282880A-B009-948F-8167-229586EA51DC}"/>
              </a:ext>
            </a:extLst>
          </p:cNvPr>
          <p:cNvCxnSpPr>
            <a:cxnSpLocks/>
          </p:cNvCxnSpPr>
          <p:nvPr/>
        </p:nvCxnSpPr>
        <p:spPr>
          <a:xfrm flipV="1">
            <a:off x="1105486" y="2481543"/>
            <a:ext cx="8918" cy="1296483"/>
          </a:xfrm>
          <a:prstGeom prst="line">
            <a:avLst/>
          </a:prstGeom>
          <a:ln w="38100">
            <a:solidFill>
              <a:schemeClr val="accent5">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7" name="Прямая соединительная линия 1056">
            <a:extLst>
              <a:ext uri="{FF2B5EF4-FFF2-40B4-BE49-F238E27FC236}">
                <a16:creationId xmlns:a16="http://schemas.microsoft.com/office/drawing/2014/main" id="{7EB41003-27B7-4C7B-F0B9-CEA5870E984E}"/>
              </a:ext>
            </a:extLst>
          </p:cNvPr>
          <p:cNvCxnSpPr>
            <a:cxnSpLocks/>
          </p:cNvCxnSpPr>
          <p:nvPr/>
        </p:nvCxnSpPr>
        <p:spPr>
          <a:xfrm>
            <a:off x="970366" y="2504402"/>
            <a:ext cx="1296" cy="1273624"/>
          </a:xfrm>
          <a:prstGeom prst="line">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2" name="TextBox 1061">
            <a:extLst>
              <a:ext uri="{FF2B5EF4-FFF2-40B4-BE49-F238E27FC236}">
                <a16:creationId xmlns:a16="http://schemas.microsoft.com/office/drawing/2014/main" id="{AB30E6C8-6393-4C65-9541-6384EB903081}"/>
              </a:ext>
            </a:extLst>
          </p:cNvPr>
          <p:cNvSpPr txBox="1"/>
          <p:nvPr/>
        </p:nvSpPr>
        <p:spPr>
          <a:xfrm>
            <a:off x="984755" y="2634531"/>
            <a:ext cx="742511" cy="400110"/>
          </a:xfrm>
          <a:prstGeom prst="rect">
            <a:avLst/>
          </a:prstGeom>
          <a:noFill/>
        </p:spPr>
        <p:txBody>
          <a:bodyPr wrap="none" rtlCol="0">
            <a:spAutoFit/>
          </a:bodyPr>
          <a:lstStyle/>
          <a:p>
            <a:pPr algn="ctr"/>
            <a:r>
              <a:rPr lang="en-US" sz="2000" b="1" dirty="0"/>
              <a:t>20 ns</a:t>
            </a:r>
          </a:p>
        </p:txBody>
      </p:sp>
      <p:sp>
        <p:nvSpPr>
          <p:cNvPr id="1063" name="TextBox 1062">
            <a:extLst>
              <a:ext uri="{FF2B5EF4-FFF2-40B4-BE49-F238E27FC236}">
                <a16:creationId xmlns:a16="http://schemas.microsoft.com/office/drawing/2014/main" id="{4E3583A7-E6AB-923E-091F-E29AA749866C}"/>
              </a:ext>
            </a:extLst>
          </p:cNvPr>
          <p:cNvSpPr txBox="1"/>
          <p:nvPr/>
        </p:nvSpPr>
        <p:spPr>
          <a:xfrm>
            <a:off x="398776" y="2980779"/>
            <a:ext cx="611386" cy="400110"/>
          </a:xfrm>
          <a:prstGeom prst="rect">
            <a:avLst/>
          </a:prstGeom>
          <a:noFill/>
        </p:spPr>
        <p:txBody>
          <a:bodyPr wrap="none" rtlCol="0">
            <a:spAutoFit/>
          </a:bodyPr>
          <a:lstStyle/>
          <a:p>
            <a:pPr algn="ctr"/>
            <a:r>
              <a:rPr lang="en-US" sz="2000" b="1" dirty="0"/>
              <a:t>9 </a:t>
            </a:r>
            <a:r>
              <a:rPr lang="en-US" sz="2000" b="1" dirty="0" err="1"/>
              <a:t>ps</a:t>
            </a:r>
            <a:endParaRPr lang="en-US" sz="2000" b="1" dirty="0"/>
          </a:p>
        </p:txBody>
      </p:sp>
      <p:sp>
        <p:nvSpPr>
          <p:cNvPr id="7" name="TextBox 6">
            <a:extLst>
              <a:ext uri="{FF2B5EF4-FFF2-40B4-BE49-F238E27FC236}">
                <a16:creationId xmlns:a16="http://schemas.microsoft.com/office/drawing/2014/main" id="{A06291BA-1428-EBCE-AC4B-5499D166C81D}"/>
              </a:ext>
            </a:extLst>
          </p:cNvPr>
          <p:cNvSpPr txBox="1"/>
          <p:nvPr/>
        </p:nvSpPr>
        <p:spPr>
          <a:xfrm>
            <a:off x="6495093" y="646213"/>
            <a:ext cx="2522998" cy="923330"/>
          </a:xfrm>
          <a:prstGeom prst="rect">
            <a:avLst/>
          </a:prstGeom>
          <a:noFill/>
        </p:spPr>
        <p:txBody>
          <a:bodyPr wrap="none" rtlCol="0">
            <a:spAutoFit/>
          </a:bodyPr>
          <a:lstStyle/>
          <a:p>
            <a:pPr algn="r"/>
            <a:r>
              <a:rPr lang="en-US" dirty="0"/>
              <a:t>Experimental timescales:</a:t>
            </a:r>
          </a:p>
          <a:p>
            <a:pPr algn="r"/>
            <a:r>
              <a:rPr lang="en-US" dirty="0"/>
              <a:t>FET to CPD 209 </a:t>
            </a:r>
            <a:r>
              <a:rPr lang="en-US" dirty="0" err="1"/>
              <a:t>ps</a:t>
            </a:r>
            <a:endParaRPr lang="en-US" dirty="0"/>
          </a:p>
          <a:p>
            <a:pPr algn="r"/>
            <a:r>
              <a:rPr lang="en-US" dirty="0"/>
              <a:t>FET to adenine 1.34 ns</a:t>
            </a:r>
          </a:p>
        </p:txBody>
      </p:sp>
      <p:sp>
        <p:nvSpPr>
          <p:cNvPr id="9" name="TextBox 8">
            <a:extLst>
              <a:ext uri="{FF2B5EF4-FFF2-40B4-BE49-F238E27FC236}">
                <a16:creationId xmlns:a16="http://schemas.microsoft.com/office/drawing/2014/main" id="{AF4F5CCF-623D-D81D-1080-0BE56673B1D4}"/>
              </a:ext>
            </a:extLst>
          </p:cNvPr>
          <p:cNvSpPr txBox="1"/>
          <p:nvPr/>
        </p:nvSpPr>
        <p:spPr>
          <a:xfrm>
            <a:off x="1968608" y="4004188"/>
            <a:ext cx="2177199" cy="369332"/>
          </a:xfrm>
          <a:prstGeom prst="rect">
            <a:avLst/>
          </a:prstGeom>
          <a:noFill/>
        </p:spPr>
        <p:txBody>
          <a:bodyPr wrap="none" rtlCol="0">
            <a:spAutoFit/>
          </a:bodyPr>
          <a:lstStyle/>
          <a:p>
            <a:r>
              <a:rPr lang="en-US" dirty="0"/>
              <a:t>V</a:t>
            </a:r>
            <a:r>
              <a:rPr lang="en-US" baseline="-25000" dirty="0"/>
              <a:t>HQ*/ET CPD 1</a:t>
            </a:r>
            <a:r>
              <a:rPr lang="en-US" dirty="0"/>
              <a:t> = 12 cm</a:t>
            </a:r>
            <a:r>
              <a:rPr lang="en-US" baseline="30000" dirty="0"/>
              <a:t>-1</a:t>
            </a:r>
            <a:r>
              <a:rPr lang="en-US" dirty="0"/>
              <a:t> </a:t>
            </a:r>
            <a:endParaRPr lang="ru-RU" dirty="0"/>
          </a:p>
        </p:txBody>
      </p:sp>
      <p:sp>
        <p:nvSpPr>
          <p:cNvPr id="13" name="TextBox 12">
            <a:extLst>
              <a:ext uri="{FF2B5EF4-FFF2-40B4-BE49-F238E27FC236}">
                <a16:creationId xmlns:a16="http://schemas.microsoft.com/office/drawing/2014/main" id="{99B25782-544C-6F33-E2EB-BB1D70C7C17D}"/>
              </a:ext>
            </a:extLst>
          </p:cNvPr>
          <p:cNvSpPr txBox="1"/>
          <p:nvPr/>
        </p:nvSpPr>
        <p:spPr>
          <a:xfrm>
            <a:off x="2055136" y="4261784"/>
            <a:ext cx="2053767" cy="369332"/>
          </a:xfrm>
          <a:prstGeom prst="rect">
            <a:avLst/>
          </a:prstGeom>
          <a:noFill/>
        </p:spPr>
        <p:txBody>
          <a:bodyPr wrap="none" rtlCol="0">
            <a:spAutoFit/>
          </a:bodyPr>
          <a:lstStyle/>
          <a:p>
            <a:r>
              <a:rPr lang="en-US" dirty="0"/>
              <a:t>V</a:t>
            </a:r>
            <a:r>
              <a:rPr lang="en-US" baseline="-25000" dirty="0"/>
              <a:t>HQ*/ET Ade</a:t>
            </a:r>
            <a:r>
              <a:rPr lang="en-US" dirty="0"/>
              <a:t> = 22 cm</a:t>
            </a:r>
            <a:r>
              <a:rPr lang="en-US" baseline="30000" dirty="0"/>
              <a:t>-1</a:t>
            </a:r>
            <a:r>
              <a:rPr lang="en-US" dirty="0"/>
              <a:t> </a:t>
            </a:r>
            <a:endParaRPr lang="ru-RU" dirty="0"/>
          </a:p>
        </p:txBody>
      </p:sp>
    </p:spTree>
    <p:extLst>
      <p:ext uri="{BB962C8B-B14F-4D97-AF65-F5344CB8AC3E}">
        <p14:creationId xmlns:p14="http://schemas.microsoft.com/office/powerpoint/2010/main" val="1337838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Прямоугольник 32">
            <a:extLst>
              <a:ext uri="{FF2B5EF4-FFF2-40B4-BE49-F238E27FC236}">
                <a16:creationId xmlns:a16="http://schemas.microsoft.com/office/drawing/2014/main" id="{15D2A94F-53BA-4683-BF70-4046D140D385}"/>
              </a:ext>
            </a:extLst>
          </p:cNvPr>
          <p:cNvSpPr/>
          <p:nvPr/>
        </p:nvSpPr>
        <p:spPr>
          <a:xfrm>
            <a:off x="-1440" y="4659982"/>
            <a:ext cx="9144000" cy="504056"/>
          </a:xfrm>
          <a:prstGeom prst="rect">
            <a:avLst/>
          </a:prstGeom>
          <a:solidFill>
            <a:srgbClr val="755EAC">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794"/>
          <a:stretch/>
        </p:blipFill>
        <p:spPr bwMode="auto">
          <a:xfrm>
            <a:off x="-1440" y="-20538"/>
            <a:ext cx="9144000"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0" y="-20538"/>
            <a:ext cx="1865003" cy="615553"/>
          </a:xfrm>
          <a:prstGeom prst="rect">
            <a:avLst/>
          </a:prstGeom>
        </p:spPr>
        <p:txBody>
          <a:bodyPr wrap="square">
            <a:spAutoFit/>
          </a:bodyPr>
          <a:lstStyle/>
          <a:p>
            <a:pPr lvl="0"/>
            <a:r>
              <a:rPr lang="en-US" sz="1600" b="1" dirty="0">
                <a:solidFill>
                  <a:prstClr val="white"/>
                </a:solidFill>
                <a:latin typeface="Candara" panose="020E0502030303020204" pitchFamily="34" charset="0"/>
                <a:cs typeface="Arial" panose="020B0604020202020204" pitchFamily="34" charset="0"/>
              </a:rPr>
              <a:t>Mendeleev 2024</a:t>
            </a:r>
          </a:p>
          <a:p>
            <a:pPr lvl="0"/>
            <a:r>
              <a:rPr lang="en-US" sz="900" b="1" dirty="0">
                <a:solidFill>
                  <a:prstClr val="white"/>
                </a:solidFill>
                <a:latin typeface="Candara" panose="020E0502030303020204" pitchFamily="34" charset="0"/>
                <a:cs typeface="Arial" panose="020B0604020202020204" pitchFamily="34" charset="0"/>
              </a:rPr>
              <a:t>XIII International Conference on Chemistry for Young Scientists </a:t>
            </a:r>
          </a:p>
        </p:txBody>
      </p:sp>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31879" t="33376" r="11260"/>
          <a:stretch/>
        </p:blipFill>
        <p:spPr>
          <a:xfrm rot="10800000">
            <a:off x="2182908" y="109216"/>
            <a:ext cx="3502560" cy="518317"/>
          </a:xfrm>
          <a:prstGeom prst="rect">
            <a:avLst/>
          </a:prstGeom>
        </p:spPr>
      </p:pic>
      <p:pic>
        <p:nvPicPr>
          <p:cNvPr id="2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2313" t="11154" r="71779" b="14667"/>
          <a:stretch/>
        </p:blipFill>
        <p:spPr bwMode="auto">
          <a:xfrm>
            <a:off x="2055136" y="21371"/>
            <a:ext cx="544589" cy="534155"/>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3616" y="51470"/>
            <a:ext cx="462160" cy="462682"/>
          </a:xfrm>
          <a:prstGeom prst="rect">
            <a:avLst/>
          </a:prstGeom>
        </p:spPr>
      </p:pic>
      <p:sp>
        <p:nvSpPr>
          <p:cNvPr id="10" name="Номер слайда 9"/>
          <p:cNvSpPr>
            <a:spLocks noGrp="1"/>
          </p:cNvSpPr>
          <p:nvPr>
            <p:ph type="sldNum" sz="quarter" idx="12"/>
          </p:nvPr>
        </p:nvSpPr>
        <p:spPr>
          <a:xfrm>
            <a:off x="7797583" y="4659982"/>
            <a:ext cx="878873" cy="483517"/>
          </a:xfrm>
        </p:spPr>
        <p:txBody>
          <a:bodyPr/>
          <a:lstStyle/>
          <a:p>
            <a:fld id="{17AB51E4-EF4B-43F5-BE53-19CDD4A2EB5B}" type="slidenum">
              <a:rPr lang="ru-RU" sz="2800" smtClean="0">
                <a:solidFill>
                  <a:srgbClr val="755EAC"/>
                </a:solidFill>
                <a:latin typeface="Candara" panose="020E0502030303020204" pitchFamily="34" charset="0"/>
              </a:rPr>
              <a:t>11</a:t>
            </a:fld>
            <a:endParaRPr lang="ru-RU" sz="2800" dirty="0">
              <a:solidFill>
                <a:srgbClr val="755EAC"/>
              </a:solidFill>
              <a:latin typeface="Candara" panose="020E0502030303020204" pitchFamily="34" charset="0"/>
            </a:endParaRPr>
          </a:p>
        </p:txBody>
      </p:sp>
      <p:cxnSp>
        <p:nvCxnSpPr>
          <p:cNvPr id="32" name="Прямая соединительная линия 31"/>
          <p:cNvCxnSpPr/>
          <p:nvPr/>
        </p:nvCxnSpPr>
        <p:spPr>
          <a:xfrm>
            <a:off x="-1440" y="4659982"/>
            <a:ext cx="914544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34" name="Рисунок 33"/>
          <p:cNvPicPr>
            <a:picLocks noChangeAspect="1"/>
          </p:cNvPicPr>
          <p:nvPr/>
        </p:nvPicPr>
        <p:blipFill rotWithShape="1">
          <a:blip r:embed="rId5" cstate="print">
            <a:extLst>
              <a:ext uri="{28A0092B-C50C-407E-A947-70E740481C1C}">
                <a14:useLocalDpi xmlns:a14="http://schemas.microsoft.com/office/drawing/2010/main" val="0"/>
              </a:ext>
            </a:extLst>
          </a:blip>
          <a:srcRect b="9937"/>
          <a:stretch/>
        </p:blipFill>
        <p:spPr>
          <a:xfrm>
            <a:off x="-1440" y="4612106"/>
            <a:ext cx="589357" cy="531394"/>
          </a:xfrm>
          <a:prstGeom prst="rect">
            <a:avLst/>
          </a:prstGeom>
        </p:spPr>
      </p:pic>
      <p:pic>
        <p:nvPicPr>
          <p:cNvPr id="35" name="Рисунок 34"/>
          <p:cNvPicPr>
            <a:picLocks noChangeAspect="1"/>
          </p:cNvPicPr>
          <p:nvPr/>
        </p:nvPicPr>
        <p:blipFill rotWithShape="1">
          <a:blip r:embed="rId5" cstate="print">
            <a:extLst>
              <a:ext uri="{28A0092B-C50C-407E-A947-70E740481C1C}">
                <a14:useLocalDpi xmlns:a14="http://schemas.microsoft.com/office/drawing/2010/main" val="0"/>
              </a:ext>
            </a:extLst>
          </a:blip>
          <a:srcRect t="-1" b="54969"/>
          <a:stretch/>
        </p:blipFill>
        <p:spPr>
          <a:xfrm>
            <a:off x="1318347" y="4877803"/>
            <a:ext cx="589357" cy="265697"/>
          </a:xfrm>
          <a:prstGeom prst="rect">
            <a:avLst/>
          </a:prstGeom>
        </p:spPr>
      </p:pic>
      <p:pic>
        <p:nvPicPr>
          <p:cNvPr id="36" name="Рисунок 35"/>
          <p:cNvPicPr>
            <a:picLocks noChangeAspect="1"/>
          </p:cNvPicPr>
          <p:nvPr/>
        </p:nvPicPr>
        <p:blipFill rotWithShape="1">
          <a:blip r:embed="rId5" cstate="print">
            <a:extLst>
              <a:ext uri="{28A0092B-C50C-407E-A947-70E740481C1C}">
                <a14:useLocalDpi xmlns:a14="http://schemas.microsoft.com/office/drawing/2010/main" val="0"/>
              </a:ext>
            </a:extLst>
          </a:blip>
          <a:srcRect b="9937"/>
          <a:stretch/>
        </p:blipFill>
        <p:spPr>
          <a:xfrm>
            <a:off x="2758507" y="4612106"/>
            <a:ext cx="589357" cy="531394"/>
          </a:xfrm>
          <a:prstGeom prst="rect">
            <a:avLst/>
          </a:prstGeom>
        </p:spPr>
      </p:pic>
      <p:pic>
        <p:nvPicPr>
          <p:cNvPr id="37" name="Рисунок 36"/>
          <p:cNvPicPr>
            <a:picLocks noChangeAspect="1"/>
          </p:cNvPicPr>
          <p:nvPr/>
        </p:nvPicPr>
        <p:blipFill rotWithShape="1">
          <a:blip r:embed="rId5" cstate="print">
            <a:extLst>
              <a:ext uri="{28A0092B-C50C-407E-A947-70E740481C1C}">
                <a14:useLocalDpi xmlns:a14="http://schemas.microsoft.com/office/drawing/2010/main" val="0"/>
              </a:ext>
            </a:extLst>
          </a:blip>
          <a:srcRect b="9937"/>
          <a:stretch/>
        </p:blipFill>
        <p:spPr>
          <a:xfrm>
            <a:off x="5854851" y="4612106"/>
            <a:ext cx="589357" cy="531394"/>
          </a:xfrm>
          <a:prstGeom prst="rect">
            <a:avLst/>
          </a:prstGeom>
        </p:spPr>
      </p:pic>
      <p:pic>
        <p:nvPicPr>
          <p:cNvPr id="38" name="Рисунок 37"/>
          <p:cNvPicPr>
            <a:picLocks noChangeAspect="1"/>
          </p:cNvPicPr>
          <p:nvPr/>
        </p:nvPicPr>
        <p:blipFill rotWithShape="1">
          <a:blip r:embed="rId5" cstate="print">
            <a:extLst>
              <a:ext uri="{28A0092B-C50C-407E-A947-70E740481C1C}">
                <a14:useLocalDpi xmlns:a14="http://schemas.microsoft.com/office/drawing/2010/main" val="0"/>
              </a:ext>
            </a:extLst>
          </a:blip>
          <a:srcRect t="-1" b="54969"/>
          <a:stretch/>
        </p:blipFill>
        <p:spPr>
          <a:xfrm>
            <a:off x="4270675" y="4878935"/>
            <a:ext cx="589357" cy="265697"/>
          </a:xfrm>
          <a:prstGeom prst="rect">
            <a:avLst/>
          </a:prstGeom>
        </p:spPr>
      </p:pic>
      <p:pic>
        <p:nvPicPr>
          <p:cNvPr id="39" name="Рисунок 38"/>
          <p:cNvPicPr>
            <a:picLocks noChangeAspect="1"/>
          </p:cNvPicPr>
          <p:nvPr/>
        </p:nvPicPr>
        <p:blipFill rotWithShape="1">
          <a:blip r:embed="rId5" cstate="print">
            <a:extLst>
              <a:ext uri="{28A0092B-C50C-407E-A947-70E740481C1C}">
                <a14:useLocalDpi xmlns:a14="http://schemas.microsoft.com/office/drawing/2010/main" val="0"/>
              </a:ext>
            </a:extLst>
          </a:blip>
          <a:srcRect t="-1" b="54969"/>
          <a:stretch/>
        </p:blipFill>
        <p:spPr>
          <a:xfrm>
            <a:off x="7308304" y="4877802"/>
            <a:ext cx="589357" cy="265697"/>
          </a:xfrm>
          <a:prstGeom prst="rect">
            <a:avLst/>
          </a:prstGeom>
        </p:spPr>
      </p:pic>
      <p:pic>
        <p:nvPicPr>
          <p:cNvPr id="40" name="Рисунок 39"/>
          <p:cNvPicPr>
            <a:picLocks noChangeAspect="1"/>
          </p:cNvPicPr>
          <p:nvPr/>
        </p:nvPicPr>
        <p:blipFill rotWithShape="1">
          <a:blip r:embed="rId5" cstate="print">
            <a:extLst>
              <a:ext uri="{28A0092B-C50C-407E-A947-70E740481C1C}">
                <a14:useLocalDpi xmlns:a14="http://schemas.microsoft.com/office/drawing/2010/main" val="0"/>
              </a:ext>
            </a:extLst>
          </a:blip>
          <a:srcRect r="30875" b="9937"/>
          <a:stretch/>
        </p:blipFill>
        <p:spPr>
          <a:xfrm>
            <a:off x="8735171" y="4613238"/>
            <a:ext cx="407389" cy="531394"/>
          </a:xfrm>
          <a:prstGeom prst="rect">
            <a:avLst/>
          </a:prstGeom>
        </p:spPr>
      </p:pic>
      <p:sp>
        <p:nvSpPr>
          <p:cNvPr id="2" name="Заголовок 1">
            <a:extLst>
              <a:ext uri="{FF2B5EF4-FFF2-40B4-BE49-F238E27FC236}">
                <a16:creationId xmlns:a16="http://schemas.microsoft.com/office/drawing/2014/main" id="{F864CD72-4FFE-2CC9-BDA2-20CC66E249B2}"/>
              </a:ext>
            </a:extLst>
          </p:cNvPr>
          <p:cNvSpPr>
            <a:spLocks noGrp="1"/>
          </p:cNvSpPr>
          <p:nvPr>
            <p:ph type="title"/>
          </p:nvPr>
        </p:nvSpPr>
        <p:spPr>
          <a:xfrm>
            <a:off x="33755" y="653870"/>
            <a:ext cx="8858723" cy="817326"/>
          </a:xfrm>
        </p:spPr>
        <p:txBody>
          <a:bodyPr>
            <a:normAutofit/>
          </a:bodyPr>
          <a:lstStyle/>
          <a:p>
            <a:pPr algn="l"/>
            <a:r>
              <a:rPr lang="en-US" sz="3600" dirty="0">
                <a:latin typeface="Candara" panose="020E0502030303020204" pitchFamily="34" charset="0"/>
              </a:rPr>
              <a:t>Conclusion</a:t>
            </a:r>
            <a:endParaRPr lang="ru-RU" sz="3600" dirty="0">
              <a:latin typeface="Candara" panose="020E0502030303020204" pitchFamily="34" charset="0"/>
            </a:endParaRPr>
          </a:p>
        </p:txBody>
      </p:sp>
      <p:sp>
        <p:nvSpPr>
          <p:cNvPr id="4" name="TextBox 3">
            <a:extLst>
              <a:ext uri="{FF2B5EF4-FFF2-40B4-BE49-F238E27FC236}">
                <a16:creationId xmlns:a16="http://schemas.microsoft.com/office/drawing/2014/main" id="{5CAC86C6-46A3-E2C6-5B13-B8E863D79DB3}"/>
              </a:ext>
            </a:extLst>
          </p:cNvPr>
          <p:cNvSpPr txBox="1"/>
          <p:nvPr/>
        </p:nvSpPr>
        <p:spPr>
          <a:xfrm>
            <a:off x="323528" y="1491630"/>
            <a:ext cx="8712968" cy="2862322"/>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t>In 64 PL, ET to adenine of FAD is the fastest channel for FET. This implies the essential role of adenine in hindering of repair.</a:t>
            </a:r>
          </a:p>
          <a:p>
            <a:pPr marL="285750" indent="-285750">
              <a:buFont typeface="Wingdings" panose="05000000000000000000" pitchFamily="2" charset="2"/>
              <a:buChar char="Ø"/>
            </a:pPr>
            <a:r>
              <a:rPr lang="en-US" sz="2000" dirty="0"/>
              <a:t>Once the anion of the adenine is formed it can </a:t>
            </a:r>
            <a:r>
              <a:rPr lang="en-US" sz="2000" dirty="0" err="1"/>
              <a:t>fastly</a:t>
            </a:r>
            <a:r>
              <a:rPr lang="en-US" sz="2000" dirty="0"/>
              <a:t> decay into the ground state. Alternatively, further ET to 5’base of photoproduct may take place. But accurate estimating of the rate necessitates accounting for relaxation of ET 5’base state during electron transfer to adenine. </a:t>
            </a:r>
          </a:p>
          <a:p>
            <a:pPr marL="285750" indent="-285750">
              <a:buFont typeface="Wingdings" panose="05000000000000000000" pitchFamily="2" charset="2"/>
              <a:buChar char="Ø"/>
            </a:pPr>
            <a:r>
              <a:rPr lang="en-US" sz="2000" dirty="0"/>
              <a:t>In CPD PL, ET to </a:t>
            </a:r>
            <a:r>
              <a:rPr lang="en-US" sz="2000" dirty="0" err="1"/>
              <a:t>cyclobutane</a:t>
            </a:r>
            <a:r>
              <a:rPr lang="en-US" sz="2000" dirty="0"/>
              <a:t> dimer is the fastest channel for FET.</a:t>
            </a:r>
          </a:p>
          <a:p>
            <a:pPr marL="285750" indent="-285750">
              <a:buFont typeface="Wingdings" panose="05000000000000000000" pitchFamily="2" charset="2"/>
              <a:buChar char="Ø"/>
            </a:pPr>
            <a:r>
              <a:rPr lang="en-US" sz="2000" dirty="0"/>
              <a:t>BET from CPD is slower than the first step in repair reaction explaining high quantum yield of repair in CPD PL.</a:t>
            </a:r>
            <a:endParaRPr lang="ru-RU" sz="2000" dirty="0"/>
          </a:p>
        </p:txBody>
      </p:sp>
    </p:spTree>
    <p:extLst>
      <p:ext uri="{BB962C8B-B14F-4D97-AF65-F5344CB8AC3E}">
        <p14:creationId xmlns:p14="http://schemas.microsoft.com/office/powerpoint/2010/main" val="1180359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794"/>
          <a:stretch/>
        </p:blipFill>
        <p:spPr bwMode="auto">
          <a:xfrm>
            <a:off x="-1440" y="-20538"/>
            <a:ext cx="9144000"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0" y="-20538"/>
            <a:ext cx="1865003" cy="615553"/>
          </a:xfrm>
          <a:prstGeom prst="rect">
            <a:avLst/>
          </a:prstGeom>
        </p:spPr>
        <p:txBody>
          <a:bodyPr wrap="square">
            <a:spAutoFit/>
          </a:bodyPr>
          <a:lstStyle/>
          <a:p>
            <a:pPr lvl="0"/>
            <a:r>
              <a:rPr lang="en-US" sz="1600" b="1" dirty="0">
                <a:solidFill>
                  <a:prstClr val="white"/>
                </a:solidFill>
                <a:latin typeface="Candara" panose="020E0502030303020204" pitchFamily="34" charset="0"/>
                <a:cs typeface="Arial" panose="020B0604020202020204" pitchFamily="34" charset="0"/>
              </a:rPr>
              <a:t>Mendeleev 2024</a:t>
            </a:r>
          </a:p>
          <a:p>
            <a:pPr lvl="0"/>
            <a:r>
              <a:rPr lang="en-US" sz="900" b="1" dirty="0">
                <a:solidFill>
                  <a:prstClr val="white"/>
                </a:solidFill>
                <a:latin typeface="Candara" panose="020E0502030303020204" pitchFamily="34" charset="0"/>
                <a:cs typeface="Arial" panose="020B0604020202020204" pitchFamily="34" charset="0"/>
              </a:rPr>
              <a:t>XIII International Conference on Chemistry for Young Scientists </a:t>
            </a:r>
          </a:p>
        </p:txBody>
      </p:sp>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31879" t="33376" r="11260"/>
          <a:stretch/>
        </p:blipFill>
        <p:spPr>
          <a:xfrm rot="10800000">
            <a:off x="2182908" y="109216"/>
            <a:ext cx="3502560" cy="518317"/>
          </a:xfrm>
          <a:prstGeom prst="rect">
            <a:avLst/>
          </a:prstGeom>
        </p:spPr>
      </p:pic>
      <p:pic>
        <p:nvPicPr>
          <p:cNvPr id="2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2313" t="11154" r="71779" b="14667"/>
          <a:stretch/>
        </p:blipFill>
        <p:spPr bwMode="auto">
          <a:xfrm>
            <a:off x="2055136" y="21371"/>
            <a:ext cx="544589" cy="534155"/>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3616" y="51470"/>
            <a:ext cx="462160" cy="462682"/>
          </a:xfrm>
          <a:prstGeom prst="rect">
            <a:avLst/>
          </a:prstGeom>
        </p:spPr>
      </p:pic>
      <p:sp>
        <p:nvSpPr>
          <p:cNvPr id="10" name="Номер слайда 9"/>
          <p:cNvSpPr>
            <a:spLocks noGrp="1"/>
          </p:cNvSpPr>
          <p:nvPr>
            <p:ph type="sldNum" sz="quarter" idx="12"/>
          </p:nvPr>
        </p:nvSpPr>
        <p:spPr>
          <a:xfrm>
            <a:off x="7797583" y="4659982"/>
            <a:ext cx="878873" cy="483517"/>
          </a:xfrm>
        </p:spPr>
        <p:txBody>
          <a:bodyPr/>
          <a:lstStyle/>
          <a:p>
            <a:fld id="{17AB51E4-EF4B-43F5-BE53-19CDD4A2EB5B}" type="slidenum">
              <a:rPr lang="ru-RU" sz="2800" smtClean="0">
                <a:solidFill>
                  <a:srgbClr val="755EAC"/>
                </a:solidFill>
                <a:latin typeface="Candara" panose="020E0502030303020204" pitchFamily="34" charset="0"/>
              </a:rPr>
              <a:t>2</a:t>
            </a:fld>
            <a:endParaRPr lang="ru-RU" sz="2800" dirty="0">
              <a:solidFill>
                <a:srgbClr val="755EAC"/>
              </a:solidFill>
              <a:latin typeface="Candara" panose="020E0502030303020204" pitchFamily="34" charset="0"/>
            </a:endParaRPr>
          </a:p>
        </p:txBody>
      </p:sp>
      <p:pic>
        <p:nvPicPr>
          <p:cNvPr id="34" name="Рисунок 33"/>
          <p:cNvPicPr>
            <a:picLocks noChangeAspect="1"/>
          </p:cNvPicPr>
          <p:nvPr/>
        </p:nvPicPr>
        <p:blipFill rotWithShape="1">
          <a:blip r:embed="rId5" cstate="print">
            <a:extLst>
              <a:ext uri="{28A0092B-C50C-407E-A947-70E740481C1C}">
                <a14:useLocalDpi xmlns:a14="http://schemas.microsoft.com/office/drawing/2010/main" val="0"/>
              </a:ext>
            </a:extLst>
          </a:blip>
          <a:srcRect b="9937"/>
          <a:stretch/>
        </p:blipFill>
        <p:spPr>
          <a:xfrm>
            <a:off x="-1440" y="4612106"/>
            <a:ext cx="589357" cy="531394"/>
          </a:xfrm>
          <a:prstGeom prst="rect">
            <a:avLst/>
          </a:prstGeom>
        </p:spPr>
      </p:pic>
      <p:pic>
        <p:nvPicPr>
          <p:cNvPr id="35" name="Рисунок 34"/>
          <p:cNvPicPr>
            <a:picLocks noChangeAspect="1"/>
          </p:cNvPicPr>
          <p:nvPr/>
        </p:nvPicPr>
        <p:blipFill rotWithShape="1">
          <a:blip r:embed="rId5" cstate="print">
            <a:extLst>
              <a:ext uri="{28A0092B-C50C-407E-A947-70E740481C1C}">
                <a14:useLocalDpi xmlns:a14="http://schemas.microsoft.com/office/drawing/2010/main" val="0"/>
              </a:ext>
            </a:extLst>
          </a:blip>
          <a:srcRect t="-1" b="54969"/>
          <a:stretch/>
        </p:blipFill>
        <p:spPr>
          <a:xfrm>
            <a:off x="1318347" y="4877803"/>
            <a:ext cx="589357" cy="265697"/>
          </a:xfrm>
          <a:prstGeom prst="rect">
            <a:avLst/>
          </a:prstGeom>
        </p:spPr>
      </p:pic>
      <p:pic>
        <p:nvPicPr>
          <p:cNvPr id="36" name="Рисунок 35"/>
          <p:cNvPicPr>
            <a:picLocks noChangeAspect="1"/>
          </p:cNvPicPr>
          <p:nvPr/>
        </p:nvPicPr>
        <p:blipFill rotWithShape="1">
          <a:blip r:embed="rId5" cstate="print">
            <a:extLst>
              <a:ext uri="{28A0092B-C50C-407E-A947-70E740481C1C}">
                <a14:useLocalDpi xmlns:a14="http://schemas.microsoft.com/office/drawing/2010/main" val="0"/>
              </a:ext>
            </a:extLst>
          </a:blip>
          <a:srcRect b="9937"/>
          <a:stretch/>
        </p:blipFill>
        <p:spPr>
          <a:xfrm>
            <a:off x="2758507" y="4612106"/>
            <a:ext cx="589357" cy="531394"/>
          </a:xfrm>
          <a:prstGeom prst="rect">
            <a:avLst/>
          </a:prstGeom>
        </p:spPr>
      </p:pic>
      <p:pic>
        <p:nvPicPr>
          <p:cNvPr id="37" name="Рисунок 36"/>
          <p:cNvPicPr>
            <a:picLocks noChangeAspect="1"/>
          </p:cNvPicPr>
          <p:nvPr/>
        </p:nvPicPr>
        <p:blipFill rotWithShape="1">
          <a:blip r:embed="rId5" cstate="print">
            <a:extLst>
              <a:ext uri="{28A0092B-C50C-407E-A947-70E740481C1C}">
                <a14:useLocalDpi xmlns:a14="http://schemas.microsoft.com/office/drawing/2010/main" val="0"/>
              </a:ext>
            </a:extLst>
          </a:blip>
          <a:srcRect b="9937"/>
          <a:stretch/>
        </p:blipFill>
        <p:spPr>
          <a:xfrm>
            <a:off x="5854851" y="4612106"/>
            <a:ext cx="589357" cy="531394"/>
          </a:xfrm>
          <a:prstGeom prst="rect">
            <a:avLst/>
          </a:prstGeom>
        </p:spPr>
      </p:pic>
      <p:pic>
        <p:nvPicPr>
          <p:cNvPr id="38" name="Рисунок 37"/>
          <p:cNvPicPr>
            <a:picLocks noChangeAspect="1"/>
          </p:cNvPicPr>
          <p:nvPr/>
        </p:nvPicPr>
        <p:blipFill rotWithShape="1">
          <a:blip r:embed="rId5" cstate="print">
            <a:extLst>
              <a:ext uri="{28A0092B-C50C-407E-A947-70E740481C1C}">
                <a14:useLocalDpi xmlns:a14="http://schemas.microsoft.com/office/drawing/2010/main" val="0"/>
              </a:ext>
            </a:extLst>
          </a:blip>
          <a:srcRect t="-1" b="54969"/>
          <a:stretch/>
        </p:blipFill>
        <p:spPr>
          <a:xfrm>
            <a:off x="4270675" y="4878935"/>
            <a:ext cx="589357" cy="265697"/>
          </a:xfrm>
          <a:prstGeom prst="rect">
            <a:avLst/>
          </a:prstGeom>
        </p:spPr>
      </p:pic>
      <p:pic>
        <p:nvPicPr>
          <p:cNvPr id="39" name="Рисунок 38"/>
          <p:cNvPicPr>
            <a:picLocks noChangeAspect="1"/>
          </p:cNvPicPr>
          <p:nvPr/>
        </p:nvPicPr>
        <p:blipFill rotWithShape="1">
          <a:blip r:embed="rId5" cstate="print">
            <a:extLst>
              <a:ext uri="{28A0092B-C50C-407E-A947-70E740481C1C}">
                <a14:useLocalDpi xmlns:a14="http://schemas.microsoft.com/office/drawing/2010/main" val="0"/>
              </a:ext>
            </a:extLst>
          </a:blip>
          <a:srcRect t="-1" b="54969"/>
          <a:stretch/>
        </p:blipFill>
        <p:spPr>
          <a:xfrm>
            <a:off x="7308304" y="4877802"/>
            <a:ext cx="589357" cy="265697"/>
          </a:xfrm>
          <a:prstGeom prst="rect">
            <a:avLst/>
          </a:prstGeom>
        </p:spPr>
      </p:pic>
      <p:pic>
        <p:nvPicPr>
          <p:cNvPr id="40" name="Рисунок 39"/>
          <p:cNvPicPr>
            <a:picLocks noChangeAspect="1"/>
          </p:cNvPicPr>
          <p:nvPr/>
        </p:nvPicPr>
        <p:blipFill rotWithShape="1">
          <a:blip r:embed="rId5" cstate="print">
            <a:extLst>
              <a:ext uri="{28A0092B-C50C-407E-A947-70E740481C1C}">
                <a14:useLocalDpi xmlns:a14="http://schemas.microsoft.com/office/drawing/2010/main" val="0"/>
              </a:ext>
            </a:extLst>
          </a:blip>
          <a:srcRect r="30875" b="9937"/>
          <a:stretch/>
        </p:blipFill>
        <p:spPr>
          <a:xfrm>
            <a:off x="8735171" y="4613238"/>
            <a:ext cx="407389" cy="531394"/>
          </a:xfrm>
          <a:prstGeom prst="rect">
            <a:avLst/>
          </a:prstGeom>
        </p:spPr>
      </p:pic>
      <p:sp>
        <p:nvSpPr>
          <p:cNvPr id="43" name="Заголовок 1"/>
          <p:cNvSpPr>
            <a:spLocks noGrp="1"/>
          </p:cNvSpPr>
          <p:nvPr>
            <p:ph type="title"/>
          </p:nvPr>
        </p:nvSpPr>
        <p:spPr>
          <a:xfrm>
            <a:off x="33755" y="653870"/>
            <a:ext cx="9143999" cy="817326"/>
          </a:xfrm>
        </p:spPr>
        <p:txBody>
          <a:bodyPr>
            <a:normAutofit/>
          </a:bodyPr>
          <a:lstStyle/>
          <a:p>
            <a:pPr algn="l"/>
            <a:r>
              <a:rPr lang="en-US" sz="3600" dirty="0">
                <a:latin typeface="Candara" panose="020E0502030303020204" pitchFamily="34" charset="0"/>
              </a:rPr>
              <a:t>Photodamaging and </a:t>
            </a:r>
            <a:r>
              <a:rPr lang="en-US" sz="3600" dirty="0" err="1">
                <a:latin typeface="Candara" panose="020E0502030303020204" pitchFamily="34" charset="0"/>
              </a:rPr>
              <a:t>Photorepair</a:t>
            </a:r>
            <a:r>
              <a:rPr lang="en-US" sz="3600" dirty="0">
                <a:latin typeface="Candara" panose="020E0502030303020204" pitchFamily="34" charset="0"/>
              </a:rPr>
              <a:t> of DNA</a:t>
            </a:r>
            <a:endParaRPr lang="ru-RU" sz="3600" dirty="0">
              <a:latin typeface="Candara" panose="020E0502030303020204" pitchFamily="34" charset="0"/>
            </a:endParaRPr>
          </a:p>
        </p:txBody>
      </p:sp>
      <p:pic>
        <p:nvPicPr>
          <p:cNvPr id="9" name="Рисунок 8">
            <a:extLst>
              <a:ext uri="{FF2B5EF4-FFF2-40B4-BE49-F238E27FC236}">
                <a16:creationId xmlns:a16="http://schemas.microsoft.com/office/drawing/2014/main" id="{0B0081FE-4034-3506-D4D4-66ADC6AF71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388" y="1587678"/>
            <a:ext cx="606683" cy="2973061"/>
          </a:xfrm>
          <a:prstGeom prst="rect">
            <a:avLst/>
          </a:prstGeom>
        </p:spPr>
      </p:pic>
      <p:sp>
        <p:nvSpPr>
          <p:cNvPr id="15" name="TextBox 14">
            <a:extLst>
              <a:ext uri="{FF2B5EF4-FFF2-40B4-BE49-F238E27FC236}">
                <a16:creationId xmlns:a16="http://schemas.microsoft.com/office/drawing/2014/main" id="{E5304B09-96DE-3C02-3A7C-A3B618791303}"/>
              </a:ext>
            </a:extLst>
          </p:cNvPr>
          <p:cNvSpPr txBox="1"/>
          <p:nvPr/>
        </p:nvSpPr>
        <p:spPr>
          <a:xfrm>
            <a:off x="221740" y="2288813"/>
            <a:ext cx="2813137" cy="369332"/>
          </a:xfrm>
          <a:prstGeom prst="rect">
            <a:avLst/>
          </a:prstGeom>
          <a:noFill/>
        </p:spPr>
        <p:txBody>
          <a:bodyPr wrap="square" rtlCol="0">
            <a:spAutoFit/>
          </a:bodyPr>
          <a:lstStyle/>
          <a:p>
            <a:pPr algn="ctr"/>
            <a:r>
              <a:rPr lang="en-US" b="1" dirty="0"/>
              <a:t>damaging</a:t>
            </a:r>
            <a:endParaRPr lang="ru-RU" b="1" dirty="0"/>
          </a:p>
        </p:txBody>
      </p:sp>
      <p:grpSp>
        <p:nvGrpSpPr>
          <p:cNvPr id="25" name="Группа 24">
            <a:extLst>
              <a:ext uri="{FF2B5EF4-FFF2-40B4-BE49-F238E27FC236}">
                <a16:creationId xmlns:a16="http://schemas.microsoft.com/office/drawing/2014/main" id="{70CB5C2C-D079-40B1-1084-1486A7A436AF}"/>
              </a:ext>
            </a:extLst>
          </p:cNvPr>
          <p:cNvGrpSpPr/>
          <p:nvPr/>
        </p:nvGrpSpPr>
        <p:grpSpPr>
          <a:xfrm>
            <a:off x="2160847" y="1306068"/>
            <a:ext cx="4064102" cy="1819037"/>
            <a:chOff x="2722098" y="1211807"/>
            <a:chExt cx="4064102" cy="1819037"/>
          </a:xfrm>
        </p:grpSpPr>
        <p:pic>
          <p:nvPicPr>
            <p:cNvPr id="2" name="Рисунок 1">
              <a:extLst>
                <a:ext uri="{FF2B5EF4-FFF2-40B4-BE49-F238E27FC236}">
                  <a16:creationId xmlns:a16="http://schemas.microsoft.com/office/drawing/2014/main" id="{8244498C-86DC-CD38-E332-1ED9BEE130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97957" y="1211807"/>
              <a:ext cx="2276519" cy="1819037"/>
            </a:xfrm>
            <a:prstGeom prst="rect">
              <a:avLst/>
            </a:prstGeom>
          </p:spPr>
        </p:pic>
        <p:sp>
          <p:nvSpPr>
            <p:cNvPr id="19" name="TextBox 18">
              <a:extLst>
                <a:ext uri="{FF2B5EF4-FFF2-40B4-BE49-F238E27FC236}">
                  <a16:creationId xmlns:a16="http://schemas.microsoft.com/office/drawing/2014/main" id="{79A5AAE1-A445-7E97-E2A2-0AAC5D010F0E}"/>
                </a:ext>
              </a:extLst>
            </p:cNvPr>
            <p:cNvSpPr txBox="1"/>
            <p:nvPr/>
          </p:nvSpPr>
          <p:spPr>
            <a:xfrm>
              <a:off x="5634282" y="1683117"/>
              <a:ext cx="1151918" cy="369332"/>
            </a:xfrm>
            <a:prstGeom prst="rect">
              <a:avLst/>
            </a:prstGeom>
            <a:noFill/>
          </p:spPr>
          <p:txBody>
            <a:bodyPr wrap="none" rtlCol="0">
              <a:spAutoFit/>
            </a:bodyPr>
            <a:lstStyle/>
            <a:p>
              <a:r>
                <a:rPr lang="en-US" b="1" dirty="0"/>
                <a:t>3’thymine</a:t>
              </a:r>
              <a:endParaRPr lang="ru-RU" b="1" dirty="0"/>
            </a:p>
          </p:txBody>
        </p:sp>
        <p:sp>
          <p:nvSpPr>
            <p:cNvPr id="21" name="TextBox 20">
              <a:extLst>
                <a:ext uri="{FF2B5EF4-FFF2-40B4-BE49-F238E27FC236}">
                  <a16:creationId xmlns:a16="http://schemas.microsoft.com/office/drawing/2014/main" id="{1A9A268C-866D-338D-A937-57D57023465F}"/>
                </a:ext>
              </a:extLst>
            </p:cNvPr>
            <p:cNvSpPr txBox="1"/>
            <p:nvPr/>
          </p:nvSpPr>
          <p:spPr>
            <a:xfrm>
              <a:off x="2722098" y="1576053"/>
              <a:ext cx="1151918" cy="369332"/>
            </a:xfrm>
            <a:prstGeom prst="rect">
              <a:avLst/>
            </a:prstGeom>
            <a:noFill/>
          </p:spPr>
          <p:txBody>
            <a:bodyPr wrap="none" rtlCol="0">
              <a:spAutoFit/>
            </a:bodyPr>
            <a:lstStyle/>
            <a:p>
              <a:r>
                <a:rPr lang="en-US" b="1" dirty="0"/>
                <a:t>5’thymine</a:t>
              </a:r>
              <a:endParaRPr lang="ru-RU" b="1" dirty="0"/>
            </a:p>
          </p:txBody>
        </p:sp>
        <p:sp>
          <p:nvSpPr>
            <p:cNvPr id="24" name="Прямоугольник 23">
              <a:extLst>
                <a:ext uri="{FF2B5EF4-FFF2-40B4-BE49-F238E27FC236}">
                  <a16:creationId xmlns:a16="http://schemas.microsoft.com/office/drawing/2014/main" id="{FB583146-1882-3FF4-073D-9EBF7204E868}"/>
                </a:ext>
              </a:extLst>
            </p:cNvPr>
            <p:cNvSpPr/>
            <p:nvPr/>
          </p:nvSpPr>
          <p:spPr>
            <a:xfrm>
              <a:off x="3131840" y="2608630"/>
              <a:ext cx="3480762" cy="3693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CPD (cyclobutene pyrimidine dimer) photoproduct</a:t>
              </a:r>
              <a:endParaRPr lang="ru-RU" b="1" dirty="0">
                <a:solidFill>
                  <a:schemeClr val="tx1"/>
                </a:solidFill>
              </a:endParaRPr>
            </a:p>
          </p:txBody>
        </p:sp>
      </p:grpSp>
      <mc:AlternateContent xmlns:mc="http://schemas.openxmlformats.org/markup-compatibility/2006" xmlns:a14="http://schemas.microsoft.com/office/drawing/2010/main">
        <mc:Choice Requires="a14">
          <p:sp>
            <p:nvSpPr>
              <p:cNvPr id="11" name="Стрелка: вправо 10">
                <a:extLst>
                  <a:ext uri="{FF2B5EF4-FFF2-40B4-BE49-F238E27FC236}">
                    <a16:creationId xmlns:a16="http://schemas.microsoft.com/office/drawing/2014/main" id="{AE4D552F-5FA5-8081-C83A-394C119EAE60}"/>
                  </a:ext>
                </a:extLst>
              </p:cNvPr>
              <p:cNvSpPr/>
              <p:nvPr/>
            </p:nvSpPr>
            <p:spPr>
              <a:xfrm>
                <a:off x="765009" y="2514429"/>
                <a:ext cx="2102990" cy="585216"/>
              </a:xfrm>
              <a:prstGeom prst="rightArrow">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265−290 </m:t>
                      </m:r>
                      <m:r>
                        <a:rPr lang="en-US" b="0" i="1" smtClean="0">
                          <a:latin typeface="Cambria Math" panose="02040503050406030204" pitchFamily="18" charset="0"/>
                          <a:ea typeface="Cambria Math" panose="02040503050406030204" pitchFamily="18" charset="0"/>
                        </a:rPr>
                        <m:t>𝑛𝑚</m:t>
                      </m:r>
                    </m:oMath>
                  </m:oMathPara>
                </a14:m>
                <a:endParaRPr lang="ru-RU" dirty="0"/>
              </a:p>
            </p:txBody>
          </p:sp>
        </mc:Choice>
        <mc:Fallback xmlns="">
          <p:sp>
            <p:nvSpPr>
              <p:cNvPr id="11" name="Стрелка: вправо 10">
                <a:extLst>
                  <a:ext uri="{FF2B5EF4-FFF2-40B4-BE49-F238E27FC236}">
                    <a16:creationId xmlns:a16="http://schemas.microsoft.com/office/drawing/2014/main" id="{AE4D552F-5FA5-8081-C83A-394C119EAE60}"/>
                  </a:ext>
                </a:extLst>
              </p:cNvPr>
              <p:cNvSpPr>
                <a:spLocks noRot="1" noChangeAspect="1" noMove="1" noResize="1" noEditPoints="1" noAdjustHandles="1" noChangeArrowheads="1" noChangeShapeType="1" noTextEdit="1"/>
              </p:cNvSpPr>
              <p:nvPr/>
            </p:nvSpPr>
            <p:spPr>
              <a:xfrm>
                <a:off x="765009" y="2514429"/>
                <a:ext cx="2102990" cy="585216"/>
              </a:xfrm>
              <a:prstGeom prst="rightArrow">
                <a:avLst/>
              </a:prstGeom>
              <a:blipFill>
                <a:blip r:embed="rId8"/>
                <a:stretch>
                  <a:fillRect/>
                </a:stretch>
              </a:blipFill>
              <a:ln>
                <a:solidFill>
                  <a:schemeClr val="accent1"/>
                </a:solidFill>
              </a:ln>
            </p:spPr>
            <p:txBody>
              <a:bodyPr/>
              <a:lstStyle/>
              <a:p>
                <a:r>
                  <a:rPr lang="ru-RU">
                    <a:noFill/>
                  </a:rPr>
                  <a:t> </a:t>
                </a:r>
              </a:p>
            </p:txBody>
          </p:sp>
        </mc:Fallback>
      </mc:AlternateContent>
      <p:grpSp>
        <p:nvGrpSpPr>
          <p:cNvPr id="27" name="Группа 26">
            <a:extLst>
              <a:ext uri="{FF2B5EF4-FFF2-40B4-BE49-F238E27FC236}">
                <a16:creationId xmlns:a16="http://schemas.microsoft.com/office/drawing/2014/main" id="{34E8AB8A-0586-8E76-7B91-0145C30AEA1B}"/>
              </a:ext>
            </a:extLst>
          </p:cNvPr>
          <p:cNvGrpSpPr/>
          <p:nvPr/>
        </p:nvGrpSpPr>
        <p:grpSpPr>
          <a:xfrm>
            <a:off x="2301950" y="3167463"/>
            <a:ext cx="4001645" cy="1867914"/>
            <a:chOff x="2301950" y="3167463"/>
            <a:chExt cx="4001645" cy="1867914"/>
          </a:xfrm>
        </p:grpSpPr>
        <p:pic>
          <p:nvPicPr>
            <p:cNvPr id="3" name="Рисунок 2">
              <a:extLst>
                <a:ext uri="{FF2B5EF4-FFF2-40B4-BE49-F238E27FC236}">
                  <a16:creationId xmlns:a16="http://schemas.microsoft.com/office/drawing/2014/main" id="{116212FB-8C17-E4CA-77BF-C0781ED278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99897" y="3167463"/>
              <a:ext cx="2276519" cy="1867914"/>
            </a:xfrm>
            <a:prstGeom prst="rect">
              <a:avLst/>
            </a:prstGeom>
          </p:spPr>
        </p:pic>
        <p:sp>
          <p:nvSpPr>
            <p:cNvPr id="17" name="TextBox 16">
              <a:extLst>
                <a:ext uri="{FF2B5EF4-FFF2-40B4-BE49-F238E27FC236}">
                  <a16:creationId xmlns:a16="http://schemas.microsoft.com/office/drawing/2014/main" id="{102A2690-44A7-465D-D71A-E62F92C23CB3}"/>
                </a:ext>
              </a:extLst>
            </p:cNvPr>
            <p:cNvSpPr txBox="1"/>
            <p:nvPr/>
          </p:nvSpPr>
          <p:spPr>
            <a:xfrm>
              <a:off x="2301950" y="3621439"/>
              <a:ext cx="1151918" cy="369332"/>
            </a:xfrm>
            <a:prstGeom prst="rect">
              <a:avLst/>
            </a:prstGeom>
            <a:noFill/>
          </p:spPr>
          <p:txBody>
            <a:bodyPr wrap="none" rtlCol="0">
              <a:spAutoFit/>
            </a:bodyPr>
            <a:lstStyle/>
            <a:p>
              <a:r>
                <a:rPr lang="en-US" b="1" dirty="0"/>
                <a:t>5’thymine</a:t>
              </a:r>
              <a:endParaRPr lang="ru-RU" b="1" dirty="0"/>
            </a:p>
          </p:txBody>
        </p:sp>
        <p:sp>
          <p:nvSpPr>
            <p:cNvPr id="18" name="TextBox 17">
              <a:extLst>
                <a:ext uri="{FF2B5EF4-FFF2-40B4-BE49-F238E27FC236}">
                  <a16:creationId xmlns:a16="http://schemas.microsoft.com/office/drawing/2014/main" id="{FCF23F76-A5DB-EE27-E43C-60A673569031}"/>
                </a:ext>
              </a:extLst>
            </p:cNvPr>
            <p:cNvSpPr txBox="1"/>
            <p:nvPr/>
          </p:nvSpPr>
          <p:spPr>
            <a:xfrm>
              <a:off x="5151677" y="3525714"/>
              <a:ext cx="1151918" cy="369332"/>
            </a:xfrm>
            <a:prstGeom prst="rect">
              <a:avLst/>
            </a:prstGeom>
            <a:noFill/>
          </p:spPr>
          <p:txBody>
            <a:bodyPr wrap="none" rtlCol="0">
              <a:spAutoFit/>
            </a:bodyPr>
            <a:lstStyle/>
            <a:p>
              <a:r>
                <a:rPr lang="en-US" b="1" dirty="0"/>
                <a:t>3’thymine</a:t>
              </a:r>
              <a:endParaRPr lang="ru-RU" b="1" dirty="0"/>
            </a:p>
          </p:txBody>
        </p:sp>
        <p:sp>
          <p:nvSpPr>
            <p:cNvPr id="26" name="TextBox 25">
              <a:extLst>
                <a:ext uri="{FF2B5EF4-FFF2-40B4-BE49-F238E27FC236}">
                  <a16:creationId xmlns:a16="http://schemas.microsoft.com/office/drawing/2014/main" id="{DAAC7997-B3A4-515D-A33B-F80836858EA2}"/>
                </a:ext>
              </a:extLst>
            </p:cNvPr>
            <p:cNvSpPr txBox="1"/>
            <p:nvPr/>
          </p:nvSpPr>
          <p:spPr>
            <a:xfrm>
              <a:off x="3406579" y="4576511"/>
              <a:ext cx="2065144" cy="369332"/>
            </a:xfrm>
            <a:prstGeom prst="rect">
              <a:avLst/>
            </a:prstGeom>
            <a:solidFill>
              <a:schemeClr val="bg1"/>
            </a:solidFill>
          </p:spPr>
          <p:txBody>
            <a:bodyPr wrap="square" rtlCol="0">
              <a:spAutoFit/>
            </a:bodyPr>
            <a:lstStyle/>
            <a:p>
              <a:r>
                <a:rPr lang="ru-RU" b="1" dirty="0"/>
                <a:t>(</a:t>
              </a:r>
              <a:r>
                <a:rPr lang="en-US" b="1" dirty="0"/>
                <a:t>6-4</a:t>
              </a:r>
              <a:r>
                <a:rPr lang="ru-RU" b="1" dirty="0"/>
                <a:t>)</a:t>
              </a:r>
              <a:r>
                <a:rPr lang="en-US" b="1" dirty="0"/>
                <a:t> photoproduct</a:t>
              </a:r>
              <a:endParaRPr lang="ru-RU" b="1" dirty="0"/>
            </a:p>
          </p:txBody>
        </p:sp>
      </p:grpSp>
      <p:sp>
        <p:nvSpPr>
          <p:cNvPr id="7" name="Дуга 6">
            <a:extLst>
              <a:ext uri="{FF2B5EF4-FFF2-40B4-BE49-F238E27FC236}">
                <a16:creationId xmlns:a16="http://schemas.microsoft.com/office/drawing/2014/main" id="{B909393E-9DC9-C191-5FEE-0C4ECEC0B8B2}"/>
              </a:ext>
            </a:extLst>
          </p:cNvPr>
          <p:cNvSpPr/>
          <p:nvPr/>
        </p:nvSpPr>
        <p:spPr>
          <a:xfrm>
            <a:off x="6537849" y="2797946"/>
            <a:ext cx="1959356" cy="2237431"/>
          </a:xfrm>
          <a:prstGeom prst="arc">
            <a:avLst>
              <a:gd name="adj1" fmla="val 10798232"/>
              <a:gd name="adj2" fmla="val 16216671"/>
            </a:avLst>
          </a:prstGeom>
          <a:noFill/>
          <a:ln w="304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12" name="Стрелка: вправо 11">
                <a:extLst>
                  <a:ext uri="{FF2B5EF4-FFF2-40B4-BE49-F238E27FC236}">
                    <a16:creationId xmlns:a16="http://schemas.microsoft.com/office/drawing/2014/main" id="{4AE7B510-3938-0E0B-9450-4BFFC8DD2605}"/>
                  </a:ext>
                </a:extLst>
              </p:cNvPr>
              <p:cNvSpPr/>
              <p:nvPr/>
            </p:nvSpPr>
            <p:spPr>
              <a:xfrm>
                <a:off x="6086191" y="2514429"/>
                <a:ext cx="2014201" cy="585216"/>
              </a:xfrm>
              <a:prstGeom prst="rightArrow">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350−500 </m:t>
                      </m:r>
                      <m:r>
                        <a:rPr lang="en-US" b="0" i="1" smtClean="0">
                          <a:latin typeface="Cambria Math" panose="02040503050406030204" pitchFamily="18" charset="0"/>
                          <a:ea typeface="Cambria Math" panose="02040503050406030204" pitchFamily="18" charset="0"/>
                        </a:rPr>
                        <m:t>𝑛𝑚</m:t>
                      </m:r>
                      <m:r>
                        <a:rPr lang="ru-RU" b="0" i="1" smtClean="0">
                          <a:latin typeface="Cambria Math" panose="02040503050406030204" pitchFamily="18" charset="0"/>
                          <a:ea typeface="Cambria Math" panose="02040503050406030204" pitchFamily="18" charset="0"/>
                        </a:rPr>
                        <m:t> </m:t>
                      </m:r>
                    </m:oMath>
                  </m:oMathPara>
                </a14:m>
                <a:endParaRPr lang="ru-RU" dirty="0"/>
              </a:p>
            </p:txBody>
          </p:sp>
        </mc:Choice>
        <mc:Fallback xmlns="">
          <p:sp>
            <p:nvSpPr>
              <p:cNvPr id="12" name="Стрелка: вправо 11">
                <a:extLst>
                  <a:ext uri="{FF2B5EF4-FFF2-40B4-BE49-F238E27FC236}">
                    <a16:creationId xmlns:a16="http://schemas.microsoft.com/office/drawing/2014/main" id="{4AE7B510-3938-0E0B-9450-4BFFC8DD2605}"/>
                  </a:ext>
                </a:extLst>
              </p:cNvPr>
              <p:cNvSpPr>
                <a:spLocks noRot="1" noChangeAspect="1" noMove="1" noResize="1" noEditPoints="1" noAdjustHandles="1" noChangeArrowheads="1" noChangeShapeType="1" noTextEdit="1"/>
              </p:cNvSpPr>
              <p:nvPr/>
            </p:nvSpPr>
            <p:spPr>
              <a:xfrm>
                <a:off x="6086191" y="2514429"/>
                <a:ext cx="2014201" cy="585216"/>
              </a:xfrm>
              <a:prstGeom prst="rightArrow">
                <a:avLst/>
              </a:prstGeom>
              <a:blipFill>
                <a:blip r:embed="rId10"/>
                <a:stretch>
                  <a:fillRect/>
                </a:stretch>
              </a:blipFill>
              <a:ln>
                <a:solidFill>
                  <a:schemeClr val="accent1"/>
                </a:solidFill>
              </a:ln>
            </p:spPr>
            <p:txBody>
              <a:bodyPr/>
              <a:lstStyle/>
              <a:p>
                <a:r>
                  <a:rPr lang="ru-RU">
                    <a:noFill/>
                  </a:rPr>
                  <a:t> </a:t>
                </a:r>
              </a:p>
            </p:txBody>
          </p:sp>
        </mc:Fallback>
      </mc:AlternateContent>
      <p:sp>
        <p:nvSpPr>
          <p:cNvPr id="16" name="TextBox 15">
            <a:extLst>
              <a:ext uri="{FF2B5EF4-FFF2-40B4-BE49-F238E27FC236}">
                <a16:creationId xmlns:a16="http://schemas.microsoft.com/office/drawing/2014/main" id="{D59B2FA5-4627-8FDC-E7F2-455EC90B883D}"/>
              </a:ext>
            </a:extLst>
          </p:cNvPr>
          <p:cNvSpPr txBox="1"/>
          <p:nvPr/>
        </p:nvSpPr>
        <p:spPr>
          <a:xfrm>
            <a:off x="5795583" y="2268226"/>
            <a:ext cx="2361163" cy="369332"/>
          </a:xfrm>
          <a:prstGeom prst="rect">
            <a:avLst/>
          </a:prstGeom>
          <a:noFill/>
        </p:spPr>
        <p:txBody>
          <a:bodyPr wrap="square" rtlCol="0">
            <a:spAutoFit/>
          </a:bodyPr>
          <a:lstStyle/>
          <a:p>
            <a:pPr algn="ctr"/>
            <a:r>
              <a:rPr lang="en-US" b="1" dirty="0"/>
              <a:t>repair</a:t>
            </a:r>
            <a:endParaRPr lang="ru-RU" b="1" dirty="0"/>
          </a:p>
        </p:txBody>
      </p:sp>
      <p:sp>
        <p:nvSpPr>
          <p:cNvPr id="13" name="TextBox 12">
            <a:extLst>
              <a:ext uri="{FF2B5EF4-FFF2-40B4-BE49-F238E27FC236}">
                <a16:creationId xmlns:a16="http://schemas.microsoft.com/office/drawing/2014/main" id="{42124C62-9EC9-2F6B-2AD2-4AF8F872362F}"/>
              </a:ext>
            </a:extLst>
          </p:cNvPr>
          <p:cNvSpPr txBox="1"/>
          <p:nvPr/>
        </p:nvSpPr>
        <p:spPr>
          <a:xfrm>
            <a:off x="5790352" y="3953286"/>
            <a:ext cx="2660852" cy="646331"/>
          </a:xfrm>
          <a:prstGeom prst="rect">
            <a:avLst/>
          </a:prstGeom>
          <a:solidFill>
            <a:schemeClr val="bg1"/>
          </a:solidFill>
        </p:spPr>
        <p:txBody>
          <a:bodyPr wrap="square" rtlCol="0">
            <a:spAutoFit/>
          </a:bodyPr>
          <a:lstStyle/>
          <a:p>
            <a:r>
              <a:rPr lang="ru-RU" b="1" dirty="0"/>
              <a:t>(</a:t>
            </a:r>
            <a:r>
              <a:rPr lang="en-US" b="1" dirty="0"/>
              <a:t>6-4</a:t>
            </a:r>
            <a:r>
              <a:rPr lang="ru-RU" b="1" dirty="0"/>
              <a:t>)</a:t>
            </a:r>
            <a:r>
              <a:rPr lang="en-US" b="1" dirty="0"/>
              <a:t> photolyase (64 PL)</a:t>
            </a:r>
            <a:endParaRPr lang="ru-RU" b="1" dirty="0"/>
          </a:p>
          <a:p>
            <a:r>
              <a:rPr lang="en-US" b="1" dirty="0"/>
              <a:t>CPD photolyase (CPD PL)</a:t>
            </a:r>
            <a:endParaRPr lang="ru-RU" b="1" dirty="0"/>
          </a:p>
        </p:txBody>
      </p:sp>
      <p:pic>
        <p:nvPicPr>
          <p:cNvPr id="28" name="Рисунок 27">
            <a:extLst>
              <a:ext uri="{FF2B5EF4-FFF2-40B4-BE49-F238E27FC236}">
                <a16:creationId xmlns:a16="http://schemas.microsoft.com/office/drawing/2014/main" id="{E49358FC-ACFA-9A2A-8678-1F7C580F25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91000" y="1476921"/>
            <a:ext cx="606683" cy="2973061"/>
          </a:xfrm>
          <a:prstGeom prst="rect">
            <a:avLst/>
          </a:prstGeom>
        </p:spPr>
      </p:pic>
    </p:spTree>
    <p:extLst>
      <p:ext uri="{BB962C8B-B14F-4D97-AF65-F5344CB8AC3E}">
        <p14:creationId xmlns:p14="http://schemas.microsoft.com/office/powerpoint/2010/main" val="2024764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Группа 55">
            <a:extLst>
              <a:ext uri="{FF2B5EF4-FFF2-40B4-BE49-F238E27FC236}">
                <a16:creationId xmlns:a16="http://schemas.microsoft.com/office/drawing/2014/main" id="{553D7998-A5D1-3883-4AF7-0C529F3FA2E0}"/>
              </a:ext>
            </a:extLst>
          </p:cNvPr>
          <p:cNvGrpSpPr/>
          <p:nvPr/>
        </p:nvGrpSpPr>
        <p:grpSpPr>
          <a:xfrm>
            <a:off x="44810" y="1312688"/>
            <a:ext cx="3965015" cy="3176942"/>
            <a:chOff x="116735" y="1363156"/>
            <a:chExt cx="3965015" cy="3176942"/>
          </a:xfrm>
        </p:grpSpPr>
        <p:grpSp>
          <p:nvGrpSpPr>
            <p:cNvPr id="55" name="Группа 54">
              <a:extLst>
                <a:ext uri="{FF2B5EF4-FFF2-40B4-BE49-F238E27FC236}">
                  <a16:creationId xmlns:a16="http://schemas.microsoft.com/office/drawing/2014/main" id="{D785241F-2F88-E0A5-69B2-6DBFCF70BAEB}"/>
                </a:ext>
              </a:extLst>
            </p:cNvPr>
            <p:cNvGrpSpPr/>
            <p:nvPr/>
          </p:nvGrpSpPr>
          <p:grpSpPr>
            <a:xfrm>
              <a:off x="116735" y="1363156"/>
              <a:ext cx="3965015" cy="3176942"/>
              <a:chOff x="116735" y="1363156"/>
              <a:chExt cx="3965015" cy="3176942"/>
            </a:xfrm>
          </p:grpSpPr>
          <p:pic>
            <p:nvPicPr>
              <p:cNvPr id="13" name="Рисунок 12">
                <a:extLst>
                  <a:ext uri="{FF2B5EF4-FFF2-40B4-BE49-F238E27FC236}">
                    <a16:creationId xmlns:a16="http://schemas.microsoft.com/office/drawing/2014/main" id="{BAA5CCF8-E3F1-963F-DD1C-6AA11CFE69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735" y="1688058"/>
                <a:ext cx="3581938" cy="2421694"/>
              </a:xfrm>
              <a:prstGeom prst="rect">
                <a:avLst/>
              </a:prstGeom>
            </p:spPr>
          </p:pic>
          <p:sp>
            <p:nvSpPr>
              <p:cNvPr id="24" name="TextBox 23">
                <a:extLst>
                  <a:ext uri="{FF2B5EF4-FFF2-40B4-BE49-F238E27FC236}">
                    <a16:creationId xmlns:a16="http://schemas.microsoft.com/office/drawing/2014/main" id="{B49A06E1-66BE-C14C-FF27-37F625480BCD}"/>
                  </a:ext>
                </a:extLst>
              </p:cNvPr>
              <p:cNvSpPr txBox="1"/>
              <p:nvPr/>
            </p:nvSpPr>
            <p:spPr>
              <a:xfrm>
                <a:off x="587917" y="4170766"/>
                <a:ext cx="2329548" cy="369332"/>
              </a:xfrm>
              <a:prstGeom prst="rect">
                <a:avLst/>
              </a:prstGeom>
              <a:noFill/>
            </p:spPr>
            <p:txBody>
              <a:bodyPr wrap="none" rtlCol="0">
                <a:spAutoFit/>
              </a:bodyPr>
              <a:lstStyle/>
              <a:p>
                <a:r>
                  <a:rPr lang="en-US" dirty="0"/>
                  <a:t>The active site of 64 PL</a:t>
                </a:r>
                <a:endParaRPr lang="ru-RU" dirty="0"/>
              </a:p>
            </p:txBody>
          </p:sp>
          <p:sp>
            <p:nvSpPr>
              <p:cNvPr id="27" name="TextBox 26">
                <a:extLst>
                  <a:ext uri="{FF2B5EF4-FFF2-40B4-BE49-F238E27FC236}">
                    <a16:creationId xmlns:a16="http://schemas.microsoft.com/office/drawing/2014/main" id="{770214EE-E9D2-4568-4A15-ECBDA36251B3}"/>
                  </a:ext>
                </a:extLst>
              </p:cNvPr>
              <p:cNvSpPr txBox="1"/>
              <p:nvPr/>
            </p:nvSpPr>
            <p:spPr>
              <a:xfrm>
                <a:off x="3154381" y="3607890"/>
                <a:ext cx="755079" cy="369332"/>
              </a:xfrm>
              <a:prstGeom prst="rect">
                <a:avLst/>
              </a:prstGeom>
              <a:noFill/>
            </p:spPr>
            <p:txBody>
              <a:bodyPr wrap="none" rtlCol="0">
                <a:spAutoFit/>
              </a:bodyPr>
              <a:lstStyle/>
              <a:p>
                <a:r>
                  <a:rPr lang="en-US" b="1" dirty="0"/>
                  <a:t>FADH</a:t>
                </a:r>
                <a:r>
                  <a:rPr lang="ru-RU" b="1" baseline="30000" dirty="0"/>
                  <a:t>-</a:t>
                </a:r>
                <a:endParaRPr lang="ru-RU" b="1" dirty="0"/>
              </a:p>
            </p:txBody>
          </p:sp>
          <p:sp>
            <p:nvSpPr>
              <p:cNvPr id="30" name="TextBox 29">
                <a:extLst>
                  <a:ext uri="{FF2B5EF4-FFF2-40B4-BE49-F238E27FC236}">
                    <a16:creationId xmlns:a16="http://schemas.microsoft.com/office/drawing/2014/main" id="{23F5F25C-9D04-A9DB-40AC-CCF655943D8A}"/>
                  </a:ext>
                </a:extLst>
              </p:cNvPr>
              <p:cNvSpPr txBox="1"/>
              <p:nvPr/>
            </p:nvSpPr>
            <p:spPr>
              <a:xfrm>
                <a:off x="2227011" y="1363156"/>
                <a:ext cx="1854739" cy="369332"/>
              </a:xfrm>
              <a:prstGeom prst="rect">
                <a:avLst/>
              </a:prstGeom>
              <a:noFill/>
            </p:spPr>
            <p:txBody>
              <a:bodyPr wrap="none" rtlCol="0">
                <a:spAutoFit/>
              </a:bodyPr>
              <a:lstStyle/>
              <a:p>
                <a:r>
                  <a:rPr lang="en-US" b="1" dirty="0"/>
                  <a:t>Adenine of FADH</a:t>
                </a:r>
                <a:r>
                  <a:rPr lang="en-US" b="1" baseline="30000" dirty="0"/>
                  <a:t>-</a:t>
                </a:r>
                <a:endParaRPr lang="ru-RU" b="1" dirty="0"/>
              </a:p>
            </p:txBody>
          </p:sp>
        </p:grpSp>
        <p:cxnSp>
          <p:nvCxnSpPr>
            <p:cNvPr id="42" name="Прямая со стрелкой 41">
              <a:extLst>
                <a:ext uri="{FF2B5EF4-FFF2-40B4-BE49-F238E27FC236}">
                  <a16:creationId xmlns:a16="http://schemas.microsoft.com/office/drawing/2014/main" id="{9FCED290-106E-E849-F7F7-29E91833748E}"/>
                </a:ext>
              </a:extLst>
            </p:cNvPr>
            <p:cNvCxnSpPr>
              <a:cxnSpLocks/>
              <a:stCxn id="30" idx="2"/>
            </p:cNvCxnSpPr>
            <p:nvPr/>
          </p:nvCxnSpPr>
          <p:spPr>
            <a:xfrm flipH="1">
              <a:off x="2483768" y="1732488"/>
              <a:ext cx="670613" cy="7704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Прямоугольник 32">
            <a:extLst>
              <a:ext uri="{FF2B5EF4-FFF2-40B4-BE49-F238E27FC236}">
                <a16:creationId xmlns:a16="http://schemas.microsoft.com/office/drawing/2014/main" id="{15D2A94F-53BA-4683-BF70-4046D140D385}"/>
              </a:ext>
            </a:extLst>
          </p:cNvPr>
          <p:cNvSpPr/>
          <p:nvPr/>
        </p:nvSpPr>
        <p:spPr>
          <a:xfrm>
            <a:off x="-1440" y="4667803"/>
            <a:ext cx="9144000" cy="504056"/>
          </a:xfrm>
          <a:prstGeom prst="rect">
            <a:avLst/>
          </a:prstGeom>
          <a:solidFill>
            <a:srgbClr val="755EAC">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794"/>
          <a:stretch/>
        </p:blipFill>
        <p:spPr bwMode="auto">
          <a:xfrm>
            <a:off x="-1440" y="-20538"/>
            <a:ext cx="9144000"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0" y="-20538"/>
            <a:ext cx="1865003" cy="615553"/>
          </a:xfrm>
          <a:prstGeom prst="rect">
            <a:avLst/>
          </a:prstGeom>
        </p:spPr>
        <p:txBody>
          <a:bodyPr wrap="square">
            <a:spAutoFit/>
          </a:bodyPr>
          <a:lstStyle/>
          <a:p>
            <a:pPr lvl="0"/>
            <a:r>
              <a:rPr lang="en-US" sz="1600" b="1" dirty="0">
                <a:solidFill>
                  <a:prstClr val="white"/>
                </a:solidFill>
                <a:latin typeface="Candara" panose="020E0502030303020204" pitchFamily="34" charset="0"/>
                <a:cs typeface="Arial" panose="020B0604020202020204" pitchFamily="34" charset="0"/>
              </a:rPr>
              <a:t>Mendeleev 2024</a:t>
            </a:r>
          </a:p>
          <a:p>
            <a:pPr lvl="0"/>
            <a:r>
              <a:rPr lang="en-US" sz="900" b="1" dirty="0">
                <a:solidFill>
                  <a:prstClr val="white"/>
                </a:solidFill>
                <a:latin typeface="Candara" panose="020E0502030303020204" pitchFamily="34" charset="0"/>
                <a:cs typeface="Arial" panose="020B0604020202020204" pitchFamily="34" charset="0"/>
              </a:rPr>
              <a:t>XIII International Conference on Chemistry for Young Scientists </a:t>
            </a:r>
          </a:p>
        </p:txBody>
      </p:sp>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31879" t="33376" r="11260"/>
          <a:stretch/>
        </p:blipFill>
        <p:spPr>
          <a:xfrm rot="10800000">
            <a:off x="2182908" y="109216"/>
            <a:ext cx="3502560" cy="518317"/>
          </a:xfrm>
          <a:prstGeom prst="rect">
            <a:avLst/>
          </a:prstGeom>
        </p:spPr>
      </p:pic>
      <p:pic>
        <p:nvPicPr>
          <p:cNvPr id="2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2313" t="11154" r="71779" b="14667"/>
          <a:stretch/>
        </p:blipFill>
        <p:spPr bwMode="auto">
          <a:xfrm>
            <a:off x="2055136" y="21371"/>
            <a:ext cx="544589" cy="534155"/>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3616" y="51470"/>
            <a:ext cx="462160" cy="462682"/>
          </a:xfrm>
          <a:prstGeom prst="rect">
            <a:avLst/>
          </a:prstGeom>
        </p:spPr>
      </p:pic>
      <p:sp>
        <p:nvSpPr>
          <p:cNvPr id="10" name="Номер слайда 9"/>
          <p:cNvSpPr>
            <a:spLocks noGrp="1"/>
          </p:cNvSpPr>
          <p:nvPr>
            <p:ph type="sldNum" sz="quarter" idx="12"/>
          </p:nvPr>
        </p:nvSpPr>
        <p:spPr>
          <a:xfrm>
            <a:off x="7797583" y="4659982"/>
            <a:ext cx="878873" cy="483517"/>
          </a:xfrm>
        </p:spPr>
        <p:txBody>
          <a:bodyPr/>
          <a:lstStyle/>
          <a:p>
            <a:fld id="{17AB51E4-EF4B-43F5-BE53-19CDD4A2EB5B}" type="slidenum">
              <a:rPr lang="ru-RU" sz="2800" smtClean="0">
                <a:solidFill>
                  <a:srgbClr val="755EAC"/>
                </a:solidFill>
                <a:latin typeface="Candara" panose="020E0502030303020204" pitchFamily="34" charset="0"/>
              </a:rPr>
              <a:t>3</a:t>
            </a:fld>
            <a:endParaRPr lang="ru-RU" sz="2800" dirty="0">
              <a:solidFill>
                <a:srgbClr val="755EAC"/>
              </a:solidFill>
              <a:latin typeface="Candara" panose="020E0502030303020204" pitchFamily="34" charset="0"/>
            </a:endParaRPr>
          </a:p>
        </p:txBody>
      </p:sp>
      <p:cxnSp>
        <p:nvCxnSpPr>
          <p:cNvPr id="32" name="Прямая соединительная линия 31"/>
          <p:cNvCxnSpPr/>
          <p:nvPr/>
        </p:nvCxnSpPr>
        <p:spPr>
          <a:xfrm>
            <a:off x="-1440" y="4659982"/>
            <a:ext cx="914544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34" name="Рисунок 33"/>
          <p:cNvPicPr>
            <a:picLocks noChangeAspect="1"/>
          </p:cNvPicPr>
          <p:nvPr/>
        </p:nvPicPr>
        <p:blipFill rotWithShape="1">
          <a:blip r:embed="rId6" cstate="print">
            <a:extLst>
              <a:ext uri="{28A0092B-C50C-407E-A947-70E740481C1C}">
                <a14:useLocalDpi xmlns:a14="http://schemas.microsoft.com/office/drawing/2010/main" val="0"/>
              </a:ext>
            </a:extLst>
          </a:blip>
          <a:srcRect b="9937"/>
          <a:stretch/>
        </p:blipFill>
        <p:spPr>
          <a:xfrm>
            <a:off x="-1440" y="4612106"/>
            <a:ext cx="589357" cy="531394"/>
          </a:xfrm>
          <a:prstGeom prst="rect">
            <a:avLst/>
          </a:prstGeom>
        </p:spPr>
      </p:pic>
      <p:pic>
        <p:nvPicPr>
          <p:cNvPr id="35" name="Рисунок 34"/>
          <p:cNvPicPr>
            <a:picLocks noChangeAspect="1"/>
          </p:cNvPicPr>
          <p:nvPr/>
        </p:nvPicPr>
        <p:blipFill rotWithShape="1">
          <a:blip r:embed="rId6" cstate="print">
            <a:extLst>
              <a:ext uri="{28A0092B-C50C-407E-A947-70E740481C1C}">
                <a14:useLocalDpi xmlns:a14="http://schemas.microsoft.com/office/drawing/2010/main" val="0"/>
              </a:ext>
            </a:extLst>
          </a:blip>
          <a:srcRect t="-1" b="54969"/>
          <a:stretch/>
        </p:blipFill>
        <p:spPr>
          <a:xfrm>
            <a:off x="1318347" y="4877803"/>
            <a:ext cx="589357" cy="265697"/>
          </a:xfrm>
          <a:prstGeom prst="rect">
            <a:avLst/>
          </a:prstGeom>
        </p:spPr>
      </p:pic>
      <p:pic>
        <p:nvPicPr>
          <p:cNvPr id="36" name="Рисунок 35"/>
          <p:cNvPicPr>
            <a:picLocks noChangeAspect="1"/>
          </p:cNvPicPr>
          <p:nvPr/>
        </p:nvPicPr>
        <p:blipFill rotWithShape="1">
          <a:blip r:embed="rId6" cstate="print">
            <a:extLst>
              <a:ext uri="{28A0092B-C50C-407E-A947-70E740481C1C}">
                <a14:useLocalDpi xmlns:a14="http://schemas.microsoft.com/office/drawing/2010/main" val="0"/>
              </a:ext>
            </a:extLst>
          </a:blip>
          <a:srcRect b="9937"/>
          <a:stretch/>
        </p:blipFill>
        <p:spPr>
          <a:xfrm>
            <a:off x="2758507" y="4612106"/>
            <a:ext cx="589357" cy="531394"/>
          </a:xfrm>
          <a:prstGeom prst="rect">
            <a:avLst/>
          </a:prstGeom>
        </p:spPr>
      </p:pic>
      <p:pic>
        <p:nvPicPr>
          <p:cNvPr id="37" name="Рисунок 36"/>
          <p:cNvPicPr>
            <a:picLocks noChangeAspect="1"/>
          </p:cNvPicPr>
          <p:nvPr/>
        </p:nvPicPr>
        <p:blipFill rotWithShape="1">
          <a:blip r:embed="rId6" cstate="print">
            <a:extLst>
              <a:ext uri="{28A0092B-C50C-407E-A947-70E740481C1C}">
                <a14:useLocalDpi xmlns:a14="http://schemas.microsoft.com/office/drawing/2010/main" val="0"/>
              </a:ext>
            </a:extLst>
          </a:blip>
          <a:srcRect b="9937"/>
          <a:stretch/>
        </p:blipFill>
        <p:spPr>
          <a:xfrm>
            <a:off x="5854851" y="4612106"/>
            <a:ext cx="589357" cy="531394"/>
          </a:xfrm>
          <a:prstGeom prst="rect">
            <a:avLst/>
          </a:prstGeom>
        </p:spPr>
      </p:pic>
      <p:pic>
        <p:nvPicPr>
          <p:cNvPr id="38" name="Рисунок 37"/>
          <p:cNvPicPr>
            <a:picLocks noChangeAspect="1"/>
          </p:cNvPicPr>
          <p:nvPr/>
        </p:nvPicPr>
        <p:blipFill rotWithShape="1">
          <a:blip r:embed="rId6" cstate="print">
            <a:extLst>
              <a:ext uri="{28A0092B-C50C-407E-A947-70E740481C1C}">
                <a14:useLocalDpi xmlns:a14="http://schemas.microsoft.com/office/drawing/2010/main" val="0"/>
              </a:ext>
            </a:extLst>
          </a:blip>
          <a:srcRect t="-1" b="54969"/>
          <a:stretch/>
        </p:blipFill>
        <p:spPr>
          <a:xfrm>
            <a:off x="4270675" y="4878935"/>
            <a:ext cx="589357" cy="265697"/>
          </a:xfrm>
          <a:prstGeom prst="rect">
            <a:avLst/>
          </a:prstGeom>
        </p:spPr>
      </p:pic>
      <p:pic>
        <p:nvPicPr>
          <p:cNvPr id="39" name="Рисунок 38"/>
          <p:cNvPicPr>
            <a:picLocks noChangeAspect="1"/>
          </p:cNvPicPr>
          <p:nvPr/>
        </p:nvPicPr>
        <p:blipFill rotWithShape="1">
          <a:blip r:embed="rId6" cstate="print">
            <a:extLst>
              <a:ext uri="{28A0092B-C50C-407E-A947-70E740481C1C}">
                <a14:useLocalDpi xmlns:a14="http://schemas.microsoft.com/office/drawing/2010/main" val="0"/>
              </a:ext>
            </a:extLst>
          </a:blip>
          <a:srcRect t="-1" b="54969"/>
          <a:stretch/>
        </p:blipFill>
        <p:spPr>
          <a:xfrm>
            <a:off x="7308304" y="4877802"/>
            <a:ext cx="589357" cy="265697"/>
          </a:xfrm>
          <a:prstGeom prst="rect">
            <a:avLst/>
          </a:prstGeom>
        </p:spPr>
      </p:pic>
      <p:pic>
        <p:nvPicPr>
          <p:cNvPr id="40" name="Рисунок 39"/>
          <p:cNvPicPr>
            <a:picLocks noChangeAspect="1"/>
          </p:cNvPicPr>
          <p:nvPr/>
        </p:nvPicPr>
        <p:blipFill rotWithShape="1">
          <a:blip r:embed="rId6" cstate="print">
            <a:extLst>
              <a:ext uri="{28A0092B-C50C-407E-A947-70E740481C1C}">
                <a14:useLocalDpi xmlns:a14="http://schemas.microsoft.com/office/drawing/2010/main" val="0"/>
              </a:ext>
            </a:extLst>
          </a:blip>
          <a:srcRect r="30875" b="9937"/>
          <a:stretch/>
        </p:blipFill>
        <p:spPr>
          <a:xfrm>
            <a:off x="8735171" y="4613238"/>
            <a:ext cx="407389" cy="531394"/>
          </a:xfrm>
          <a:prstGeom prst="rect">
            <a:avLst/>
          </a:prstGeom>
        </p:spPr>
      </p:pic>
      <p:sp>
        <p:nvSpPr>
          <p:cNvPr id="19" name="Прямоугольник 18"/>
          <p:cNvSpPr/>
          <p:nvPr/>
        </p:nvSpPr>
        <p:spPr>
          <a:xfrm>
            <a:off x="41429" y="4688999"/>
            <a:ext cx="6108099" cy="246221"/>
          </a:xfrm>
          <a:prstGeom prst="rect">
            <a:avLst/>
          </a:prstGeom>
        </p:spPr>
        <p:txBody>
          <a:bodyPr wrap="square">
            <a:spAutoFit/>
          </a:bodyPr>
          <a:lstStyle/>
          <a:p>
            <a:pPr lvl="0"/>
            <a:r>
              <a:rPr lang="en-US" sz="1000" b="1" dirty="0">
                <a:solidFill>
                  <a:srgbClr val="002060"/>
                </a:solidFill>
                <a:latin typeface="Candara" panose="020E0502030303020204" pitchFamily="34" charset="0"/>
                <a:cs typeface="Arial" panose="020B0604020202020204" pitchFamily="34" charset="0"/>
              </a:rPr>
              <a:t>* Yamamoto, Plaza, Brettel, </a:t>
            </a:r>
            <a:r>
              <a:rPr lang="en-US" sz="1000" b="1" dirty="0" err="1">
                <a:solidFill>
                  <a:srgbClr val="002060"/>
                </a:solidFill>
                <a:latin typeface="Candara" panose="020E0502030303020204" pitchFamily="34" charset="0"/>
                <a:cs typeface="Arial" panose="020B0604020202020204" pitchFamily="34" charset="0"/>
              </a:rPr>
              <a:t>Photochem</a:t>
            </a:r>
            <a:r>
              <a:rPr lang="en-US" sz="1000" b="1" dirty="0">
                <a:solidFill>
                  <a:srgbClr val="002060"/>
                </a:solidFill>
                <a:latin typeface="Candara" panose="020E0502030303020204" pitchFamily="34" charset="0"/>
                <a:cs typeface="Arial" panose="020B0604020202020204" pitchFamily="34" charset="0"/>
              </a:rPr>
              <a:t>. </a:t>
            </a:r>
            <a:r>
              <a:rPr lang="en-US" sz="1000" b="1" dirty="0" err="1">
                <a:solidFill>
                  <a:srgbClr val="002060"/>
                </a:solidFill>
                <a:latin typeface="Candara" panose="020E0502030303020204" pitchFamily="34" charset="0"/>
                <a:cs typeface="Arial" panose="020B0604020202020204" pitchFamily="34" charset="0"/>
              </a:rPr>
              <a:t>Photobiol</a:t>
            </a:r>
            <a:r>
              <a:rPr lang="en-US" sz="1000" b="1" dirty="0">
                <a:solidFill>
                  <a:srgbClr val="002060"/>
                </a:solidFill>
                <a:latin typeface="Candara" panose="020E0502030303020204" pitchFamily="34" charset="0"/>
                <a:cs typeface="Arial" panose="020B0604020202020204" pitchFamily="34" charset="0"/>
              </a:rPr>
              <a:t>., 2017</a:t>
            </a:r>
          </a:p>
        </p:txBody>
      </p:sp>
      <p:sp>
        <p:nvSpPr>
          <p:cNvPr id="26" name="Заголовок 1"/>
          <p:cNvSpPr>
            <a:spLocks noGrp="1"/>
          </p:cNvSpPr>
          <p:nvPr>
            <p:ph type="title"/>
          </p:nvPr>
        </p:nvSpPr>
        <p:spPr>
          <a:xfrm>
            <a:off x="33755" y="653870"/>
            <a:ext cx="9002741" cy="817326"/>
          </a:xfrm>
        </p:spPr>
        <p:txBody>
          <a:bodyPr>
            <a:normAutofit fontScale="90000"/>
          </a:bodyPr>
          <a:lstStyle/>
          <a:p>
            <a:pPr algn="l"/>
            <a:r>
              <a:rPr lang="en-US" sz="3600" dirty="0">
                <a:latin typeface="Candara" panose="020E0502030303020204" pitchFamily="34" charset="0"/>
              </a:rPr>
              <a:t>The Quantum Yield of Repair in CPD and 64 PLs</a:t>
            </a:r>
            <a:endParaRPr lang="ru-RU" sz="3600" dirty="0">
              <a:latin typeface="Candara" panose="020E0502030303020204" pitchFamily="34" charset="0"/>
            </a:endParaRPr>
          </a:p>
        </p:txBody>
      </p:sp>
      <p:sp>
        <p:nvSpPr>
          <p:cNvPr id="28" name="TextBox 27">
            <a:extLst>
              <a:ext uri="{FF2B5EF4-FFF2-40B4-BE49-F238E27FC236}">
                <a16:creationId xmlns:a16="http://schemas.microsoft.com/office/drawing/2014/main" id="{8DE24F37-3416-5119-9D31-79365048ADCC}"/>
              </a:ext>
            </a:extLst>
          </p:cNvPr>
          <p:cNvSpPr txBox="1"/>
          <p:nvPr/>
        </p:nvSpPr>
        <p:spPr>
          <a:xfrm>
            <a:off x="509861" y="2450344"/>
            <a:ext cx="718466" cy="369332"/>
          </a:xfrm>
          <a:prstGeom prst="rect">
            <a:avLst/>
          </a:prstGeom>
          <a:noFill/>
        </p:spPr>
        <p:txBody>
          <a:bodyPr wrap="none" rtlCol="0">
            <a:spAutoFit/>
          </a:bodyPr>
          <a:lstStyle/>
          <a:p>
            <a:r>
              <a:rPr lang="ru-RU" b="1" dirty="0"/>
              <a:t>64 </a:t>
            </a:r>
            <a:r>
              <a:rPr lang="en-US" b="1" dirty="0"/>
              <a:t>PP</a:t>
            </a:r>
            <a:endParaRPr lang="ru-RU" b="1" dirty="0"/>
          </a:p>
        </p:txBody>
      </p:sp>
      <p:grpSp>
        <p:nvGrpSpPr>
          <p:cNvPr id="53" name="Группа 52">
            <a:extLst>
              <a:ext uri="{FF2B5EF4-FFF2-40B4-BE49-F238E27FC236}">
                <a16:creationId xmlns:a16="http://schemas.microsoft.com/office/drawing/2014/main" id="{14FFEDC5-A472-A2C9-8B9A-BF71146674E8}"/>
              </a:ext>
            </a:extLst>
          </p:cNvPr>
          <p:cNvGrpSpPr/>
          <p:nvPr/>
        </p:nvGrpSpPr>
        <p:grpSpPr>
          <a:xfrm>
            <a:off x="4854581" y="1260106"/>
            <a:ext cx="4232249" cy="3374882"/>
            <a:chOff x="4121026" y="1146733"/>
            <a:chExt cx="4459127" cy="3430688"/>
          </a:xfrm>
        </p:grpSpPr>
        <p:pic>
          <p:nvPicPr>
            <p:cNvPr id="50" name="Рисунок 49">
              <a:extLst>
                <a:ext uri="{FF2B5EF4-FFF2-40B4-BE49-F238E27FC236}">
                  <a16:creationId xmlns:a16="http://schemas.microsoft.com/office/drawing/2014/main" id="{F40D06C2-9159-37B2-ED6D-C9F909E930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9512" y="1146733"/>
              <a:ext cx="4400524" cy="3185628"/>
            </a:xfrm>
            <a:prstGeom prst="rect">
              <a:avLst/>
            </a:prstGeom>
          </p:spPr>
        </p:pic>
        <p:sp>
          <p:nvSpPr>
            <p:cNvPr id="52" name="TextBox 51">
              <a:extLst>
                <a:ext uri="{FF2B5EF4-FFF2-40B4-BE49-F238E27FC236}">
                  <a16:creationId xmlns:a16="http://schemas.microsoft.com/office/drawing/2014/main" id="{E0D9DFC6-90D9-85F5-A5AB-D799EC386530}"/>
                </a:ext>
              </a:extLst>
            </p:cNvPr>
            <p:cNvSpPr txBox="1"/>
            <p:nvPr/>
          </p:nvSpPr>
          <p:spPr>
            <a:xfrm>
              <a:off x="4121026" y="4201982"/>
              <a:ext cx="4459127" cy="375439"/>
            </a:xfrm>
            <a:prstGeom prst="rect">
              <a:avLst/>
            </a:prstGeom>
            <a:noFill/>
          </p:spPr>
          <p:txBody>
            <a:bodyPr wrap="none" rtlCol="0">
              <a:spAutoFit/>
            </a:bodyPr>
            <a:lstStyle/>
            <a:p>
              <a:r>
                <a:rPr lang="en-US" dirty="0"/>
                <a:t>The reaction cycle of </a:t>
              </a:r>
              <a:r>
                <a:rPr lang="en-US" dirty="0" err="1"/>
                <a:t>photorepair</a:t>
              </a:r>
              <a:r>
                <a:rPr lang="en-US" dirty="0"/>
                <a:t> in CPD PL</a:t>
              </a:r>
              <a:endParaRPr lang="ru-RU" dirty="0"/>
            </a:p>
          </p:txBody>
        </p:sp>
      </p:grpSp>
      <p:sp>
        <p:nvSpPr>
          <p:cNvPr id="51" name="TextBox 50">
            <a:extLst>
              <a:ext uri="{FF2B5EF4-FFF2-40B4-BE49-F238E27FC236}">
                <a16:creationId xmlns:a16="http://schemas.microsoft.com/office/drawing/2014/main" id="{E71A7D43-0F5E-44F6-C2DD-0D6D5BB7CFFE}"/>
              </a:ext>
            </a:extLst>
          </p:cNvPr>
          <p:cNvSpPr txBox="1"/>
          <p:nvPr/>
        </p:nvSpPr>
        <p:spPr>
          <a:xfrm>
            <a:off x="8496588" y="1249474"/>
            <a:ext cx="867876" cy="363324"/>
          </a:xfrm>
          <a:prstGeom prst="rect">
            <a:avLst/>
          </a:prstGeom>
          <a:noFill/>
        </p:spPr>
        <p:txBody>
          <a:bodyPr wrap="square" rtlCol="0">
            <a:spAutoFit/>
          </a:bodyPr>
          <a:lstStyle/>
          <a:p>
            <a:r>
              <a:rPr lang="en-US" dirty="0"/>
              <a:t>*</a:t>
            </a:r>
            <a:endParaRPr lang="ru-RU" dirty="0"/>
          </a:p>
        </p:txBody>
      </p:sp>
      <p:sp>
        <p:nvSpPr>
          <p:cNvPr id="57" name="TextBox 56">
            <a:extLst>
              <a:ext uri="{FF2B5EF4-FFF2-40B4-BE49-F238E27FC236}">
                <a16:creationId xmlns:a16="http://schemas.microsoft.com/office/drawing/2014/main" id="{AAE454AF-FAED-DF29-EA88-7A0B0BAC83D1}"/>
              </a:ext>
            </a:extLst>
          </p:cNvPr>
          <p:cNvSpPr txBox="1"/>
          <p:nvPr/>
        </p:nvSpPr>
        <p:spPr>
          <a:xfrm>
            <a:off x="3347864" y="1689840"/>
            <a:ext cx="1792991" cy="1015663"/>
          </a:xfrm>
          <a:prstGeom prst="rect">
            <a:avLst/>
          </a:prstGeom>
          <a:noFill/>
        </p:spPr>
        <p:txBody>
          <a:bodyPr wrap="none" rtlCol="0">
            <a:spAutoFit/>
          </a:bodyPr>
          <a:lstStyle/>
          <a:p>
            <a:r>
              <a:rPr lang="en-US" sz="2400" b="1" dirty="0"/>
              <a:t>QY of repair</a:t>
            </a:r>
            <a:r>
              <a:rPr lang="en-US" sz="2400" dirty="0"/>
              <a:t>:</a:t>
            </a:r>
          </a:p>
          <a:p>
            <a:r>
              <a:rPr lang="en-US" dirty="0"/>
              <a:t>CPD PL: 70-100%</a:t>
            </a:r>
          </a:p>
          <a:p>
            <a:r>
              <a:rPr lang="en-US" dirty="0"/>
              <a:t>64 PL: 1-20%</a:t>
            </a:r>
            <a:endParaRPr lang="ru-RU" dirty="0"/>
          </a:p>
        </p:txBody>
      </p:sp>
    </p:spTree>
    <p:extLst>
      <p:ext uri="{BB962C8B-B14F-4D97-AF65-F5344CB8AC3E}">
        <p14:creationId xmlns:p14="http://schemas.microsoft.com/office/powerpoint/2010/main" val="2428476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Прямоугольник 32">
            <a:extLst>
              <a:ext uri="{FF2B5EF4-FFF2-40B4-BE49-F238E27FC236}">
                <a16:creationId xmlns:a16="http://schemas.microsoft.com/office/drawing/2014/main" id="{15D2A94F-53BA-4683-BF70-4046D140D385}"/>
              </a:ext>
            </a:extLst>
          </p:cNvPr>
          <p:cNvSpPr/>
          <p:nvPr/>
        </p:nvSpPr>
        <p:spPr>
          <a:xfrm>
            <a:off x="-1440" y="4667803"/>
            <a:ext cx="9144000" cy="504056"/>
          </a:xfrm>
          <a:prstGeom prst="rect">
            <a:avLst/>
          </a:prstGeom>
          <a:solidFill>
            <a:srgbClr val="755EAC">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794"/>
          <a:stretch/>
        </p:blipFill>
        <p:spPr bwMode="auto">
          <a:xfrm>
            <a:off x="-1440" y="-20538"/>
            <a:ext cx="9144000"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0" y="-20538"/>
            <a:ext cx="1865003" cy="615553"/>
          </a:xfrm>
          <a:prstGeom prst="rect">
            <a:avLst/>
          </a:prstGeom>
        </p:spPr>
        <p:txBody>
          <a:bodyPr wrap="square">
            <a:spAutoFit/>
          </a:bodyPr>
          <a:lstStyle/>
          <a:p>
            <a:pPr lvl="0"/>
            <a:r>
              <a:rPr lang="en-US" sz="1600" b="1" dirty="0">
                <a:solidFill>
                  <a:prstClr val="white"/>
                </a:solidFill>
                <a:latin typeface="Candara" panose="020E0502030303020204" pitchFamily="34" charset="0"/>
                <a:cs typeface="Arial" panose="020B0604020202020204" pitchFamily="34" charset="0"/>
              </a:rPr>
              <a:t>Mendeleev 2024</a:t>
            </a:r>
          </a:p>
          <a:p>
            <a:pPr lvl="0"/>
            <a:r>
              <a:rPr lang="en-US" sz="900" b="1" dirty="0">
                <a:solidFill>
                  <a:prstClr val="white"/>
                </a:solidFill>
                <a:latin typeface="Candara" panose="020E0502030303020204" pitchFamily="34" charset="0"/>
                <a:cs typeface="Arial" panose="020B0604020202020204" pitchFamily="34" charset="0"/>
              </a:rPr>
              <a:t>XIII International Conference on Chemistry for Young Scientists </a:t>
            </a:r>
          </a:p>
        </p:txBody>
      </p:sp>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31879" t="33376" r="11260"/>
          <a:stretch/>
        </p:blipFill>
        <p:spPr>
          <a:xfrm rot="10800000">
            <a:off x="2182908" y="109216"/>
            <a:ext cx="3502560" cy="518317"/>
          </a:xfrm>
          <a:prstGeom prst="rect">
            <a:avLst/>
          </a:prstGeom>
        </p:spPr>
      </p:pic>
      <p:pic>
        <p:nvPicPr>
          <p:cNvPr id="2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2313" t="11154" r="71779" b="14667"/>
          <a:stretch/>
        </p:blipFill>
        <p:spPr bwMode="auto">
          <a:xfrm>
            <a:off x="2055136" y="21371"/>
            <a:ext cx="544589" cy="534155"/>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3616" y="51470"/>
            <a:ext cx="462160" cy="462682"/>
          </a:xfrm>
          <a:prstGeom prst="rect">
            <a:avLst/>
          </a:prstGeom>
        </p:spPr>
      </p:pic>
      <p:sp>
        <p:nvSpPr>
          <p:cNvPr id="10" name="Номер слайда 9"/>
          <p:cNvSpPr>
            <a:spLocks noGrp="1"/>
          </p:cNvSpPr>
          <p:nvPr>
            <p:ph type="sldNum" sz="quarter" idx="12"/>
          </p:nvPr>
        </p:nvSpPr>
        <p:spPr>
          <a:xfrm>
            <a:off x="7797583" y="4659982"/>
            <a:ext cx="878873" cy="483517"/>
          </a:xfrm>
        </p:spPr>
        <p:txBody>
          <a:bodyPr/>
          <a:lstStyle/>
          <a:p>
            <a:fld id="{17AB51E4-EF4B-43F5-BE53-19CDD4A2EB5B}" type="slidenum">
              <a:rPr lang="ru-RU" sz="2800" smtClean="0">
                <a:solidFill>
                  <a:srgbClr val="755EAC"/>
                </a:solidFill>
                <a:latin typeface="Candara" panose="020E0502030303020204" pitchFamily="34" charset="0"/>
              </a:rPr>
              <a:t>4</a:t>
            </a:fld>
            <a:endParaRPr lang="ru-RU" sz="2800" dirty="0">
              <a:solidFill>
                <a:srgbClr val="755EAC"/>
              </a:solidFill>
              <a:latin typeface="Candara" panose="020E0502030303020204" pitchFamily="34" charset="0"/>
            </a:endParaRPr>
          </a:p>
        </p:txBody>
      </p:sp>
      <p:cxnSp>
        <p:nvCxnSpPr>
          <p:cNvPr id="32" name="Прямая соединительная линия 31"/>
          <p:cNvCxnSpPr/>
          <p:nvPr/>
        </p:nvCxnSpPr>
        <p:spPr>
          <a:xfrm>
            <a:off x="-1440" y="4659982"/>
            <a:ext cx="914544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34" name="Рисунок 33"/>
          <p:cNvPicPr>
            <a:picLocks noChangeAspect="1"/>
          </p:cNvPicPr>
          <p:nvPr/>
        </p:nvPicPr>
        <p:blipFill rotWithShape="1">
          <a:blip r:embed="rId5" cstate="print">
            <a:extLst>
              <a:ext uri="{28A0092B-C50C-407E-A947-70E740481C1C}">
                <a14:useLocalDpi xmlns:a14="http://schemas.microsoft.com/office/drawing/2010/main" val="0"/>
              </a:ext>
            </a:extLst>
          </a:blip>
          <a:srcRect b="9937"/>
          <a:stretch/>
        </p:blipFill>
        <p:spPr>
          <a:xfrm>
            <a:off x="-1440" y="4612106"/>
            <a:ext cx="589357" cy="531394"/>
          </a:xfrm>
          <a:prstGeom prst="rect">
            <a:avLst/>
          </a:prstGeom>
        </p:spPr>
      </p:pic>
      <p:pic>
        <p:nvPicPr>
          <p:cNvPr id="35" name="Рисунок 34"/>
          <p:cNvPicPr>
            <a:picLocks noChangeAspect="1"/>
          </p:cNvPicPr>
          <p:nvPr/>
        </p:nvPicPr>
        <p:blipFill rotWithShape="1">
          <a:blip r:embed="rId5" cstate="print">
            <a:extLst>
              <a:ext uri="{28A0092B-C50C-407E-A947-70E740481C1C}">
                <a14:useLocalDpi xmlns:a14="http://schemas.microsoft.com/office/drawing/2010/main" val="0"/>
              </a:ext>
            </a:extLst>
          </a:blip>
          <a:srcRect t="-1" b="54969"/>
          <a:stretch/>
        </p:blipFill>
        <p:spPr>
          <a:xfrm>
            <a:off x="1318347" y="4877803"/>
            <a:ext cx="589357" cy="265697"/>
          </a:xfrm>
          <a:prstGeom prst="rect">
            <a:avLst/>
          </a:prstGeom>
        </p:spPr>
      </p:pic>
      <p:pic>
        <p:nvPicPr>
          <p:cNvPr id="36" name="Рисунок 35"/>
          <p:cNvPicPr>
            <a:picLocks noChangeAspect="1"/>
          </p:cNvPicPr>
          <p:nvPr/>
        </p:nvPicPr>
        <p:blipFill rotWithShape="1">
          <a:blip r:embed="rId5" cstate="print">
            <a:extLst>
              <a:ext uri="{28A0092B-C50C-407E-A947-70E740481C1C}">
                <a14:useLocalDpi xmlns:a14="http://schemas.microsoft.com/office/drawing/2010/main" val="0"/>
              </a:ext>
            </a:extLst>
          </a:blip>
          <a:srcRect b="9937"/>
          <a:stretch/>
        </p:blipFill>
        <p:spPr>
          <a:xfrm>
            <a:off x="2758507" y="4612106"/>
            <a:ext cx="589357" cy="531394"/>
          </a:xfrm>
          <a:prstGeom prst="rect">
            <a:avLst/>
          </a:prstGeom>
        </p:spPr>
      </p:pic>
      <p:pic>
        <p:nvPicPr>
          <p:cNvPr id="37" name="Рисунок 36"/>
          <p:cNvPicPr>
            <a:picLocks noChangeAspect="1"/>
          </p:cNvPicPr>
          <p:nvPr/>
        </p:nvPicPr>
        <p:blipFill rotWithShape="1">
          <a:blip r:embed="rId5" cstate="print">
            <a:extLst>
              <a:ext uri="{28A0092B-C50C-407E-A947-70E740481C1C}">
                <a14:useLocalDpi xmlns:a14="http://schemas.microsoft.com/office/drawing/2010/main" val="0"/>
              </a:ext>
            </a:extLst>
          </a:blip>
          <a:srcRect b="9937"/>
          <a:stretch/>
        </p:blipFill>
        <p:spPr>
          <a:xfrm>
            <a:off x="5854851" y="4612106"/>
            <a:ext cx="589357" cy="531394"/>
          </a:xfrm>
          <a:prstGeom prst="rect">
            <a:avLst/>
          </a:prstGeom>
        </p:spPr>
      </p:pic>
      <p:pic>
        <p:nvPicPr>
          <p:cNvPr id="38" name="Рисунок 37"/>
          <p:cNvPicPr>
            <a:picLocks noChangeAspect="1"/>
          </p:cNvPicPr>
          <p:nvPr/>
        </p:nvPicPr>
        <p:blipFill rotWithShape="1">
          <a:blip r:embed="rId5" cstate="print">
            <a:extLst>
              <a:ext uri="{28A0092B-C50C-407E-A947-70E740481C1C}">
                <a14:useLocalDpi xmlns:a14="http://schemas.microsoft.com/office/drawing/2010/main" val="0"/>
              </a:ext>
            </a:extLst>
          </a:blip>
          <a:srcRect t="-1" b="54969"/>
          <a:stretch/>
        </p:blipFill>
        <p:spPr>
          <a:xfrm>
            <a:off x="4270675" y="4878935"/>
            <a:ext cx="589357" cy="265697"/>
          </a:xfrm>
          <a:prstGeom prst="rect">
            <a:avLst/>
          </a:prstGeom>
        </p:spPr>
      </p:pic>
      <p:pic>
        <p:nvPicPr>
          <p:cNvPr id="39" name="Рисунок 38"/>
          <p:cNvPicPr>
            <a:picLocks noChangeAspect="1"/>
          </p:cNvPicPr>
          <p:nvPr/>
        </p:nvPicPr>
        <p:blipFill rotWithShape="1">
          <a:blip r:embed="rId5" cstate="print">
            <a:extLst>
              <a:ext uri="{28A0092B-C50C-407E-A947-70E740481C1C}">
                <a14:useLocalDpi xmlns:a14="http://schemas.microsoft.com/office/drawing/2010/main" val="0"/>
              </a:ext>
            </a:extLst>
          </a:blip>
          <a:srcRect t="-1" b="54969"/>
          <a:stretch/>
        </p:blipFill>
        <p:spPr>
          <a:xfrm>
            <a:off x="7308304" y="4877802"/>
            <a:ext cx="589357" cy="265697"/>
          </a:xfrm>
          <a:prstGeom prst="rect">
            <a:avLst/>
          </a:prstGeom>
        </p:spPr>
      </p:pic>
      <p:pic>
        <p:nvPicPr>
          <p:cNvPr id="40" name="Рисунок 39"/>
          <p:cNvPicPr>
            <a:picLocks noChangeAspect="1"/>
          </p:cNvPicPr>
          <p:nvPr/>
        </p:nvPicPr>
        <p:blipFill rotWithShape="1">
          <a:blip r:embed="rId5" cstate="print">
            <a:extLst>
              <a:ext uri="{28A0092B-C50C-407E-A947-70E740481C1C}">
                <a14:useLocalDpi xmlns:a14="http://schemas.microsoft.com/office/drawing/2010/main" val="0"/>
              </a:ext>
            </a:extLst>
          </a:blip>
          <a:srcRect r="30875" b="9937"/>
          <a:stretch/>
        </p:blipFill>
        <p:spPr>
          <a:xfrm>
            <a:off x="8735171" y="4613238"/>
            <a:ext cx="407389" cy="531394"/>
          </a:xfrm>
          <a:prstGeom prst="rect">
            <a:avLst/>
          </a:prstGeom>
        </p:spPr>
      </p:pic>
      <p:sp>
        <p:nvSpPr>
          <p:cNvPr id="19" name="Прямоугольник 18"/>
          <p:cNvSpPr/>
          <p:nvPr/>
        </p:nvSpPr>
        <p:spPr>
          <a:xfrm>
            <a:off x="41429" y="4688999"/>
            <a:ext cx="6108099" cy="400110"/>
          </a:xfrm>
          <a:prstGeom prst="rect">
            <a:avLst/>
          </a:prstGeom>
        </p:spPr>
        <p:txBody>
          <a:bodyPr wrap="square">
            <a:spAutoFit/>
          </a:bodyPr>
          <a:lstStyle/>
          <a:p>
            <a:pPr lvl="0"/>
            <a:r>
              <a:rPr lang="en-US" sz="1000" b="1" dirty="0">
                <a:solidFill>
                  <a:srgbClr val="002060"/>
                </a:solidFill>
                <a:latin typeface="Candara" panose="020E0502030303020204" pitchFamily="34" charset="0"/>
                <a:cs typeface="Arial" panose="020B0604020202020204" pitchFamily="34" charset="0"/>
              </a:rPr>
              <a:t>* Cave R.G., Newton M.D., Chem. Phys. Lett., 1996</a:t>
            </a:r>
            <a:endParaRPr lang="ru-RU" sz="1000" b="1" dirty="0">
              <a:solidFill>
                <a:srgbClr val="002060"/>
              </a:solidFill>
              <a:latin typeface="Candara" panose="020E0502030303020204" pitchFamily="34" charset="0"/>
              <a:cs typeface="Arial" panose="020B0604020202020204" pitchFamily="34" charset="0"/>
            </a:endParaRPr>
          </a:p>
          <a:p>
            <a:pPr lvl="0"/>
            <a:r>
              <a:rPr lang="ru-RU" sz="1000" b="1" dirty="0">
                <a:solidFill>
                  <a:srgbClr val="002060"/>
                </a:solidFill>
                <a:latin typeface="Candara" panose="020E0502030303020204" pitchFamily="34" charset="0"/>
                <a:cs typeface="Arial" panose="020B0604020202020204" pitchFamily="34" charset="0"/>
              </a:rPr>
              <a:t>** </a:t>
            </a:r>
            <a:r>
              <a:rPr lang="en-US" sz="1000" b="1" dirty="0">
                <a:solidFill>
                  <a:srgbClr val="002060"/>
                </a:solidFill>
                <a:latin typeface="Candara" panose="020E0502030303020204" pitchFamily="34" charset="0"/>
                <a:cs typeface="Arial" panose="020B0604020202020204" pitchFamily="34" charset="0"/>
              </a:rPr>
              <a:t>Marcus, Sutin, Amos, </a:t>
            </a:r>
            <a:r>
              <a:rPr lang="en-US" sz="1000" b="1" dirty="0" err="1">
                <a:solidFill>
                  <a:srgbClr val="002060"/>
                </a:solidFill>
                <a:latin typeface="Candara" panose="020E0502030303020204" pitchFamily="34" charset="0"/>
                <a:cs typeface="Arial" panose="020B0604020202020204" pitchFamily="34" charset="0"/>
              </a:rPr>
              <a:t>Biochimica</a:t>
            </a:r>
            <a:r>
              <a:rPr lang="en-US" sz="1000" b="1" dirty="0">
                <a:solidFill>
                  <a:srgbClr val="002060"/>
                </a:solidFill>
                <a:latin typeface="Candara" panose="020E0502030303020204" pitchFamily="34" charset="0"/>
                <a:cs typeface="Arial" panose="020B0604020202020204" pitchFamily="34" charset="0"/>
              </a:rPr>
              <a:t> et </a:t>
            </a:r>
            <a:r>
              <a:rPr lang="en-US" sz="1000" b="1" dirty="0" err="1">
                <a:solidFill>
                  <a:srgbClr val="002060"/>
                </a:solidFill>
                <a:latin typeface="Candara" panose="020E0502030303020204" pitchFamily="34" charset="0"/>
                <a:cs typeface="Arial" panose="020B0604020202020204" pitchFamily="34" charset="0"/>
              </a:rPr>
              <a:t>Biophysica</a:t>
            </a:r>
            <a:r>
              <a:rPr lang="en-US" sz="1000" b="1" dirty="0">
                <a:solidFill>
                  <a:srgbClr val="002060"/>
                </a:solidFill>
                <a:latin typeface="Candara" panose="020E0502030303020204" pitchFamily="34" charset="0"/>
                <a:cs typeface="Arial" panose="020B0604020202020204" pitchFamily="34" charset="0"/>
              </a:rPr>
              <a:t> Acta, 1985 </a:t>
            </a:r>
          </a:p>
        </p:txBody>
      </p:sp>
      <p:cxnSp>
        <p:nvCxnSpPr>
          <p:cNvPr id="21" name="Прямая соединительная линия 20"/>
          <p:cNvCxnSpPr>
            <a:cxnSpLocks/>
          </p:cNvCxnSpPr>
          <p:nvPr/>
        </p:nvCxnSpPr>
        <p:spPr>
          <a:xfrm flipV="1">
            <a:off x="4324113" y="1337660"/>
            <a:ext cx="0" cy="332232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Заголовок 1"/>
          <p:cNvSpPr>
            <a:spLocks noGrp="1"/>
          </p:cNvSpPr>
          <p:nvPr>
            <p:ph type="title"/>
          </p:nvPr>
        </p:nvSpPr>
        <p:spPr>
          <a:xfrm>
            <a:off x="35171" y="551272"/>
            <a:ext cx="9002741" cy="817326"/>
          </a:xfrm>
        </p:spPr>
        <p:txBody>
          <a:bodyPr>
            <a:normAutofit fontScale="90000"/>
          </a:bodyPr>
          <a:lstStyle/>
          <a:p>
            <a:pPr algn="l"/>
            <a:r>
              <a:rPr lang="en-US" sz="3600" dirty="0">
                <a:latin typeface="Candara" panose="020E0502030303020204" pitchFamily="34" charset="0"/>
              </a:rPr>
              <a:t>64 PL: Excitation Energies and Electronic Couplings</a:t>
            </a:r>
            <a:endParaRPr lang="ru-RU" sz="3600" dirty="0">
              <a:latin typeface="Candara" panose="020E0502030303020204" pitchFamily="34" charset="0"/>
            </a:endParaRPr>
          </a:p>
        </p:txBody>
      </p:sp>
      <p:graphicFrame>
        <p:nvGraphicFramePr>
          <p:cNvPr id="25" name="Объект 24">
            <a:extLst>
              <a:ext uri="{FF2B5EF4-FFF2-40B4-BE49-F238E27FC236}">
                <a16:creationId xmlns:a16="http://schemas.microsoft.com/office/drawing/2014/main" id="{4E415957-5DC4-BFA9-B833-EE90018BA0B9}"/>
              </a:ext>
            </a:extLst>
          </p:cNvPr>
          <p:cNvGraphicFramePr>
            <a:graphicFrameLocks noGrp="1"/>
          </p:cNvGraphicFramePr>
          <p:nvPr>
            <p:ph sz="quarter" idx="4294967295"/>
            <p:extLst>
              <p:ext uri="{D42A27DB-BD31-4B8C-83A1-F6EECF244321}">
                <p14:modId xmlns:p14="http://schemas.microsoft.com/office/powerpoint/2010/main" val="2145324601"/>
              </p:ext>
            </p:extLst>
          </p:nvPr>
        </p:nvGraphicFramePr>
        <p:xfrm>
          <a:off x="1741110" y="1271352"/>
          <a:ext cx="2448270" cy="2175894"/>
        </p:xfrm>
        <a:graphic>
          <a:graphicData uri="http://schemas.openxmlformats.org/drawingml/2006/table">
            <a:tbl>
              <a:tblPr firstRow="1" bandRow="1">
                <a:tableStyleId>{5940675A-B579-460E-94D1-54222C63F5DA}</a:tableStyleId>
              </a:tblPr>
              <a:tblGrid>
                <a:gridCol w="1013079">
                  <a:extLst>
                    <a:ext uri="{9D8B030D-6E8A-4147-A177-3AD203B41FA5}">
                      <a16:colId xmlns:a16="http://schemas.microsoft.com/office/drawing/2014/main" val="163607080"/>
                    </a:ext>
                  </a:extLst>
                </a:gridCol>
                <a:gridCol w="1435191">
                  <a:extLst>
                    <a:ext uri="{9D8B030D-6E8A-4147-A177-3AD203B41FA5}">
                      <a16:colId xmlns:a16="http://schemas.microsoft.com/office/drawing/2014/main" val="2709178897"/>
                    </a:ext>
                  </a:extLst>
                </a:gridCol>
              </a:tblGrid>
              <a:tr h="310842">
                <a:tc>
                  <a:txBody>
                    <a:bodyPr/>
                    <a:lstStyle/>
                    <a:p>
                      <a:pPr algn="ctr"/>
                      <a:r>
                        <a:rPr lang="en-US" sz="1400" b="1" dirty="0"/>
                        <a:t>State</a:t>
                      </a:r>
                      <a:endParaRPr lang="ru-RU" sz="1400" b="1" dirty="0"/>
                    </a:p>
                  </a:txBody>
                  <a:tcPr/>
                </a:tc>
                <a:tc>
                  <a:txBody>
                    <a:bodyPr/>
                    <a:lstStyle/>
                    <a:p>
                      <a:pPr algn="ctr"/>
                      <a:r>
                        <a:rPr lang="en-US" sz="1400" b="1" dirty="0" err="1"/>
                        <a:t>Excit</a:t>
                      </a:r>
                      <a:r>
                        <a:rPr lang="en-US" sz="1400" b="1" dirty="0"/>
                        <a:t>. energy, eV</a:t>
                      </a:r>
                      <a:endParaRPr lang="ru-RU" sz="1400" b="1" dirty="0"/>
                    </a:p>
                  </a:txBody>
                  <a:tcPr/>
                </a:tc>
                <a:extLst>
                  <a:ext uri="{0D108BD9-81ED-4DB2-BD59-A6C34878D82A}">
                    <a16:rowId xmlns:a16="http://schemas.microsoft.com/office/drawing/2014/main" val="2833206604"/>
                  </a:ext>
                </a:extLst>
              </a:tr>
              <a:tr h="310842">
                <a:tc>
                  <a:txBody>
                    <a:bodyPr/>
                    <a:lstStyle/>
                    <a:p>
                      <a:r>
                        <a:rPr lang="en-US" sz="1400" dirty="0"/>
                        <a:t>HQ</a:t>
                      </a:r>
                      <a:endParaRPr lang="ru-RU" sz="1400" dirty="0"/>
                    </a:p>
                  </a:txBody>
                  <a:tcPr/>
                </a:tc>
                <a:tc>
                  <a:txBody>
                    <a:bodyPr/>
                    <a:lstStyle/>
                    <a:p>
                      <a:pPr algn="l"/>
                      <a:r>
                        <a:rPr lang="en-US" sz="1400" dirty="0"/>
                        <a:t>0.0</a:t>
                      </a:r>
                      <a:endParaRPr lang="ru-RU" sz="1400" dirty="0"/>
                    </a:p>
                  </a:txBody>
                  <a:tcPr/>
                </a:tc>
                <a:extLst>
                  <a:ext uri="{0D108BD9-81ED-4DB2-BD59-A6C34878D82A}">
                    <a16:rowId xmlns:a16="http://schemas.microsoft.com/office/drawing/2014/main" val="3380644916"/>
                  </a:ext>
                </a:extLst>
              </a:tr>
              <a:tr h="310842">
                <a:tc>
                  <a:txBody>
                    <a:bodyPr/>
                    <a:lstStyle/>
                    <a:p>
                      <a:r>
                        <a:rPr lang="en-US" sz="1400" dirty="0"/>
                        <a:t>ET 3’base</a:t>
                      </a:r>
                      <a:endParaRPr lang="ru-RU" sz="1400" dirty="0"/>
                    </a:p>
                  </a:txBody>
                  <a:tcPr/>
                </a:tc>
                <a:tc>
                  <a:txBody>
                    <a:bodyPr/>
                    <a:lstStyle/>
                    <a:p>
                      <a:pPr algn="l"/>
                      <a:r>
                        <a:rPr lang="en-US" sz="1400" dirty="0"/>
                        <a:t>1.96</a:t>
                      </a:r>
                      <a:endParaRPr lang="ru-RU" sz="1400" dirty="0"/>
                    </a:p>
                  </a:txBody>
                  <a:tcPr/>
                </a:tc>
                <a:extLst>
                  <a:ext uri="{0D108BD9-81ED-4DB2-BD59-A6C34878D82A}">
                    <a16:rowId xmlns:a16="http://schemas.microsoft.com/office/drawing/2014/main" val="3761231297"/>
                  </a:ext>
                </a:extLst>
              </a:tr>
              <a:tr h="310842">
                <a:tc>
                  <a:txBody>
                    <a:bodyPr/>
                    <a:lstStyle/>
                    <a:p>
                      <a:r>
                        <a:rPr lang="en-US" sz="1400" dirty="0"/>
                        <a:t>HQ*</a:t>
                      </a:r>
                      <a:endParaRPr lang="ru-RU" sz="1400" dirty="0"/>
                    </a:p>
                  </a:txBody>
                  <a:tcPr/>
                </a:tc>
                <a:tc>
                  <a:txBody>
                    <a:bodyPr/>
                    <a:lstStyle/>
                    <a:p>
                      <a:pPr algn="l"/>
                      <a:r>
                        <a:rPr lang="en-US" sz="1400" dirty="0"/>
                        <a:t>2.48</a:t>
                      </a:r>
                      <a:endParaRPr lang="ru-RU" sz="1400" dirty="0"/>
                    </a:p>
                  </a:txBody>
                  <a:tcPr/>
                </a:tc>
                <a:extLst>
                  <a:ext uri="{0D108BD9-81ED-4DB2-BD59-A6C34878D82A}">
                    <a16:rowId xmlns:a16="http://schemas.microsoft.com/office/drawing/2014/main" val="1473717820"/>
                  </a:ext>
                </a:extLst>
              </a:tr>
              <a:tr h="310842">
                <a:tc>
                  <a:txBody>
                    <a:bodyPr/>
                    <a:lstStyle/>
                    <a:p>
                      <a:r>
                        <a:rPr lang="en-US" sz="1400" dirty="0"/>
                        <a:t>ET Ade</a:t>
                      </a:r>
                      <a:endParaRPr lang="ru-RU" sz="1400" dirty="0"/>
                    </a:p>
                  </a:txBody>
                  <a:tcPr/>
                </a:tc>
                <a:tc>
                  <a:txBody>
                    <a:bodyPr/>
                    <a:lstStyle/>
                    <a:p>
                      <a:pPr algn="l"/>
                      <a:r>
                        <a:rPr lang="en-US" sz="1400" dirty="0"/>
                        <a:t>2.85</a:t>
                      </a:r>
                      <a:endParaRPr lang="ru-RU" sz="1400" dirty="0"/>
                    </a:p>
                  </a:txBody>
                  <a:tcPr/>
                </a:tc>
                <a:extLst>
                  <a:ext uri="{0D108BD9-81ED-4DB2-BD59-A6C34878D82A}">
                    <a16:rowId xmlns:a16="http://schemas.microsoft.com/office/drawing/2014/main" val="848397939"/>
                  </a:ext>
                </a:extLst>
              </a:tr>
              <a:tr h="310842">
                <a:tc>
                  <a:txBody>
                    <a:bodyPr/>
                    <a:lstStyle/>
                    <a:p>
                      <a:r>
                        <a:rPr lang="en-US" sz="1400" dirty="0"/>
                        <a:t>HQ**</a:t>
                      </a:r>
                      <a:endParaRPr lang="ru-RU" sz="1400" dirty="0"/>
                    </a:p>
                  </a:txBody>
                  <a:tcPr/>
                </a:tc>
                <a:tc>
                  <a:txBody>
                    <a:bodyPr/>
                    <a:lstStyle/>
                    <a:p>
                      <a:pPr algn="l"/>
                      <a:r>
                        <a:rPr lang="en-US" sz="1400" dirty="0"/>
                        <a:t>3.30</a:t>
                      </a:r>
                      <a:endParaRPr lang="ru-RU" sz="1400" dirty="0"/>
                    </a:p>
                  </a:txBody>
                  <a:tcPr/>
                </a:tc>
                <a:extLst>
                  <a:ext uri="{0D108BD9-81ED-4DB2-BD59-A6C34878D82A}">
                    <a16:rowId xmlns:a16="http://schemas.microsoft.com/office/drawing/2014/main" val="1209770664"/>
                  </a:ext>
                </a:extLst>
              </a:tr>
              <a:tr h="310842">
                <a:tc>
                  <a:txBody>
                    <a:bodyPr/>
                    <a:lstStyle/>
                    <a:p>
                      <a:r>
                        <a:rPr lang="en-US" sz="1400" dirty="0"/>
                        <a:t>ET 5’base</a:t>
                      </a:r>
                      <a:endParaRPr lang="ru-RU" sz="1400" dirty="0"/>
                    </a:p>
                  </a:txBody>
                  <a:tcPr/>
                </a:tc>
                <a:tc>
                  <a:txBody>
                    <a:bodyPr/>
                    <a:lstStyle/>
                    <a:p>
                      <a:pPr algn="l"/>
                      <a:r>
                        <a:rPr lang="en-US" sz="1400" dirty="0"/>
                        <a:t>3.42</a:t>
                      </a:r>
                      <a:endParaRPr lang="ru-RU" sz="1400" dirty="0"/>
                    </a:p>
                  </a:txBody>
                  <a:tcPr/>
                </a:tc>
                <a:extLst>
                  <a:ext uri="{0D108BD9-81ED-4DB2-BD59-A6C34878D82A}">
                    <a16:rowId xmlns:a16="http://schemas.microsoft.com/office/drawing/2014/main" val="969492820"/>
                  </a:ext>
                </a:extLst>
              </a:tr>
            </a:tbl>
          </a:graphicData>
        </a:graphic>
      </p:graphicFrame>
      <p:grpSp>
        <p:nvGrpSpPr>
          <p:cNvPr id="29" name="Группа 28">
            <a:extLst>
              <a:ext uri="{FF2B5EF4-FFF2-40B4-BE49-F238E27FC236}">
                <a16:creationId xmlns:a16="http://schemas.microsoft.com/office/drawing/2014/main" id="{6B146032-7A90-6680-7DFA-128E25993254}"/>
              </a:ext>
            </a:extLst>
          </p:cNvPr>
          <p:cNvGrpSpPr/>
          <p:nvPr/>
        </p:nvGrpSpPr>
        <p:grpSpPr>
          <a:xfrm>
            <a:off x="104644" y="1337660"/>
            <a:ext cx="1245219" cy="2469501"/>
            <a:chOff x="73128" y="1752097"/>
            <a:chExt cx="1245219" cy="2469501"/>
          </a:xfrm>
        </p:grpSpPr>
        <p:cxnSp>
          <p:nvCxnSpPr>
            <p:cNvPr id="3" name="Прямая соединительная линия 2">
              <a:extLst>
                <a:ext uri="{FF2B5EF4-FFF2-40B4-BE49-F238E27FC236}">
                  <a16:creationId xmlns:a16="http://schemas.microsoft.com/office/drawing/2014/main" id="{6800091E-B86B-9C62-E43E-E70A92453220}"/>
                </a:ext>
              </a:extLst>
            </p:cNvPr>
            <p:cNvCxnSpPr/>
            <p:nvPr/>
          </p:nvCxnSpPr>
          <p:spPr>
            <a:xfrm>
              <a:off x="957310" y="4057293"/>
              <a:ext cx="3600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Прямая соединительная линия 3">
              <a:extLst>
                <a:ext uri="{FF2B5EF4-FFF2-40B4-BE49-F238E27FC236}">
                  <a16:creationId xmlns:a16="http://schemas.microsoft.com/office/drawing/2014/main" id="{D0F6B81C-9E90-2BFF-B2C6-B4A3A36554A5}"/>
                </a:ext>
              </a:extLst>
            </p:cNvPr>
            <p:cNvCxnSpPr/>
            <p:nvPr/>
          </p:nvCxnSpPr>
          <p:spPr>
            <a:xfrm>
              <a:off x="958307" y="3014836"/>
              <a:ext cx="3600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id="{C0CD41A9-37EE-19F5-4918-F159ED80DA28}"/>
                </a:ext>
              </a:extLst>
            </p:cNvPr>
            <p:cNvCxnSpPr/>
            <p:nvPr/>
          </p:nvCxnSpPr>
          <p:spPr>
            <a:xfrm>
              <a:off x="958307" y="2643758"/>
              <a:ext cx="36004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BD3BB431-E11D-CE09-B2FF-A9392C28D87F}"/>
                </a:ext>
              </a:extLst>
            </p:cNvPr>
            <p:cNvCxnSpPr/>
            <p:nvPr/>
          </p:nvCxnSpPr>
          <p:spPr>
            <a:xfrm>
              <a:off x="958307" y="2366764"/>
              <a:ext cx="36004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03258190-8F77-C7BB-42F3-A6B2DF330E32}"/>
                </a:ext>
              </a:extLst>
            </p:cNvPr>
            <p:cNvCxnSpPr>
              <a:cxnSpLocks/>
            </p:cNvCxnSpPr>
            <p:nvPr/>
          </p:nvCxnSpPr>
          <p:spPr>
            <a:xfrm>
              <a:off x="958307" y="2067694"/>
              <a:ext cx="360040" cy="0"/>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A58B67B2-F987-20D2-C623-45273476EA10}"/>
                </a:ext>
              </a:extLst>
            </p:cNvPr>
            <p:cNvCxnSpPr/>
            <p:nvPr/>
          </p:nvCxnSpPr>
          <p:spPr>
            <a:xfrm>
              <a:off x="958307" y="1923678"/>
              <a:ext cx="36004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7F099FB-F9E7-C2B9-AF63-02C71AB00E13}"/>
                </a:ext>
              </a:extLst>
            </p:cNvPr>
            <p:cNvSpPr txBox="1"/>
            <p:nvPr/>
          </p:nvSpPr>
          <p:spPr>
            <a:xfrm>
              <a:off x="509594" y="3913821"/>
              <a:ext cx="421910" cy="307777"/>
            </a:xfrm>
            <a:prstGeom prst="rect">
              <a:avLst/>
            </a:prstGeom>
            <a:noFill/>
          </p:spPr>
          <p:txBody>
            <a:bodyPr wrap="none" rtlCol="0">
              <a:spAutoFit/>
            </a:bodyPr>
            <a:lstStyle/>
            <a:p>
              <a:r>
                <a:rPr lang="en-US" sz="1400" b="1" dirty="0"/>
                <a:t>HQ</a:t>
              </a:r>
              <a:endParaRPr lang="ru-RU" sz="1400" b="1" dirty="0"/>
            </a:p>
          </p:txBody>
        </p:sp>
        <p:sp>
          <p:nvSpPr>
            <p:cNvPr id="16" name="TextBox 15">
              <a:extLst>
                <a:ext uri="{FF2B5EF4-FFF2-40B4-BE49-F238E27FC236}">
                  <a16:creationId xmlns:a16="http://schemas.microsoft.com/office/drawing/2014/main" id="{EFBB8BE4-7069-CE68-FCE3-B9FFBA493DEF}"/>
                </a:ext>
              </a:extLst>
            </p:cNvPr>
            <p:cNvSpPr txBox="1"/>
            <p:nvPr/>
          </p:nvSpPr>
          <p:spPr>
            <a:xfrm>
              <a:off x="73128" y="2838870"/>
              <a:ext cx="885179" cy="307777"/>
            </a:xfrm>
            <a:prstGeom prst="rect">
              <a:avLst/>
            </a:prstGeom>
            <a:noFill/>
          </p:spPr>
          <p:txBody>
            <a:bodyPr wrap="none" rtlCol="0">
              <a:spAutoFit/>
            </a:bodyPr>
            <a:lstStyle/>
            <a:p>
              <a:r>
                <a:rPr lang="en-US" sz="1400" b="1" dirty="0"/>
                <a:t>ET 3’base</a:t>
              </a:r>
              <a:endParaRPr lang="ru-RU" sz="1400" b="1" dirty="0"/>
            </a:p>
          </p:txBody>
        </p:sp>
        <p:sp>
          <p:nvSpPr>
            <p:cNvPr id="17" name="TextBox 16">
              <a:extLst>
                <a:ext uri="{FF2B5EF4-FFF2-40B4-BE49-F238E27FC236}">
                  <a16:creationId xmlns:a16="http://schemas.microsoft.com/office/drawing/2014/main" id="{A1278A84-FFEA-4FA4-9F4C-AA1A2A4F3CBC}"/>
                </a:ext>
              </a:extLst>
            </p:cNvPr>
            <p:cNvSpPr txBox="1"/>
            <p:nvPr/>
          </p:nvSpPr>
          <p:spPr>
            <a:xfrm>
              <a:off x="446628" y="2477686"/>
              <a:ext cx="511679" cy="307777"/>
            </a:xfrm>
            <a:prstGeom prst="rect">
              <a:avLst/>
            </a:prstGeom>
            <a:noFill/>
          </p:spPr>
          <p:txBody>
            <a:bodyPr wrap="none" rtlCol="0">
              <a:spAutoFit/>
            </a:bodyPr>
            <a:lstStyle/>
            <a:p>
              <a:r>
                <a:rPr lang="en-US" sz="1400" b="1" dirty="0"/>
                <a:t>HQ*</a:t>
              </a:r>
              <a:endParaRPr lang="ru-RU" sz="1400" b="1" dirty="0"/>
            </a:p>
          </p:txBody>
        </p:sp>
        <p:sp>
          <p:nvSpPr>
            <p:cNvPr id="18" name="TextBox 17">
              <a:extLst>
                <a:ext uri="{FF2B5EF4-FFF2-40B4-BE49-F238E27FC236}">
                  <a16:creationId xmlns:a16="http://schemas.microsoft.com/office/drawing/2014/main" id="{8DD5D51C-747C-519D-E16B-BFE504505DEA}"/>
                </a:ext>
              </a:extLst>
            </p:cNvPr>
            <p:cNvSpPr txBox="1"/>
            <p:nvPr/>
          </p:nvSpPr>
          <p:spPr>
            <a:xfrm>
              <a:off x="236477" y="2208906"/>
              <a:ext cx="696024" cy="307777"/>
            </a:xfrm>
            <a:prstGeom prst="rect">
              <a:avLst/>
            </a:prstGeom>
            <a:noFill/>
          </p:spPr>
          <p:txBody>
            <a:bodyPr wrap="none" rtlCol="0">
              <a:spAutoFit/>
            </a:bodyPr>
            <a:lstStyle/>
            <a:p>
              <a:r>
                <a:rPr lang="en-US" sz="1400" b="1" dirty="0"/>
                <a:t>ET Ade</a:t>
              </a:r>
              <a:endParaRPr lang="ru-RU" sz="1400" b="1" dirty="0"/>
            </a:p>
          </p:txBody>
        </p:sp>
        <p:sp>
          <p:nvSpPr>
            <p:cNvPr id="22" name="TextBox 21">
              <a:extLst>
                <a:ext uri="{FF2B5EF4-FFF2-40B4-BE49-F238E27FC236}">
                  <a16:creationId xmlns:a16="http://schemas.microsoft.com/office/drawing/2014/main" id="{2500071B-4747-F5B6-46A2-4F242C90E4A2}"/>
                </a:ext>
              </a:extLst>
            </p:cNvPr>
            <p:cNvSpPr txBox="1"/>
            <p:nvPr/>
          </p:nvSpPr>
          <p:spPr>
            <a:xfrm>
              <a:off x="331054" y="1934788"/>
              <a:ext cx="601447" cy="307777"/>
            </a:xfrm>
            <a:prstGeom prst="rect">
              <a:avLst/>
            </a:prstGeom>
            <a:noFill/>
          </p:spPr>
          <p:txBody>
            <a:bodyPr wrap="none" rtlCol="0">
              <a:spAutoFit/>
            </a:bodyPr>
            <a:lstStyle/>
            <a:p>
              <a:r>
                <a:rPr lang="en-US" sz="1400" b="1" dirty="0"/>
                <a:t>HQ**</a:t>
              </a:r>
              <a:endParaRPr lang="ru-RU" sz="1400" b="1" dirty="0"/>
            </a:p>
          </p:txBody>
        </p:sp>
        <p:sp>
          <p:nvSpPr>
            <p:cNvPr id="23" name="TextBox 22">
              <a:extLst>
                <a:ext uri="{FF2B5EF4-FFF2-40B4-BE49-F238E27FC236}">
                  <a16:creationId xmlns:a16="http://schemas.microsoft.com/office/drawing/2014/main" id="{45B90785-D8D2-C515-75C0-D93171681B88}"/>
                </a:ext>
              </a:extLst>
            </p:cNvPr>
            <p:cNvSpPr txBox="1"/>
            <p:nvPr/>
          </p:nvSpPr>
          <p:spPr>
            <a:xfrm>
              <a:off x="73128" y="1752097"/>
              <a:ext cx="885179" cy="307777"/>
            </a:xfrm>
            <a:prstGeom prst="rect">
              <a:avLst/>
            </a:prstGeom>
            <a:noFill/>
          </p:spPr>
          <p:txBody>
            <a:bodyPr wrap="none" rtlCol="0">
              <a:spAutoFit/>
            </a:bodyPr>
            <a:lstStyle/>
            <a:p>
              <a:r>
                <a:rPr lang="en-US" sz="1400" b="1" dirty="0"/>
                <a:t>ET 5’base</a:t>
              </a:r>
              <a:endParaRPr lang="ru-RU" sz="1400" b="1" dirty="0"/>
            </a:p>
          </p:txBody>
        </p:sp>
      </p:grpSp>
      <p:graphicFrame>
        <p:nvGraphicFramePr>
          <p:cNvPr id="41" name="Объект 29">
            <a:extLst>
              <a:ext uri="{FF2B5EF4-FFF2-40B4-BE49-F238E27FC236}">
                <a16:creationId xmlns:a16="http://schemas.microsoft.com/office/drawing/2014/main" id="{897A5AC1-28E7-0558-85FF-3B8E1F5FA7F9}"/>
              </a:ext>
            </a:extLst>
          </p:cNvPr>
          <p:cNvGraphicFramePr>
            <a:graphicFrameLocks noGrp="1"/>
          </p:cNvGraphicFramePr>
          <p:nvPr>
            <p:ph idx="1"/>
            <p:extLst>
              <p:ext uri="{D42A27DB-BD31-4B8C-83A1-F6EECF244321}">
                <p14:modId xmlns:p14="http://schemas.microsoft.com/office/powerpoint/2010/main" val="3905540775"/>
              </p:ext>
            </p:extLst>
          </p:nvPr>
        </p:nvGraphicFramePr>
        <p:xfrm>
          <a:off x="4458847" y="1246270"/>
          <a:ext cx="3891914" cy="2225040"/>
        </p:xfrm>
        <a:graphic>
          <a:graphicData uri="http://schemas.openxmlformats.org/drawingml/2006/table">
            <a:tbl>
              <a:tblPr firstRow="1" bandRow="1">
                <a:tableStyleId>{5940675A-B579-460E-94D1-54222C63F5DA}</a:tableStyleId>
              </a:tblPr>
              <a:tblGrid>
                <a:gridCol w="1945957">
                  <a:extLst>
                    <a:ext uri="{9D8B030D-6E8A-4147-A177-3AD203B41FA5}">
                      <a16:colId xmlns:a16="http://schemas.microsoft.com/office/drawing/2014/main" val="315714540"/>
                    </a:ext>
                  </a:extLst>
                </a:gridCol>
                <a:gridCol w="1945957">
                  <a:extLst>
                    <a:ext uri="{9D8B030D-6E8A-4147-A177-3AD203B41FA5}">
                      <a16:colId xmlns:a16="http://schemas.microsoft.com/office/drawing/2014/main" val="222618443"/>
                    </a:ext>
                  </a:extLst>
                </a:gridCol>
              </a:tblGrid>
              <a:tr h="277472">
                <a:tc gridSpan="2">
                  <a:txBody>
                    <a:bodyPr/>
                    <a:lstStyle/>
                    <a:p>
                      <a:pPr algn="ctr"/>
                      <a:r>
                        <a:rPr lang="en-US" sz="1400" b="1" dirty="0"/>
                        <a:t>Electron coupling matrix elements </a:t>
                      </a:r>
                      <a:r>
                        <a:rPr lang="en-US" sz="1400" b="1" i="1" dirty="0"/>
                        <a:t>V</a:t>
                      </a:r>
                      <a:r>
                        <a:rPr lang="en-US" sz="1400" b="1" i="1" baseline="-25000" dirty="0"/>
                        <a:t>ij</a:t>
                      </a:r>
                      <a:r>
                        <a:rPr lang="en-US" sz="1400" b="1" dirty="0"/>
                        <a:t>, cm</a:t>
                      </a:r>
                      <a:r>
                        <a:rPr lang="en-US" sz="1400" b="1" baseline="30000" dirty="0"/>
                        <a:t>-1</a:t>
                      </a:r>
                      <a:endParaRPr lang="ru-RU" sz="1400" b="1" dirty="0"/>
                    </a:p>
                  </a:txBody>
                  <a:tcPr/>
                </a:tc>
                <a:tc hMerge="1">
                  <a:txBody>
                    <a:bodyPr/>
                    <a:lstStyle/>
                    <a:p>
                      <a:endParaRPr lang="ru-RU" dirty="0"/>
                    </a:p>
                  </a:txBody>
                  <a:tcPr/>
                </a:tc>
                <a:extLst>
                  <a:ext uri="{0D108BD9-81ED-4DB2-BD59-A6C34878D82A}">
                    <a16:rowId xmlns:a16="http://schemas.microsoft.com/office/drawing/2014/main" val="3982708955"/>
                  </a:ext>
                </a:extLst>
              </a:tr>
              <a:tr h="249725">
                <a:tc>
                  <a:txBody>
                    <a:bodyPr/>
                    <a:lstStyle/>
                    <a:p>
                      <a:r>
                        <a:rPr lang="en-US" sz="1200" dirty="0"/>
                        <a:t>HQ*/ET 3’base</a:t>
                      </a:r>
                      <a:endParaRPr lang="ru-RU" sz="1200" dirty="0"/>
                    </a:p>
                  </a:txBody>
                  <a:tcPr/>
                </a:tc>
                <a:tc>
                  <a:txBody>
                    <a:bodyPr/>
                    <a:lstStyle/>
                    <a:p>
                      <a:r>
                        <a:rPr lang="en-US" sz="1200"/>
                        <a:t>1</a:t>
                      </a:r>
                      <a:endParaRPr lang="ru-RU" sz="1200" dirty="0"/>
                    </a:p>
                  </a:txBody>
                  <a:tcPr/>
                </a:tc>
                <a:extLst>
                  <a:ext uri="{0D108BD9-81ED-4DB2-BD59-A6C34878D82A}">
                    <a16:rowId xmlns:a16="http://schemas.microsoft.com/office/drawing/2014/main" val="1075633452"/>
                  </a:ext>
                </a:extLst>
              </a:tr>
              <a:tr h="249725">
                <a:tc>
                  <a:txBody>
                    <a:bodyPr/>
                    <a:lstStyle/>
                    <a:p>
                      <a:r>
                        <a:rPr lang="en-US" sz="1200" dirty="0"/>
                        <a:t>HQ*/ET Ade</a:t>
                      </a:r>
                      <a:endParaRPr lang="ru-RU" sz="1200" dirty="0"/>
                    </a:p>
                  </a:txBody>
                  <a:tcPr/>
                </a:tc>
                <a:tc>
                  <a:txBody>
                    <a:bodyPr/>
                    <a:lstStyle/>
                    <a:p>
                      <a:r>
                        <a:rPr lang="en-US" sz="1200" dirty="0"/>
                        <a:t>17</a:t>
                      </a:r>
                      <a:endParaRPr lang="ru-RU" sz="1200" dirty="0"/>
                    </a:p>
                  </a:txBody>
                  <a:tcPr/>
                </a:tc>
                <a:extLst>
                  <a:ext uri="{0D108BD9-81ED-4DB2-BD59-A6C34878D82A}">
                    <a16:rowId xmlns:a16="http://schemas.microsoft.com/office/drawing/2014/main" val="356965449"/>
                  </a:ext>
                </a:extLst>
              </a:tr>
              <a:tr h="249725">
                <a:tc>
                  <a:txBody>
                    <a:bodyPr/>
                    <a:lstStyle/>
                    <a:p>
                      <a:r>
                        <a:rPr lang="en-US" sz="1200" dirty="0"/>
                        <a:t>HQ*/ET 5’base</a:t>
                      </a:r>
                      <a:endParaRPr lang="ru-RU" sz="1200" dirty="0"/>
                    </a:p>
                  </a:txBody>
                  <a:tcPr/>
                </a:tc>
                <a:tc>
                  <a:txBody>
                    <a:bodyPr/>
                    <a:lstStyle/>
                    <a:p>
                      <a:r>
                        <a:rPr lang="en-US" sz="1200" dirty="0"/>
                        <a:t>12</a:t>
                      </a:r>
                      <a:endParaRPr lang="ru-RU" sz="1200" dirty="0"/>
                    </a:p>
                  </a:txBody>
                  <a:tcPr/>
                </a:tc>
                <a:extLst>
                  <a:ext uri="{0D108BD9-81ED-4DB2-BD59-A6C34878D82A}">
                    <a16:rowId xmlns:a16="http://schemas.microsoft.com/office/drawing/2014/main" val="3990929641"/>
                  </a:ext>
                </a:extLst>
              </a:tr>
              <a:tr h="249725">
                <a:tc>
                  <a:txBody>
                    <a:bodyPr/>
                    <a:lstStyle/>
                    <a:p>
                      <a:r>
                        <a:rPr lang="en-US" sz="1200"/>
                        <a:t>ET 3’base/HQ</a:t>
                      </a:r>
                      <a:endParaRPr lang="ru-RU" sz="1200" dirty="0"/>
                    </a:p>
                  </a:txBody>
                  <a:tcPr/>
                </a:tc>
                <a:tc>
                  <a:txBody>
                    <a:bodyPr/>
                    <a:lstStyle/>
                    <a:p>
                      <a:r>
                        <a:rPr lang="en-US" sz="1200" dirty="0"/>
                        <a:t>4</a:t>
                      </a:r>
                    </a:p>
                  </a:txBody>
                  <a:tcPr/>
                </a:tc>
                <a:extLst>
                  <a:ext uri="{0D108BD9-81ED-4DB2-BD59-A6C34878D82A}">
                    <a16:rowId xmlns:a16="http://schemas.microsoft.com/office/drawing/2014/main" val="1928780308"/>
                  </a:ext>
                </a:extLst>
              </a:tr>
              <a:tr h="249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ET Ade/HQ</a:t>
                      </a:r>
                      <a:endParaRPr lang="ru-RU" sz="1200" dirty="0"/>
                    </a:p>
                  </a:txBody>
                  <a:tcPr/>
                </a:tc>
                <a:tc>
                  <a:txBody>
                    <a:bodyPr/>
                    <a:lstStyle/>
                    <a:p>
                      <a:r>
                        <a:rPr lang="en-US" sz="1200" dirty="0"/>
                        <a:t>181</a:t>
                      </a:r>
                      <a:endParaRPr lang="ru-RU" sz="1200" dirty="0"/>
                    </a:p>
                  </a:txBody>
                  <a:tcPr/>
                </a:tc>
                <a:extLst>
                  <a:ext uri="{0D108BD9-81ED-4DB2-BD59-A6C34878D82A}">
                    <a16:rowId xmlns:a16="http://schemas.microsoft.com/office/drawing/2014/main" val="2757273047"/>
                  </a:ext>
                </a:extLst>
              </a:tr>
              <a:tr h="249725">
                <a:tc>
                  <a:txBody>
                    <a:bodyPr/>
                    <a:lstStyle/>
                    <a:p>
                      <a:r>
                        <a:rPr lang="en-US" sz="1200"/>
                        <a:t>ET 5’base/HQ</a:t>
                      </a:r>
                      <a:endParaRPr lang="ru-RU" sz="1200" dirty="0"/>
                    </a:p>
                  </a:txBody>
                  <a:tcPr/>
                </a:tc>
                <a:tc>
                  <a:txBody>
                    <a:bodyPr/>
                    <a:lstStyle/>
                    <a:p>
                      <a:r>
                        <a:rPr lang="en-US" sz="1200" dirty="0"/>
                        <a:t>76</a:t>
                      </a:r>
                      <a:endParaRPr lang="ru-RU" sz="1200" dirty="0"/>
                    </a:p>
                  </a:txBody>
                  <a:tcPr/>
                </a:tc>
                <a:extLst>
                  <a:ext uri="{0D108BD9-81ED-4DB2-BD59-A6C34878D82A}">
                    <a16:rowId xmlns:a16="http://schemas.microsoft.com/office/drawing/2014/main" val="2160749943"/>
                  </a:ext>
                </a:extLst>
              </a:tr>
              <a:tr h="249725">
                <a:tc>
                  <a:txBody>
                    <a:bodyPr/>
                    <a:lstStyle/>
                    <a:p>
                      <a:r>
                        <a:rPr lang="en-US" sz="1200" dirty="0"/>
                        <a:t>ET Ade/ET 5’base</a:t>
                      </a:r>
                      <a:endParaRPr lang="ru-RU" sz="1200" dirty="0"/>
                    </a:p>
                  </a:txBody>
                  <a:tcPr/>
                </a:tc>
                <a:tc>
                  <a:txBody>
                    <a:bodyPr/>
                    <a:lstStyle/>
                    <a:p>
                      <a:r>
                        <a:rPr lang="en-US" sz="1200" dirty="0"/>
                        <a:t>518</a:t>
                      </a:r>
                      <a:endParaRPr lang="ru-RU" sz="1200" dirty="0"/>
                    </a:p>
                  </a:txBody>
                  <a:tcPr/>
                </a:tc>
                <a:extLst>
                  <a:ext uri="{0D108BD9-81ED-4DB2-BD59-A6C34878D82A}">
                    <a16:rowId xmlns:a16="http://schemas.microsoft.com/office/drawing/2014/main" val="149251202"/>
                  </a:ext>
                </a:extLst>
              </a:tr>
            </a:tbl>
          </a:graphicData>
        </a:graphic>
      </p:graphicFrame>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894612E-8C78-7E97-4F57-95926EE31FCA}"/>
                  </a:ext>
                </a:extLst>
              </p:cNvPr>
              <p:cNvSpPr txBox="1"/>
              <p:nvPr/>
            </p:nvSpPr>
            <p:spPr>
              <a:xfrm>
                <a:off x="4421958" y="3733467"/>
                <a:ext cx="1665135" cy="580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𝑉</m:t>
                          </m:r>
                        </m:e>
                        <m:sub>
                          <m:r>
                            <a:rPr lang="en-US" sz="1200" b="0" i="1" smtClean="0">
                              <a:latin typeface="Cambria Math" panose="02040503050406030204" pitchFamily="18" charset="0"/>
                            </a:rPr>
                            <m:t>𝑖𝑗</m:t>
                          </m:r>
                        </m:sub>
                      </m:sSub>
                      <m:r>
                        <a:rPr lang="en-US" sz="1200" i="1" smtClean="0">
                          <a:latin typeface="Cambria Math" panose="02040503050406030204" pitchFamily="18" charset="0"/>
                        </a:rPr>
                        <m:t>=</m:t>
                      </m:r>
                      <m:f>
                        <m:fPr>
                          <m:ctrlPr>
                            <a:rPr lang="en-US" sz="1200" i="1" smtClean="0">
                              <a:latin typeface="Cambria Math" panose="02040503050406030204" pitchFamily="18" charset="0"/>
                            </a:rPr>
                          </m:ctrlPr>
                        </m:fPr>
                        <m:num>
                          <m:sSub>
                            <m:sSubPr>
                              <m:ctrlPr>
                                <a:rPr lang="en-US" sz="1200" i="1" smtClean="0">
                                  <a:latin typeface="Cambria Math" panose="02040503050406030204" pitchFamily="18" charset="0"/>
                                </a:rPr>
                              </m:ctrlPr>
                            </m:sSubPr>
                            <m:e>
                              <m:r>
                                <a:rPr lang="en-US" sz="1200" i="1" smtClean="0">
                                  <a:latin typeface="Cambria Math" panose="02040503050406030204" pitchFamily="18" charset="0"/>
                                  <a:ea typeface="Cambria Math" panose="02040503050406030204" pitchFamily="18" charset="0"/>
                                </a:rPr>
                                <m:t>𝜇</m:t>
                              </m:r>
                            </m:e>
                            <m:sub>
                              <m:r>
                                <a:rPr lang="en-US" sz="1200" b="0" i="1" smtClean="0">
                                  <a:latin typeface="Cambria Math" panose="02040503050406030204" pitchFamily="18" charset="0"/>
                                </a:rPr>
                                <m:t>𝑖𝑗</m:t>
                              </m:r>
                            </m:sub>
                          </m:sSub>
                          <m:sSub>
                            <m:sSubPr>
                              <m:ctrlPr>
                                <a:rPr lang="en-US" sz="1200" i="1">
                                  <a:latin typeface="Cambria Math" panose="02040503050406030204" pitchFamily="18" charset="0"/>
                                </a:rPr>
                              </m:ctrlPr>
                            </m:sSubPr>
                            <m:e>
                              <m:r>
                                <a:rPr lang="en-US" sz="1200" i="1">
                                  <a:latin typeface="Cambria Math" panose="02040503050406030204" pitchFamily="18" charset="0"/>
                                </a:rPr>
                                <m:t>𝐸</m:t>
                              </m:r>
                            </m:e>
                            <m:sub>
                              <m:r>
                                <a:rPr lang="en-US" sz="1200" b="0" i="1" smtClean="0">
                                  <a:latin typeface="Cambria Math" panose="02040503050406030204" pitchFamily="18" charset="0"/>
                                </a:rPr>
                                <m:t>𝑖𝑗</m:t>
                              </m:r>
                            </m:sub>
                          </m:sSub>
                        </m:num>
                        <m:den>
                          <m:rad>
                            <m:radPr>
                              <m:degHide m:val="on"/>
                              <m:ctrlPr>
                                <a:rPr lang="en-US" sz="1200" i="1" smtClean="0">
                                  <a:latin typeface="Cambria Math" panose="02040503050406030204" pitchFamily="18" charset="0"/>
                                </a:rPr>
                              </m:ctrlPr>
                            </m:radPr>
                            <m:deg/>
                            <m:e>
                              <m:sSup>
                                <m:sSupPr>
                                  <m:ctrlPr>
                                    <a:rPr lang="en-US" sz="1200" i="1" smtClean="0">
                                      <a:latin typeface="Cambria Math" panose="02040503050406030204" pitchFamily="18" charset="0"/>
                                    </a:rPr>
                                  </m:ctrlPr>
                                </m:sSupPr>
                                <m:e>
                                  <m:d>
                                    <m:dPr>
                                      <m:ctrlPr>
                                        <a:rPr lang="en-US" sz="1200" i="1" smtClean="0">
                                          <a:latin typeface="Cambria Math" panose="02040503050406030204" pitchFamily="18" charset="0"/>
                                        </a:rPr>
                                      </m:ctrlPr>
                                    </m:dPr>
                                    <m:e>
                                      <m:sSub>
                                        <m:sSubPr>
                                          <m:ctrlPr>
                                            <a:rPr lang="en-US" sz="1200" i="1" smtClean="0">
                                              <a:latin typeface="Cambria Math" panose="02040503050406030204" pitchFamily="18" charset="0"/>
                                            </a:rPr>
                                          </m:ctrlPr>
                                        </m:sSubPr>
                                        <m:e>
                                          <m:r>
                                            <a:rPr lang="en-US" sz="1200" i="1" smtClean="0">
                                              <a:latin typeface="Cambria Math" panose="02040503050406030204" pitchFamily="18" charset="0"/>
                                              <a:ea typeface="Cambria Math" panose="02040503050406030204" pitchFamily="18" charset="0"/>
                                            </a:rPr>
                                            <m:t>𝜇</m:t>
                                          </m:r>
                                        </m:e>
                                        <m:sub>
                                          <m:r>
                                            <a:rPr lang="en-US" sz="1200" b="0" i="1" smtClean="0">
                                              <a:latin typeface="Cambria Math" panose="02040503050406030204" pitchFamily="18" charset="0"/>
                                            </a:rPr>
                                            <m:t>𝑖</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𝜇</m:t>
                                          </m:r>
                                        </m:e>
                                        <m:sub>
                                          <m:r>
                                            <a:rPr lang="en-US" sz="1200" b="0" i="1" smtClean="0">
                                              <a:latin typeface="Cambria Math" panose="02040503050406030204" pitchFamily="18" charset="0"/>
                                            </a:rPr>
                                            <m:t>𝑗</m:t>
                                          </m:r>
                                        </m:sub>
                                      </m:sSub>
                                    </m:e>
                                  </m:d>
                                </m:e>
                                <m:sup>
                                  <m:r>
                                    <a:rPr lang="en-US" sz="1200" b="0" i="1" smtClean="0">
                                      <a:latin typeface="Cambria Math" panose="02040503050406030204" pitchFamily="18" charset="0"/>
                                    </a:rPr>
                                    <m:t>2</m:t>
                                  </m:r>
                                </m:sup>
                              </m:sSup>
                              <m:r>
                                <a:rPr lang="en-US" sz="1200" b="0" i="1" smtClean="0">
                                  <a:latin typeface="Cambria Math" panose="02040503050406030204" pitchFamily="18" charset="0"/>
                                </a:rPr>
                                <m:t>+4</m:t>
                              </m:r>
                              <m:sSubSup>
                                <m:sSubSupPr>
                                  <m:ctrlPr>
                                    <a:rPr lang="en-US" sz="1200" b="0" i="1" smtClean="0">
                                      <a:latin typeface="Cambria Math" panose="02040503050406030204" pitchFamily="18" charset="0"/>
                                    </a:rPr>
                                  </m:ctrlPr>
                                </m:sSubSupPr>
                                <m:e>
                                  <m:r>
                                    <a:rPr lang="en-US" sz="1200" b="0" i="1" smtClean="0">
                                      <a:latin typeface="Cambria Math" panose="02040503050406030204" pitchFamily="18" charset="0"/>
                                      <a:ea typeface="Cambria Math" panose="02040503050406030204" pitchFamily="18" charset="0"/>
                                    </a:rPr>
                                    <m:t>𝜇</m:t>
                                  </m:r>
                                </m:e>
                                <m:sub>
                                  <m:r>
                                    <a:rPr lang="en-US" sz="1200" b="0" i="1" smtClean="0">
                                      <a:latin typeface="Cambria Math" panose="02040503050406030204" pitchFamily="18" charset="0"/>
                                    </a:rPr>
                                    <m:t>𝑖𝑗</m:t>
                                  </m:r>
                                </m:sub>
                                <m:sup>
                                  <m:r>
                                    <a:rPr lang="en-US" sz="1200" b="0" i="1" smtClean="0">
                                      <a:latin typeface="Cambria Math" panose="02040503050406030204" pitchFamily="18" charset="0"/>
                                    </a:rPr>
                                    <m:t>2</m:t>
                                  </m:r>
                                </m:sup>
                              </m:sSubSup>
                            </m:e>
                          </m:rad>
                        </m:den>
                      </m:f>
                    </m:oMath>
                  </m:oMathPara>
                </a14:m>
                <a:endParaRPr lang="ru-RU" sz="1200" dirty="0"/>
              </a:p>
            </p:txBody>
          </p:sp>
        </mc:Choice>
        <mc:Fallback xmlns="">
          <p:sp>
            <p:nvSpPr>
              <p:cNvPr id="44" name="TextBox 43">
                <a:extLst>
                  <a:ext uri="{FF2B5EF4-FFF2-40B4-BE49-F238E27FC236}">
                    <a16:creationId xmlns:a16="http://schemas.microsoft.com/office/drawing/2014/main" id="{2894612E-8C78-7E97-4F57-95926EE31FCA}"/>
                  </a:ext>
                </a:extLst>
              </p:cNvPr>
              <p:cNvSpPr txBox="1">
                <a:spLocks noRot="1" noChangeAspect="1" noMove="1" noResize="1" noEditPoints="1" noAdjustHandles="1" noChangeArrowheads="1" noChangeShapeType="1" noTextEdit="1"/>
              </p:cNvSpPr>
              <p:nvPr/>
            </p:nvSpPr>
            <p:spPr>
              <a:xfrm>
                <a:off x="4421958" y="3733467"/>
                <a:ext cx="1665135" cy="580800"/>
              </a:xfrm>
              <a:prstGeom prst="rect">
                <a:avLst/>
              </a:prstGeom>
              <a:blipFill>
                <a:blip r:embed="rId6"/>
                <a:stretch>
                  <a:fillRect l="-1825" t="-1042" r="-365" b="-1042"/>
                </a:stretch>
              </a:blipFill>
            </p:spPr>
            <p:txBody>
              <a:bodyPr/>
              <a:lstStyle/>
              <a:p>
                <a:r>
                  <a:rPr lang="ru-RU">
                    <a:noFill/>
                  </a:rPr>
                  <a:t> </a:t>
                </a:r>
              </a:p>
            </p:txBody>
          </p:sp>
        </mc:Fallback>
      </mc:AlternateContent>
      <p:sp>
        <p:nvSpPr>
          <p:cNvPr id="45" name="TextBox 44">
            <a:extLst>
              <a:ext uri="{FF2B5EF4-FFF2-40B4-BE49-F238E27FC236}">
                <a16:creationId xmlns:a16="http://schemas.microsoft.com/office/drawing/2014/main" id="{EF0AA913-522B-E8CE-49EC-87F6BDF7183A}"/>
              </a:ext>
            </a:extLst>
          </p:cNvPr>
          <p:cNvSpPr txBox="1"/>
          <p:nvPr/>
        </p:nvSpPr>
        <p:spPr>
          <a:xfrm>
            <a:off x="4300002" y="3458310"/>
            <a:ext cx="2178802" cy="307777"/>
          </a:xfrm>
          <a:prstGeom prst="rect">
            <a:avLst/>
          </a:prstGeom>
          <a:noFill/>
        </p:spPr>
        <p:txBody>
          <a:bodyPr wrap="none" rtlCol="0">
            <a:spAutoFit/>
          </a:bodyPr>
          <a:lstStyle/>
          <a:p>
            <a:r>
              <a:rPr lang="en-US" sz="1400" b="1" dirty="0"/>
              <a:t>Couplings (GMH Scheme):</a:t>
            </a:r>
            <a:endParaRPr lang="ru-RU" sz="1400" b="1" dirty="0"/>
          </a:p>
        </p:txBody>
      </p:sp>
      <p:sp>
        <p:nvSpPr>
          <p:cNvPr id="46" name="TextBox 45">
            <a:extLst>
              <a:ext uri="{FF2B5EF4-FFF2-40B4-BE49-F238E27FC236}">
                <a16:creationId xmlns:a16="http://schemas.microsoft.com/office/drawing/2014/main" id="{6CCCE727-E092-F6F5-3CD6-AAFEDC6088C0}"/>
              </a:ext>
            </a:extLst>
          </p:cNvPr>
          <p:cNvSpPr txBox="1"/>
          <p:nvPr/>
        </p:nvSpPr>
        <p:spPr>
          <a:xfrm>
            <a:off x="4300002" y="4232354"/>
            <a:ext cx="4713799" cy="461665"/>
          </a:xfrm>
          <a:prstGeom prst="rect">
            <a:avLst/>
          </a:prstGeom>
          <a:noFill/>
        </p:spPr>
        <p:txBody>
          <a:bodyPr wrap="square" rtlCol="0">
            <a:spAutoFit/>
          </a:bodyPr>
          <a:lstStyle/>
          <a:p>
            <a:r>
              <a:rPr lang="en-US" sz="1200" i="1" dirty="0" err="1"/>
              <a:t>E</a:t>
            </a:r>
            <a:r>
              <a:rPr lang="en-US" sz="1200" i="1" baseline="-25000" dirty="0" err="1"/>
              <a:t>ij</a:t>
            </a:r>
            <a:r>
              <a:rPr lang="en-US" sz="1200" dirty="0"/>
              <a:t> – energy gap, </a:t>
            </a:r>
            <a:r>
              <a:rPr lang="en-US" sz="1200" i="1" dirty="0"/>
              <a:t>µ</a:t>
            </a:r>
            <a:r>
              <a:rPr lang="en-US" sz="1200" i="1" baseline="-25000" dirty="0" err="1"/>
              <a:t>ij</a:t>
            </a:r>
            <a:r>
              <a:rPr lang="en-US" sz="1200" dirty="0"/>
              <a:t> – transition dipole moment, </a:t>
            </a:r>
            <a:r>
              <a:rPr lang="en-US" sz="1200" i="1" dirty="0"/>
              <a:t>µ</a:t>
            </a:r>
            <a:r>
              <a:rPr lang="en-US" sz="1200" i="1" baseline="-25000" dirty="0" err="1"/>
              <a:t>i</a:t>
            </a:r>
            <a:r>
              <a:rPr lang="en-US" sz="1200" dirty="0"/>
              <a:t> – dipole moment, </a:t>
            </a:r>
            <a:r>
              <a:rPr lang="el-GR" sz="1200" dirty="0"/>
              <a:t>λ</a:t>
            </a:r>
            <a:r>
              <a:rPr lang="en-US" sz="1200" dirty="0"/>
              <a:t> –reorganization energy</a:t>
            </a:r>
            <a:endParaRPr lang="ru-RU" sz="1200" dirty="0"/>
          </a:p>
        </p:txBody>
      </p:sp>
      <p:sp>
        <p:nvSpPr>
          <p:cNvPr id="47" name="TextBox 46">
            <a:extLst>
              <a:ext uri="{FF2B5EF4-FFF2-40B4-BE49-F238E27FC236}">
                <a16:creationId xmlns:a16="http://schemas.microsoft.com/office/drawing/2014/main" id="{966E15E5-EA27-691E-7F87-2BFDD8A4B258}"/>
              </a:ext>
            </a:extLst>
          </p:cNvPr>
          <p:cNvSpPr txBox="1"/>
          <p:nvPr/>
        </p:nvSpPr>
        <p:spPr>
          <a:xfrm>
            <a:off x="84139" y="4156472"/>
            <a:ext cx="3805337" cy="461665"/>
          </a:xfrm>
          <a:prstGeom prst="rect">
            <a:avLst/>
          </a:prstGeom>
          <a:noFill/>
        </p:spPr>
        <p:txBody>
          <a:bodyPr wrap="none" rtlCol="0">
            <a:spAutoFit/>
          </a:bodyPr>
          <a:lstStyle/>
          <a:p>
            <a:r>
              <a:rPr lang="en-US" sz="1200" dirty="0"/>
              <a:t>Geometry optimization (S</a:t>
            </a:r>
            <a:r>
              <a:rPr lang="en-US" sz="1200" baseline="-25000" dirty="0"/>
              <a:t>0</a:t>
            </a:r>
            <a:r>
              <a:rPr lang="en-US" sz="1200" dirty="0"/>
              <a:t>): B3LYP-D3/cc-</a:t>
            </a:r>
            <a:r>
              <a:rPr lang="en-US" sz="1200" dirty="0" err="1"/>
              <a:t>pVDZ</a:t>
            </a:r>
            <a:endParaRPr lang="en-US" sz="1200" dirty="0"/>
          </a:p>
          <a:p>
            <a:r>
              <a:rPr lang="en-US" sz="1200" dirty="0"/>
              <a:t>Excitation energies: SA-CASSCF/XMCQDPT2/cc-</a:t>
            </a:r>
            <a:r>
              <a:rPr lang="en-US" sz="1200" dirty="0" err="1"/>
              <a:t>pVDZ</a:t>
            </a:r>
            <a:r>
              <a:rPr lang="en-US" sz="1200" dirty="0"/>
              <a:t>/PCM</a:t>
            </a:r>
            <a:endParaRPr lang="ru-RU" sz="1200"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2BE4C9E-2593-CE78-C201-DAE62079902A}"/>
                  </a:ext>
                </a:extLst>
              </p:cNvPr>
              <p:cNvSpPr txBox="1"/>
              <p:nvPr/>
            </p:nvSpPr>
            <p:spPr>
              <a:xfrm>
                <a:off x="6294439" y="3713507"/>
                <a:ext cx="2679708" cy="4773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𝑘</m:t>
                          </m:r>
                        </m:e>
                        <m:sub>
                          <m:r>
                            <a:rPr lang="en-US" sz="1200" b="0" i="1" smtClean="0">
                              <a:latin typeface="Cambria Math" panose="02040503050406030204" pitchFamily="18" charset="0"/>
                            </a:rPr>
                            <m:t>𝐸𝑇</m:t>
                          </m:r>
                        </m:sub>
                      </m:sSub>
                      <m:r>
                        <a:rPr lang="en-US" sz="1200" i="1" smtClean="0">
                          <a:latin typeface="Cambria Math" panose="02040503050406030204" pitchFamily="18" charset="0"/>
                        </a:rPr>
                        <m:t>=</m:t>
                      </m:r>
                      <m:f>
                        <m:fPr>
                          <m:ctrlPr>
                            <a:rPr lang="en-US" sz="1200" i="1" smtClean="0">
                              <a:latin typeface="Cambria Math" panose="02040503050406030204" pitchFamily="18" charset="0"/>
                            </a:rPr>
                          </m:ctrlPr>
                        </m:fPr>
                        <m:num>
                          <m:r>
                            <a:rPr lang="en-US" sz="1200" b="0" i="1" smtClean="0">
                              <a:latin typeface="Cambria Math" panose="02040503050406030204" pitchFamily="18" charset="0"/>
                            </a:rPr>
                            <m:t>2</m:t>
                          </m:r>
                          <m:r>
                            <a:rPr lang="en-US" sz="1200" b="0" i="1" smtClean="0">
                              <a:latin typeface="Cambria Math" panose="02040503050406030204" pitchFamily="18" charset="0"/>
                              <a:ea typeface="Cambria Math" panose="02040503050406030204" pitchFamily="18" charset="0"/>
                            </a:rPr>
                            <m:t>𝜋</m:t>
                          </m:r>
                        </m:num>
                        <m:den>
                          <m:r>
                            <a:rPr lang="en-US" sz="1200" i="1">
                              <a:latin typeface="Cambria Math" panose="02040503050406030204" pitchFamily="18" charset="0"/>
                              <a:ea typeface="Cambria Math" panose="02040503050406030204" pitchFamily="18" charset="0"/>
                            </a:rPr>
                            <m:t>ℏ</m:t>
                          </m:r>
                        </m:den>
                      </m:f>
                      <m:d>
                        <m:dPr>
                          <m:begChr m:val="|"/>
                          <m:endChr m:val="|"/>
                          <m:ctrlPr>
                            <a:rPr lang="en-US" sz="1200" i="1" smtClean="0">
                              <a:latin typeface="Cambria Math" panose="02040503050406030204" pitchFamily="18" charset="0"/>
                            </a:rPr>
                          </m:ctrlPr>
                        </m:dPr>
                        <m:e>
                          <m:sSubSup>
                            <m:sSubSupPr>
                              <m:ctrlPr>
                                <a:rPr lang="en-US" sz="1200" i="1" smtClean="0">
                                  <a:latin typeface="Cambria Math" panose="02040503050406030204" pitchFamily="18" charset="0"/>
                                </a:rPr>
                              </m:ctrlPr>
                            </m:sSubSupPr>
                            <m:e>
                              <m:r>
                                <a:rPr lang="en-US" sz="1200" b="0" i="1" smtClean="0">
                                  <a:latin typeface="Cambria Math" panose="02040503050406030204" pitchFamily="18" charset="0"/>
                                </a:rPr>
                                <m:t>𝑉</m:t>
                              </m:r>
                            </m:e>
                            <m:sub>
                              <m:r>
                                <a:rPr lang="en-US" sz="1200" b="0" i="1" smtClean="0">
                                  <a:latin typeface="Cambria Math" panose="02040503050406030204" pitchFamily="18" charset="0"/>
                                </a:rPr>
                                <m:t>𝑖𝑗</m:t>
                              </m:r>
                            </m:sub>
                            <m:sup>
                              <m:r>
                                <a:rPr lang="en-US" sz="1200" b="0" i="1" smtClean="0">
                                  <a:latin typeface="Cambria Math" panose="02040503050406030204" pitchFamily="18" charset="0"/>
                                </a:rPr>
                                <m:t>2</m:t>
                              </m:r>
                            </m:sup>
                          </m:sSubSup>
                        </m:e>
                      </m:d>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4</m:t>
                              </m:r>
                              <m:r>
                                <a:rPr lang="en-US" sz="1200" b="0" i="1" smtClean="0">
                                  <a:latin typeface="Cambria Math" panose="02040503050406030204" pitchFamily="18" charset="0"/>
                                  <a:ea typeface="Cambria Math" panose="02040503050406030204" pitchFamily="18" charset="0"/>
                                </a:rPr>
                                <m:t>𝜋𝜆</m:t>
                              </m:r>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𝑘</m:t>
                                  </m:r>
                                </m:e>
                                <m:sub>
                                  <m:r>
                                    <a:rPr lang="en-US" sz="1200" b="0" i="1" smtClean="0">
                                      <a:latin typeface="Cambria Math" panose="02040503050406030204" pitchFamily="18" charset="0"/>
                                      <a:ea typeface="Cambria Math" panose="02040503050406030204" pitchFamily="18" charset="0"/>
                                    </a:rPr>
                                    <m:t>𝐵</m:t>
                                  </m:r>
                                </m:sub>
                              </m:sSub>
                              <m:r>
                                <a:rPr lang="en-US" sz="1200" b="0" i="1" smtClean="0">
                                  <a:latin typeface="Cambria Math" panose="02040503050406030204" pitchFamily="18" charset="0"/>
                                  <a:ea typeface="Cambria Math" panose="02040503050406030204" pitchFamily="18" charset="0"/>
                                </a:rPr>
                                <m:t>𝑇</m:t>
                              </m:r>
                            </m:e>
                          </m:rad>
                        </m:den>
                      </m:f>
                      <m:r>
                        <a:rPr lang="en-US" sz="1200" b="0" i="1" smtClean="0">
                          <a:latin typeface="Cambria Math" panose="02040503050406030204" pitchFamily="18" charset="0"/>
                        </a:rPr>
                        <m:t>𝑒𝑥𝑝</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m:t>
                          </m:r>
                          <m:f>
                            <m:fPr>
                              <m:ctrlPr>
                                <a:rPr lang="en-US" sz="1200" b="0" i="1" smtClean="0">
                                  <a:latin typeface="Cambria Math" panose="02040503050406030204" pitchFamily="18" charset="0"/>
                                </a:rPr>
                              </m:ctrlPr>
                            </m:fPr>
                            <m:num>
                              <m:sSubSup>
                                <m:sSubSupPr>
                                  <m:ctrlPr>
                                    <a:rPr lang="en-US" sz="1200" b="0" i="1" smtClean="0">
                                      <a:latin typeface="Cambria Math" panose="02040503050406030204" pitchFamily="18" charset="0"/>
                                    </a:rPr>
                                  </m:ctrlPr>
                                </m:sSubSupPr>
                                <m:e>
                                  <m:r>
                                    <a:rPr lang="en-US" sz="1200" b="0" i="1" smtClean="0">
                                      <a:latin typeface="Cambria Math" panose="02040503050406030204" pitchFamily="18" charset="0"/>
                                    </a:rPr>
                                    <m:t>𝐸</m:t>
                                  </m:r>
                                </m:e>
                                <m:sub>
                                  <m:r>
                                    <a:rPr lang="en-US" sz="1200" b="0" i="1" smtClean="0">
                                      <a:latin typeface="Cambria Math" panose="02040503050406030204" pitchFamily="18" charset="0"/>
                                    </a:rPr>
                                    <m:t>𝑖𝑗</m:t>
                                  </m:r>
                                </m:sub>
                                <m:sup>
                                  <m:r>
                                    <a:rPr lang="en-US" sz="1200" b="0" i="1" smtClean="0">
                                      <a:latin typeface="Cambria Math" panose="02040503050406030204" pitchFamily="18" charset="0"/>
                                    </a:rPr>
                                    <m:t>2</m:t>
                                  </m:r>
                                </m:sup>
                              </m:sSubSup>
                            </m:num>
                            <m:den>
                              <m:r>
                                <a:rPr lang="en-US" sz="1200" b="0" i="1" smtClean="0">
                                  <a:latin typeface="Cambria Math" panose="02040503050406030204" pitchFamily="18" charset="0"/>
                                </a:rPr>
                                <m:t>4</m:t>
                              </m:r>
                              <m:r>
                                <a:rPr lang="en-US" sz="1200" b="0" i="1" smtClean="0">
                                  <a:latin typeface="Cambria Math" panose="02040503050406030204" pitchFamily="18" charset="0"/>
                                  <a:ea typeface="Cambria Math" panose="02040503050406030204" pitchFamily="18" charset="0"/>
                                </a:rPr>
                                <m:t>𝜆</m:t>
                              </m:r>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𝑘</m:t>
                                  </m:r>
                                </m:e>
                                <m:sub>
                                  <m:r>
                                    <a:rPr lang="en-US" sz="1200" b="0" i="1" smtClean="0">
                                      <a:latin typeface="Cambria Math" panose="02040503050406030204" pitchFamily="18" charset="0"/>
                                      <a:ea typeface="Cambria Math" panose="02040503050406030204" pitchFamily="18" charset="0"/>
                                    </a:rPr>
                                    <m:t>𝐵</m:t>
                                  </m:r>
                                </m:sub>
                              </m:sSub>
                              <m:r>
                                <a:rPr lang="en-US" sz="1200" b="0" i="1" smtClean="0">
                                  <a:latin typeface="Cambria Math" panose="02040503050406030204" pitchFamily="18" charset="0"/>
                                  <a:ea typeface="Cambria Math" panose="02040503050406030204" pitchFamily="18" charset="0"/>
                                </a:rPr>
                                <m:t>𝑇</m:t>
                              </m:r>
                            </m:den>
                          </m:f>
                        </m:e>
                      </m:d>
                    </m:oMath>
                  </m:oMathPara>
                </a14:m>
                <a:endParaRPr lang="ru-RU" sz="1200" dirty="0"/>
              </a:p>
            </p:txBody>
          </p:sp>
        </mc:Choice>
        <mc:Fallback xmlns="">
          <p:sp>
            <p:nvSpPr>
              <p:cNvPr id="11" name="TextBox 10">
                <a:extLst>
                  <a:ext uri="{FF2B5EF4-FFF2-40B4-BE49-F238E27FC236}">
                    <a16:creationId xmlns:a16="http://schemas.microsoft.com/office/drawing/2014/main" id="{92BE4C9E-2593-CE78-C201-DAE62079902A}"/>
                  </a:ext>
                </a:extLst>
              </p:cNvPr>
              <p:cNvSpPr txBox="1">
                <a:spLocks noRot="1" noChangeAspect="1" noMove="1" noResize="1" noEditPoints="1" noAdjustHandles="1" noChangeArrowheads="1" noChangeShapeType="1" noTextEdit="1"/>
              </p:cNvSpPr>
              <p:nvPr/>
            </p:nvSpPr>
            <p:spPr>
              <a:xfrm>
                <a:off x="6294439" y="3713507"/>
                <a:ext cx="2679708" cy="477310"/>
              </a:xfrm>
              <a:prstGeom prst="rect">
                <a:avLst/>
              </a:prstGeom>
              <a:blipFill>
                <a:blip r:embed="rId7"/>
                <a:stretch>
                  <a:fillRect l="-1139" b="-3846"/>
                </a:stretch>
              </a:blipFill>
            </p:spPr>
            <p:txBody>
              <a:bodyPr/>
              <a:lstStyle/>
              <a:p>
                <a:r>
                  <a:rPr lang="ru-RU">
                    <a:noFill/>
                  </a:rPr>
                  <a:t> </a:t>
                </a:r>
              </a:p>
            </p:txBody>
          </p:sp>
        </mc:Fallback>
      </mc:AlternateContent>
      <p:sp>
        <p:nvSpPr>
          <p:cNvPr id="13" name="TextBox 12">
            <a:extLst>
              <a:ext uri="{FF2B5EF4-FFF2-40B4-BE49-F238E27FC236}">
                <a16:creationId xmlns:a16="http://schemas.microsoft.com/office/drawing/2014/main" id="{1D2EFF98-2CE7-5397-64D1-D1D93FBD7EC2}"/>
              </a:ext>
            </a:extLst>
          </p:cNvPr>
          <p:cNvSpPr txBox="1"/>
          <p:nvPr/>
        </p:nvSpPr>
        <p:spPr>
          <a:xfrm>
            <a:off x="6537085" y="3473964"/>
            <a:ext cx="2097818" cy="307777"/>
          </a:xfrm>
          <a:prstGeom prst="rect">
            <a:avLst/>
          </a:prstGeom>
          <a:noFill/>
        </p:spPr>
        <p:txBody>
          <a:bodyPr wrap="none" rtlCol="0">
            <a:spAutoFit/>
          </a:bodyPr>
          <a:lstStyle/>
          <a:p>
            <a:r>
              <a:rPr lang="en-US" sz="1400" b="1" dirty="0"/>
              <a:t>ET Rates (Marcus theory):</a:t>
            </a:r>
            <a:endParaRPr lang="ru-RU" sz="1400" b="1" dirty="0"/>
          </a:p>
        </p:txBody>
      </p:sp>
      <p:sp>
        <p:nvSpPr>
          <p:cNvPr id="24" name="TextBox 23">
            <a:extLst>
              <a:ext uri="{FF2B5EF4-FFF2-40B4-BE49-F238E27FC236}">
                <a16:creationId xmlns:a16="http://schemas.microsoft.com/office/drawing/2014/main" id="{17E99660-200F-5841-3A5E-4AD3EE5CA270}"/>
              </a:ext>
            </a:extLst>
          </p:cNvPr>
          <p:cNvSpPr txBox="1"/>
          <p:nvPr/>
        </p:nvSpPr>
        <p:spPr>
          <a:xfrm>
            <a:off x="4250821" y="3754970"/>
            <a:ext cx="261610" cy="276999"/>
          </a:xfrm>
          <a:prstGeom prst="rect">
            <a:avLst/>
          </a:prstGeom>
          <a:noFill/>
        </p:spPr>
        <p:txBody>
          <a:bodyPr wrap="none" rtlCol="0">
            <a:spAutoFit/>
          </a:bodyPr>
          <a:lstStyle/>
          <a:p>
            <a:r>
              <a:rPr lang="en-US" baseline="30000" dirty="0"/>
              <a:t>*</a:t>
            </a:r>
            <a:endParaRPr lang="ru-RU" baseline="30000" dirty="0"/>
          </a:p>
        </p:txBody>
      </p:sp>
      <p:sp>
        <p:nvSpPr>
          <p:cNvPr id="27" name="TextBox 26">
            <a:extLst>
              <a:ext uri="{FF2B5EF4-FFF2-40B4-BE49-F238E27FC236}">
                <a16:creationId xmlns:a16="http://schemas.microsoft.com/office/drawing/2014/main" id="{FD235272-17CF-D920-934B-175A54673EA8}"/>
              </a:ext>
            </a:extLst>
          </p:cNvPr>
          <p:cNvSpPr txBox="1"/>
          <p:nvPr/>
        </p:nvSpPr>
        <p:spPr>
          <a:xfrm>
            <a:off x="6064595" y="3781098"/>
            <a:ext cx="338554" cy="276999"/>
          </a:xfrm>
          <a:prstGeom prst="rect">
            <a:avLst/>
          </a:prstGeom>
          <a:noFill/>
        </p:spPr>
        <p:txBody>
          <a:bodyPr wrap="none" rtlCol="0">
            <a:spAutoFit/>
          </a:bodyPr>
          <a:lstStyle/>
          <a:p>
            <a:r>
              <a:rPr lang="en-US" baseline="30000" dirty="0"/>
              <a:t>**</a:t>
            </a:r>
            <a:endParaRPr lang="ru-RU" baseline="30000" dirty="0"/>
          </a:p>
        </p:txBody>
      </p:sp>
    </p:spTree>
    <p:extLst>
      <p:ext uri="{BB962C8B-B14F-4D97-AF65-F5344CB8AC3E}">
        <p14:creationId xmlns:p14="http://schemas.microsoft.com/office/powerpoint/2010/main" val="1006614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 стрелкой 6">
            <a:extLst>
              <a:ext uri="{FF2B5EF4-FFF2-40B4-BE49-F238E27FC236}">
                <a16:creationId xmlns:a16="http://schemas.microsoft.com/office/drawing/2014/main" id="{FEF4F336-53E1-D139-A285-515A41B4FAC7}"/>
              </a:ext>
            </a:extLst>
          </p:cNvPr>
          <p:cNvCxnSpPr>
            <a:cxnSpLocks/>
          </p:cNvCxnSpPr>
          <p:nvPr/>
        </p:nvCxnSpPr>
        <p:spPr>
          <a:xfrm flipH="1">
            <a:off x="6897251" y="2247197"/>
            <a:ext cx="85055" cy="53045"/>
          </a:xfrm>
          <a:prstGeom prst="straightConnector1">
            <a:avLst/>
          </a:prstGeom>
          <a:ln w="381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Прямоугольник 32">
            <a:extLst>
              <a:ext uri="{FF2B5EF4-FFF2-40B4-BE49-F238E27FC236}">
                <a16:creationId xmlns:a16="http://schemas.microsoft.com/office/drawing/2014/main" id="{15D2A94F-53BA-4683-BF70-4046D140D385}"/>
              </a:ext>
            </a:extLst>
          </p:cNvPr>
          <p:cNvSpPr/>
          <p:nvPr/>
        </p:nvSpPr>
        <p:spPr>
          <a:xfrm>
            <a:off x="-1440" y="4667803"/>
            <a:ext cx="9144000" cy="504056"/>
          </a:xfrm>
          <a:prstGeom prst="rect">
            <a:avLst/>
          </a:prstGeom>
          <a:solidFill>
            <a:srgbClr val="755EAC">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794"/>
          <a:stretch/>
        </p:blipFill>
        <p:spPr bwMode="auto">
          <a:xfrm>
            <a:off x="-1440" y="-20538"/>
            <a:ext cx="9144000"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0" y="-20538"/>
            <a:ext cx="1865003" cy="615553"/>
          </a:xfrm>
          <a:prstGeom prst="rect">
            <a:avLst/>
          </a:prstGeom>
        </p:spPr>
        <p:txBody>
          <a:bodyPr wrap="square">
            <a:spAutoFit/>
          </a:bodyPr>
          <a:lstStyle/>
          <a:p>
            <a:pPr lvl="0"/>
            <a:r>
              <a:rPr lang="en-US" sz="1600" b="1" dirty="0">
                <a:solidFill>
                  <a:prstClr val="white"/>
                </a:solidFill>
                <a:latin typeface="Candara" panose="020E0502030303020204" pitchFamily="34" charset="0"/>
                <a:cs typeface="Arial" panose="020B0604020202020204" pitchFamily="34" charset="0"/>
              </a:rPr>
              <a:t>Mendeleev 2024</a:t>
            </a:r>
          </a:p>
          <a:p>
            <a:pPr lvl="0"/>
            <a:r>
              <a:rPr lang="en-US" sz="900" b="1" dirty="0">
                <a:solidFill>
                  <a:prstClr val="white"/>
                </a:solidFill>
                <a:latin typeface="Candara" panose="020E0502030303020204" pitchFamily="34" charset="0"/>
                <a:cs typeface="Arial" panose="020B0604020202020204" pitchFamily="34" charset="0"/>
              </a:rPr>
              <a:t>XIII International Conference on Chemistry for Young Scientists </a:t>
            </a:r>
          </a:p>
        </p:txBody>
      </p:sp>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31879" t="33376" r="11260"/>
          <a:stretch/>
        </p:blipFill>
        <p:spPr>
          <a:xfrm rot="10800000">
            <a:off x="2182908" y="109216"/>
            <a:ext cx="3502560" cy="518317"/>
          </a:xfrm>
          <a:prstGeom prst="rect">
            <a:avLst/>
          </a:prstGeom>
        </p:spPr>
      </p:pic>
      <p:pic>
        <p:nvPicPr>
          <p:cNvPr id="2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2313" t="11154" r="71779" b="14667"/>
          <a:stretch/>
        </p:blipFill>
        <p:spPr bwMode="auto">
          <a:xfrm>
            <a:off x="2055136" y="21371"/>
            <a:ext cx="544589" cy="534155"/>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3616" y="51470"/>
            <a:ext cx="462160" cy="462682"/>
          </a:xfrm>
          <a:prstGeom prst="rect">
            <a:avLst/>
          </a:prstGeom>
        </p:spPr>
      </p:pic>
      <p:sp>
        <p:nvSpPr>
          <p:cNvPr id="10" name="Номер слайда 9"/>
          <p:cNvSpPr>
            <a:spLocks noGrp="1"/>
          </p:cNvSpPr>
          <p:nvPr>
            <p:ph type="sldNum" sz="quarter" idx="12"/>
          </p:nvPr>
        </p:nvSpPr>
        <p:spPr>
          <a:xfrm>
            <a:off x="7797583" y="4659982"/>
            <a:ext cx="878873" cy="483517"/>
          </a:xfrm>
        </p:spPr>
        <p:txBody>
          <a:bodyPr/>
          <a:lstStyle/>
          <a:p>
            <a:fld id="{17AB51E4-EF4B-43F5-BE53-19CDD4A2EB5B}" type="slidenum">
              <a:rPr lang="ru-RU" sz="2800" smtClean="0">
                <a:solidFill>
                  <a:srgbClr val="755EAC"/>
                </a:solidFill>
                <a:latin typeface="Candara" panose="020E0502030303020204" pitchFamily="34" charset="0"/>
              </a:rPr>
              <a:t>5</a:t>
            </a:fld>
            <a:endParaRPr lang="ru-RU" sz="2800" dirty="0">
              <a:solidFill>
                <a:srgbClr val="755EAC"/>
              </a:solidFill>
              <a:latin typeface="Candara" panose="020E0502030303020204" pitchFamily="34" charset="0"/>
            </a:endParaRPr>
          </a:p>
        </p:txBody>
      </p:sp>
      <p:cxnSp>
        <p:nvCxnSpPr>
          <p:cNvPr id="32" name="Прямая соединительная линия 31"/>
          <p:cNvCxnSpPr/>
          <p:nvPr/>
        </p:nvCxnSpPr>
        <p:spPr>
          <a:xfrm>
            <a:off x="-1440" y="4659982"/>
            <a:ext cx="914544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34" name="Рисунок 33"/>
          <p:cNvPicPr>
            <a:picLocks noChangeAspect="1"/>
          </p:cNvPicPr>
          <p:nvPr/>
        </p:nvPicPr>
        <p:blipFill rotWithShape="1">
          <a:blip r:embed="rId6" cstate="print">
            <a:extLst>
              <a:ext uri="{28A0092B-C50C-407E-A947-70E740481C1C}">
                <a14:useLocalDpi xmlns:a14="http://schemas.microsoft.com/office/drawing/2010/main" val="0"/>
              </a:ext>
            </a:extLst>
          </a:blip>
          <a:srcRect b="9937"/>
          <a:stretch/>
        </p:blipFill>
        <p:spPr>
          <a:xfrm>
            <a:off x="-1440" y="4612106"/>
            <a:ext cx="589357" cy="531394"/>
          </a:xfrm>
          <a:prstGeom prst="rect">
            <a:avLst/>
          </a:prstGeom>
        </p:spPr>
      </p:pic>
      <p:pic>
        <p:nvPicPr>
          <p:cNvPr id="35" name="Рисунок 34"/>
          <p:cNvPicPr>
            <a:picLocks noChangeAspect="1"/>
          </p:cNvPicPr>
          <p:nvPr/>
        </p:nvPicPr>
        <p:blipFill rotWithShape="1">
          <a:blip r:embed="rId6" cstate="print">
            <a:extLst>
              <a:ext uri="{28A0092B-C50C-407E-A947-70E740481C1C}">
                <a14:useLocalDpi xmlns:a14="http://schemas.microsoft.com/office/drawing/2010/main" val="0"/>
              </a:ext>
            </a:extLst>
          </a:blip>
          <a:srcRect t="-1" b="54969"/>
          <a:stretch/>
        </p:blipFill>
        <p:spPr>
          <a:xfrm>
            <a:off x="1318347" y="4877803"/>
            <a:ext cx="589357" cy="265697"/>
          </a:xfrm>
          <a:prstGeom prst="rect">
            <a:avLst/>
          </a:prstGeom>
        </p:spPr>
      </p:pic>
      <p:pic>
        <p:nvPicPr>
          <p:cNvPr id="36" name="Рисунок 35"/>
          <p:cNvPicPr>
            <a:picLocks noChangeAspect="1"/>
          </p:cNvPicPr>
          <p:nvPr/>
        </p:nvPicPr>
        <p:blipFill rotWithShape="1">
          <a:blip r:embed="rId6" cstate="print">
            <a:extLst>
              <a:ext uri="{28A0092B-C50C-407E-A947-70E740481C1C}">
                <a14:useLocalDpi xmlns:a14="http://schemas.microsoft.com/office/drawing/2010/main" val="0"/>
              </a:ext>
            </a:extLst>
          </a:blip>
          <a:srcRect b="9937"/>
          <a:stretch/>
        </p:blipFill>
        <p:spPr>
          <a:xfrm>
            <a:off x="2758507" y="4612106"/>
            <a:ext cx="589357" cy="531394"/>
          </a:xfrm>
          <a:prstGeom prst="rect">
            <a:avLst/>
          </a:prstGeom>
        </p:spPr>
      </p:pic>
      <p:pic>
        <p:nvPicPr>
          <p:cNvPr id="37" name="Рисунок 36"/>
          <p:cNvPicPr>
            <a:picLocks noChangeAspect="1"/>
          </p:cNvPicPr>
          <p:nvPr/>
        </p:nvPicPr>
        <p:blipFill rotWithShape="1">
          <a:blip r:embed="rId6" cstate="print">
            <a:extLst>
              <a:ext uri="{28A0092B-C50C-407E-A947-70E740481C1C}">
                <a14:useLocalDpi xmlns:a14="http://schemas.microsoft.com/office/drawing/2010/main" val="0"/>
              </a:ext>
            </a:extLst>
          </a:blip>
          <a:srcRect b="9937"/>
          <a:stretch/>
        </p:blipFill>
        <p:spPr>
          <a:xfrm>
            <a:off x="5854851" y="4612106"/>
            <a:ext cx="589357" cy="531394"/>
          </a:xfrm>
          <a:prstGeom prst="rect">
            <a:avLst/>
          </a:prstGeom>
        </p:spPr>
      </p:pic>
      <p:pic>
        <p:nvPicPr>
          <p:cNvPr id="38" name="Рисунок 37"/>
          <p:cNvPicPr>
            <a:picLocks noChangeAspect="1"/>
          </p:cNvPicPr>
          <p:nvPr/>
        </p:nvPicPr>
        <p:blipFill rotWithShape="1">
          <a:blip r:embed="rId6" cstate="print">
            <a:extLst>
              <a:ext uri="{28A0092B-C50C-407E-A947-70E740481C1C}">
                <a14:useLocalDpi xmlns:a14="http://schemas.microsoft.com/office/drawing/2010/main" val="0"/>
              </a:ext>
            </a:extLst>
          </a:blip>
          <a:srcRect t="-1" b="54969"/>
          <a:stretch/>
        </p:blipFill>
        <p:spPr>
          <a:xfrm>
            <a:off x="4270675" y="4878935"/>
            <a:ext cx="589357" cy="265697"/>
          </a:xfrm>
          <a:prstGeom prst="rect">
            <a:avLst/>
          </a:prstGeom>
        </p:spPr>
      </p:pic>
      <p:pic>
        <p:nvPicPr>
          <p:cNvPr id="39" name="Рисунок 38"/>
          <p:cNvPicPr>
            <a:picLocks noChangeAspect="1"/>
          </p:cNvPicPr>
          <p:nvPr/>
        </p:nvPicPr>
        <p:blipFill rotWithShape="1">
          <a:blip r:embed="rId6" cstate="print">
            <a:extLst>
              <a:ext uri="{28A0092B-C50C-407E-A947-70E740481C1C}">
                <a14:useLocalDpi xmlns:a14="http://schemas.microsoft.com/office/drawing/2010/main" val="0"/>
              </a:ext>
            </a:extLst>
          </a:blip>
          <a:srcRect t="-1" b="54969"/>
          <a:stretch/>
        </p:blipFill>
        <p:spPr>
          <a:xfrm>
            <a:off x="7308304" y="4877802"/>
            <a:ext cx="589357" cy="265697"/>
          </a:xfrm>
          <a:prstGeom prst="rect">
            <a:avLst/>
          </a:prstGeom>
        </p:spPr>
      </p:pic>
      <p:pic>
        <p:nvPicPr>
          <p:cNvPr id="40" name="Рисунок 39"/>
          <p:cNvPicPr>
            <a:picLocks noChangeAspect="1"/>
          </p:cNvPicPr>
          <p:nvPr/>
        </p:nvPicPr>
        <p:blipFill rotWithShape="1">
          <a:blip r:embed="rId6" cstate="print">
            <a:extLst>
              <a:ext uri="{28A0092B-C50C-407E-A947-70E740481C1C}">
                <a14:useLocalDpi xmlns:a14="http://schemas.microsoft.com/office/drawing/2010/main" val="0"/>
              </a:ext>
            </a:extLst>
          </a:blip>
          <a:srcRect r="30875" b="9937"/>
          <a:stretch/>
        </p:blipFill>
        <p:spPr>
          <a:xfrm>
            <a:off x="8735171" y="4613238"/>
            <a:ext cx="407389" cy="531394"/>
          </a:xfrm>
          <a:prstGeom prst="rect">
            <a:avLst/>
          </a:prstGeom>
        </p:spPr>
      </p:pic>
      <p:sp>
        <p:nvSpPr>
          <p:cNvPr id="19" name="Прямоугольник 18"/>
          <p:cNvSpPr/>
          <p:nvPr/>
        </p:nvSpPr>
        <p:spPr>
          <a:xfrm>
            <a:off x="41429" y="4688999"/>
            <a:ext cx="6108099" cy="230832"/>
          </a:xfrm>
          <a:prstGeom prst="rect">
            <a:avLst/>
          </a:prstGeom>
        </p:spPr>
        <p:txBody>
          <a:bodyPr wrap="square">
            <a:spAutoFit/>
          </a:bodyPr>
          <a:lstStyle/>
          <a:p>
            <a:pPr lvl="0"/>
            <a:r>
              <a:rPr lang="en-US" sz="900" b="1" dirty="0">
                <a:solidFill>
                  <a:srgbClr val="002060"/>
                </a:solidFill>
                <a:latin typeface="Candara" panose="020E0502030303020204" pitchFamily="34" charset="0"/>
                <a:cs typeface="Arial" panose="020B0604020202020204" pitchFamily="34" charset="0"/>
              </a:rPr>
              <a:t>* </a:t>
            </a:r>
            <a:r>
              <a:rPr lang="en-US" sz="900" b="1" dirty="0" err="1">
                <a:solidFill>
                  <a:srgbClr val="002060"/>
                </a:solidFill>
                <a:latin typeface="Candara" panose="020E0502030303020204" pitchFamily="34" charset="0"/>
                <a:cs typeface="Arial" panose="020B0604020202020204" pitchFamily="34" charset="0"/>
              </a:rPr>
              <a:t>Osswald</a:t>
            </a:r>
            <a:r>
              <a:rPr lang="en-US" sz="900" b="1" dirty="0">
                <a:solidFill>
                  <a:srgbClr val="002060"/>
                </a:solidFill>
                <a:latin typeface="Candara" panose="020E0502030303020204" pitchFamily="34" charset="0"/>
                <a:cs typeface="Arial" panose="020B0604020202020204" pitchFamily="34" charset="0"/>
              </a:rPr>
              <a:t> M., Fingerhut B.P., J. Phys. Chem. B, 2021</a:t>
            </a:r>
          </a:p>
        </p:txBody>
      </p:sp>
      <p:cxnSp>
        <p:nvCxnSpPr>
          <p:cNvPr id="21" name="Прямая соединительная линия 20"/>
          <p:cNvCxnSpPr>
            <a:cxnSpLocks/>
          </p:cNvCxnSpPr>
          <p:nvPr/>
        </p:nvCxnSpPr>
        <p:spPr>
          <a:xfrm flipV="1">
            <a:off x="4324113" y="1275606"/>
            <a:ext cx="0" cy="339219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Заголовок 1"/>
          <p:cNvSpPr>
            <a:spLocks noGrp="1"/>
          </p:cNvSpPr>
          <p:nvPr>
            <p:ph type="title"/>
          </p:nvPr>
        </p:nvSpPr>
        <p:spPr>
          <a:xfrm>
            <a:off x="33756" y="653870"/>
            <a:ext cx="5546356" cy="817326"/>
          </a:xfrm>
        </p:spPr>
        <p:txBody>
          <a:bodyPr>
            <a:normAutofit fontScale="90000"/>
          </a:bodyPr>
          <a:lstStyle/>
          <a:p>
            <a:pPr algn="l"/>
            <a:r>
              <a:rPr lang="en-US" sz="3600" dirty="0">
                <a:latin typeface="Candara" panose="020E0502030303020204" pitchFamily="34" charset="0"/>
              </a:rPr>
              <a:t>64 PL: Comparing ET Channels</a:t>
            </a:r>
            <a:endParaRPr lang="ru-RU" sz="3600" dirty="0">
              <a:latin typeface="Candara" panose="020E0502030303020204" pitchFamily="34" charset="0"/>
            </a:endParaRPr>
          </a:p>
        </p:txBody>
      </p:sp>
      <p:pic>
        <p:nvPicPr>
          <p:cNvPr id="12" name="Рисунок 11">
            <a:extLst>
              <a:ext uri="{FF2B5EF4-FFF2-40B4-BE49-F238E27FC236}">
                <a16:creationId xmlns:a16="http://schemas.microsoft.com/office/drawing/2014/main" id="{1D1ED8DB-9115-C49C-8764-6ED21775F7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3919" y="1530051"/>
            <a:ext cx="3128581" cy="2608849"/>
          </a:xfrm>
          <a:prstGeom prst="rect">
            <a:avLst/>
          </a:prstGeom>
        </p:spPr>
      </p:pic>
      <p:cxnSp>
        <p:nvCxnSpPr>
          <p:cNvPr id="14" name="Прямая соединительная линия 13">
            <a:extLst>
              <a:ext uri="{FF2B5EF4-FFF2-40B4-BE49-F238E27FC236}">
                <a16:creationId xmlns:a16="http://schemas.microsoft.com/office/drawing/2014/main" id="{55DFF227-BBFF-F5CE-CF74-FB178225EA07}"/>
              </a:ext>
            </a:extLst>
          </p:cNvPr>
          <p:cNvCxnSpPr>
            <a:cxnSpLocks/>
          </p:cNvCxnSpPr>
          <p:nvPr/>
        </p:nvCxnSpPr>
        <p:spPr>
          <a:xfrm flipV="1">
            <a:off x="1381575" y="2071706"/>
            <a:ext cx="1187596" cy="1437212"/>
          </a:xfrm>
          <a:prstGeom prst="line">
            <a:avLst/>
          </a:prstGeom>
          <a:ln w="38100">
            <a:solidFill>
              <a:schemeClr val="accent5">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BBE2302-429E-081D-9D79-FAE8CE006036}"/>
              </a:ext>
            </a:extLst>
          </p:cNvPr>
          <p:cNvSpPr txBox="1"/>
          <p:nvPr/>
        </p:nvSpPr>
        <p:spPr>
          <a:xfrm>
            <a:off x="1650185" y="1464462"/>
            <a:ext cx="668773" cy="307777"/>
          </a:xfrm>
          <a:prstGeom prst="rect">
            <a:avLst/>
          </a:prstGeom>
          <a:noFill/>
        </p:spPr>
        <p:txBody>
          <a:bodyPr wrap="none" rtlCol="0">
            <a:spAutoFit/>
          </a:bodyPr>
          <a:lstStyle/>
          <a:p>
            <a:r>
              <a:rPr lang="en-US" sz="1400" b="1" dirty="0"/>
              <a:t>5’base</a:t>
            </a:r>
            <a:endParaRPr lang="ru-RU" sz="1400" b="1" dirty="0"/>
          </a:p>
        </p:txBody>
      </p:sp>
      <p:sp>
        <p:nvSpPr>
          <p:cNvPr id="18" name="TextBox 17">
            <a:extLst>
              <a:ext uri="{FF2B5EF4-FFF2-40B4-BE49-F238E27FC236}">
                <a16:creationId xmlns:a16="http://schemas.microsoft.com/office/drawing/2014/main" id="{8354F15E-B39E-96C5-F785-D5F0E10FAE86}"/>
              </a:ext>
            </a:extLst>
          </p:cNvPr>
          <p:cNvSpPr txBox="1"/>
          <p:nvPr/>
        </p:nvSpPr>
        <p:spPr>
          <a:xfrm>
            <a:off x="3160477" y="2303376"/>
            <a:ext cx="668773" cy="307777"/>
          </a:xfrm>
          <a:prstGeom prst="rect">
            <a:avLst/>
          </a:prstGeom>
          <a:noFill/>
        </p:spPr>
        <p:txBody>
          <a:bodyPr wrap="none" rtlCol="0">
            <a:spAutoFit/>
          </a:bodyPr>
          <a:lstStyle/>
          <a:p>
            <a:r>
              <a:rPr lang="en-US" sz="1400" b="1" dirty="0"/>
              <a:t>3’base</a:t>
            </a:r>
            <a:endParaRPr lang="ru-RU" sz="1400" b="1" dirty="0"/>
          </a:p>
        </p:txBody>
      </p:sp>
      <p:sp>
        <p:nvSpPr>
          <p:cNvPr id="22" name="TextBox 21">
            <a:extLst>
              <a:ext uri="{FF2B5EF4-FFF2-40B4-BE49-F238E27FC236}">
                <a16:creationId xmlns:a16="http://schemas.microsoft.com/office/drawing/2014/main" id="{FA426B45-DE82-FD08-F3B9-48F84208D8B2}"/>
              </a:ext>
            </a:extLst>
          </p:cNvPr>
          <p:cNvSpPr txBox="1"/>
          <p:nvPr/>
        </p:nvSpPr>
        <p:spPr>
          <a:xfrm>
            <a:off x="1092791" y="3860707"/>
            <a:ext cx="825867" cy="307777"/>
          </a:xfrm>
          <a:prstGeom prst="rect">
            <a:avLst/>
          </a:prstGeom>
          <a:noFill/>
        </p:spPr>
        <p:txBody>
          <a:bodyPr wrap="none" rtlCol="0">
            <a:spAutoFit/>
          </a:bodyPr>
          <a:lstStyle/>
          <a:p>
            <a:r>
              <a:rPr lang="en-US" sz="1400" b="1" dirty="0"/>
              <a:t>HQ*/HQ</a:t>
            </a:r>
            <a:endParaRPr lang="ru-RU" sz="1400" b="1" dirty="0"/>
          </a:p>
        </p:txBody>
      </p:sp>
      <p:sp>
        <p:nvSpPr>
          <p:cNvPr id="23" name="TextBox 22">
            <a:extLst>
              <a:ext uri="{FF2B5EF4-FFF2-40B4-BE49-F238E27FC236}">
                <a16:creationId xmlns:a16="http://schemas.microsoft.com/office/drawing/2014/main" id="{8DC3FD69-8886-9C22-834B-DBED89FCB90C}"/>
              </a:ext>
            </a:extLst>
          </p:cNvPr>
          <p:cNvSpPr txBox="1"/>
          <p:nvPr/>
        </p:nvSpPr>
        <p:spPr>
          <a:xfrm>
            <a:off x="720765" y="2180766"/>
            <a:ext cx="479618" cy="307777"/>
          </a:xfrm>
          <a:prstGeom prst="rect">
            <a:avLst/>
          </a:prstGeom>
          <a:noFill/>
        </p:spPr>
        <p:txBody>
          <a:bodyPr wrap="none" rtlCol="0">
            <a:spAutoFit/>
          </a:bodyPr>
          <a:lstStyle/>
          <a:p>
            <a:r>
              <a:rPr lang="en-US" sz="1400" b="1" dirty="0"/>
              <a:t>Ade</a:t>
            </a:r>
            <a:endParaRPr lang="ru-RU" sz="1400" b="1" dirty="0"/>
          </a:p>
        </p:txBody>
      </p:sp>
      <p:cxnSp>
        <p:nvCxnSpPr>
          <p:cNvPr id="41" name="Прямая соединительная линия 40">
            <a:extLst>
              <a:ext uri="{FF2B5EF4-FFF2-40B4-BE49-F238E27FC236}">
                <a16:creationId xmlns:a16="http://schemas.microsoft.com/office/drawing/2014/main" id="{6C4C8A66-3456-2EB8-BF96-F59E83164BAB}"/>
              </a:ext>
            </a:extLst>
          </p:cNvPr>
          <p:cNvCxnSpPr>
            <a:cxnSpLocks/>
          </p:cNvCxnSpPr>
          <p:nvPr/>
        </p:nvCxnSpPr>
        <p:spPr>
          <a:xfrm flipH="1">
            <a:off x="1280928" y="2046826"/>
            <a:ext cx="1174787" cy="1433733"/>
          </a:xfrm>
          <a:prstGeom prst="line">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41" name="TextBox 1240">
            <a:extLst>
              <a:ext uri="{FF2B5EF4-FFF2-40B4-BE49-F238E27FC236}">
                <a16:creationId xmlns:a16="http://schemas.microsoft.com/office/drawing/2014/main" id="{6CE1160B-6984-2DDE-91BA-10D80702B0DB}"/>
              </a:ext>
            </a:extLst>
          </p:cNvPr>
          <p:cNvSpPr txBox="1"/>
          <p:nvPr/>
        </p:nvSpPr>
        <p:spPr>
          <a:xfrm>
            <a:off x="2033812" y="2727103"/>
            <a:ext cx="532518" cy="461665"/>
          </a:xfrm>
          <a:prstGeom prst="rect">
            <a:avLst/>
          </a:prstGeom>
          <a:noFill/>
        </p:spPr>
        <p:txBody>
          <a:bodyPr wrap="none" rtlCol="0">
            <a:spAutoFit/>
          </a:bodyPr>
          <a:lstStyle/>
          <a:p>
            <a:r>
              <a:rPr lang="en-US" sz="2400" b="1" dirty="0"/>
              <a:t>2 s</a:t>
            </a:r>
            <a:endParaRPr lang="ru-RU" sz="2400" b="1" dirty="0"/>
          </a:p>
        </p:txBody>
      </p:sp>
      <p:sp>
        <p:nvSpPr>
          <p:cNvPr id="1242" name="TextBox 1241">
            <a:extLst>
              <a:ext uri="{FF2B5EF4-FFF2-40B4-BE49-F238E27FC236}">
                <a16:creationId xmlns:a16="http://schemas.microsoft.com/office/drawing/2014/main" id="{BD97B235-CF70-64CE-8F67-830BC0FA8761}"/>
              </a:ext>
            </a:extLst>
          </p:cNvPr>
          <p:cNvSpPr txBox="1"/>
          <p:nvPr/>
        </p:nvSpPr>
        <p:spPr>
          <a:xfrm>
            <a:off x="613525" y="2554428"/>
            <a:ext cx="896399" cy="461665"/>
          </a:xfrm>
          <a:prstGeom prst="rect">
            <a:avLst/>
          </a:prstGeom>
          <a:noFill/>
          <a:ln>
            <a:noFill/>
          </a:ln>
        </p:spPr>
        <p:txBody>
          <a:bodyPr wrap="none" rtlCol="0">
            <a:spAutoFit/>
          </a:bodyPr>
          <a:lstStyle/>
          <a:p>
            <a:r>
              <a:rPr lang="en-US" sz="2400" b="1" dirty="0"/>
              <a:t>10</a:t>
            </a:r>
            <a:r>
              <a:rPr lang="en-US" sz="2400" b="1" baseline="30000" dirty="0"/>
              <a:t>23</a:t>
            </a:r>
            <a:r>
              <a:rPr lang="en-US" sz="2400" b="1" dirty="0"/>
              <a:t> s</a:t>
            </a:r>
            <a:endParaRPr lang="ru-RU" sz="2400" b="1" dirty="0"/>
          </a:p>
        </p:txBody>
      </p:sp>
      <p:grpSp>
        <p:nvGrpSpPr>
          <p:cNvPr id="1254" name="Группа 1253">
            <a:extLst>
              <a:ext uri="{FF2B5EF4-FFF2-40B4-BE49-F238E27FC236}">
                <a16:creationId xmlns:a16="http://schemas.microsoft.com/office/drawing/2014/main" id="{769F69EB-76C5-4AC6-F191-000EDC4C867B}"/>
              </a:ext>
            </a:extLst>
          </p:cNvPr>
          <p:cNvGrpSpPr/>
          <p:nvPr/>
        </p:nvGrpSpPr>
        <p:grpSpPr>
          <a:xfrm>
            <a:off x="4716016" y="1399212"/>
            <a:ext cx="3129501" cy="3107357"/>
            <a:chOff x="4510156" y="1328548"/>
            <a:chExt cx="3129501" cy="3107357"/>
          </a:xfrm>
        </p:grpSpPr>
        <p:cxnSp>
          <p:nvCxnSpPr>
            <p:cNvPr id="63" name="Прямая соединительная линия 62">
              <a:extLst>
                <a:ext uri="{FF2B5EF4-FFF2-40B4-BE49-F238E27FC236}">
                  <a16:creationId xmlns:a16="http://schemas.microsoft.com/office/drawing/2014/main" id="{44347CC4-3CB9-65C3-963F-30075936B6E5}"/>
                </a:ext>
              </a:extLst>
            </p:cNvPr>
            <p:cNvCxnSpPr>
              <a:cxnSpLocks/>
            </p:cNvCxnSpPr>
            <p:nvPr/>
          </p:nvCxnSpPr>
          <p:spPr>
            <a:xfrm>
              <a:off x="5611445" y="1988720"/>
              <a:ext cx="51653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42" name="Прямая со стрелкой 1041">
              <a:extLst>
                <a:ext uri="{FF2B5EF4-FFF2-40B4-BE49-F238E27FC236}">
                  <a16:creationId xmlns:a16="http://schemas.microsoft.com/office/drawing/2014/main" id="{320DB9AB-36F8-225D-9208-3EDDB5CEF604}"/>
                </a:ext>
              </a:extLst>
            </p:cNvPr>
            <p:cNvCxnSpPr>
              <a:cxnSpLocks/>
            </p:cNvCxnSpPr>
            <p:nvPr/>
          </p:nvCxnSpPr>
          <p:spPr>
            <a:xfrm flipV="1">
              <a:off x="4510156" y="1398244"/>
              <a:ext cx="0" cy="28830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3" name="TextBox 1042">
                  <a:extLst>
                    <a:ext uri="{FF2B5EF4-FFF2-40B4-BE49-F238E27FC236}">
                      <a16:creationId xmlns:a16="http://schemas.microsoft.com/office/drawing/2014/main" id="{D9ABC60E-D981-0BA1-C119-55F0E85496D3}"/>
                    </a:ext>
                  </a:extLst>
                </p:cNvPr>
                <p:cNvSpPr txBox="1"/>
                <p:nvPr/>
              </p:nvSpPr>
              <p:spPr>
                <a:xfrm>
                  <a:off x="4563352" y="1328548"/>
                  <a:ext cx="457882" cy="276999"/>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ea typeface="Cambria Math" panose="02040503050406030204" pitchFamily="18" charset="0"/>
                        </a:rPr>
                        <m:t>𝐸</m:t>
                      </m:r>
                    </m:oMath>
                  </a14:m>
                  <a:r>
                    <a:rPr lang="en-US" i="1" dirty="0"/>
                    <a:t>,</a:t>
                  </a:r>
                  <a:r>
                    <a:rPr lang="en-US" dirty="0"/>
                    <a:t>eV</a:t>
                  </a:r>
                  <a:endParaRPr lang="ru-RU" dirty="0"/>
                </a:p>
              </p:txBody>
            </p:sp>
          </mc:Choice>
          <mc:Fallback xmlns="">
            <p:sp>
              <p:nvSpPr>
                <p:cNvPr id="1043" name="TextBox 1042">
                  <a:extLst>
                    <a:ext uri="{FF2B5EF4-FFF2-40B4-BE49-F238E27FC236}">
                      <a16:creationId xmlns:a16="http://schemas.microsoft.com/office/drawing/2014/main" id="{D9ABC60E-D981-0BA1-C119-55F0E85496D3}"/>
                    </a:ext>
                  </a:extLst>
                </p:cNvPr>
                <p:cNvSpPr txBox="1">
                  <a:spLocks noRot="1" noChangeAspect="1" noMove="1" noResize="1" noEditPoints="1" noAdjustHandles="1" noChangeArrowheads="1" noChangeShapeType="1" noTextEdit="1"/>
                </p:cNvSpPr>
                <p:nvPr/>
              </p:nvSpPr>
              <p:spPr>
                <a:xfrm>
                  <a:off x="4563352" y="1328548"/>
                  <a:ext cx="457882" cy="276999"/>
                </a:xfrm>
                <a:prstGeom prst="rect">
                  <a:avLst/>
                </a:prstGeom>
                <a:blipFill>
                  <a:blip r:embed="rId8"/>
                  <a:stretch>
                    <a:fillRect l="-17333" t="-28889" r="-32000" b="-51111"/>
                  </a:stretch>
                </a:blipFill>
              </p:spPr>
              <p:txBody>
                <a:bodyPr/>
                <a:lstStyle/>
                <a:p>
                  <a:r>
                    <a:rPr lang="ru-RU">
                      <a:noFill/>
                    </a:rPr>
                    <a:t> </a:t>
                  </a:r>
                </a:p>
              </p:txBody>
            </p:sp>
          </mc:Fallback>
        </mc:AlternateContent>
        <p:cxnSp>
          <p:nvCxnSpPr>
            <p:cNvPr id="1119" name="Прямая соединительная линия 1118">
              <a:extLst>
                <a:ext uri="{FF2B5EF4-FFF2-40B4-BE49-F238E27FC236}">
                  <a16:creationId xmlns:a16="http://schemas.microsoft.com/office/drawing/2014/main" id="{5F74559D-041A-CBCF-7095-887ED5FC2A1C}"/>
                </a:ext>
              </a:extLst>
            </p:cNvPr>
            <p:cNvCxnSpPr>
              <a:cxnSpLocks/>
            </p:cNvCxnSpPr>
            <p:nvPr/>
          </p:nvCxnSpPr>
          <p:spPr>
            <a:xfrm>
              <a:off x="6090076" y="2754175"/>
              <a:ext cx="18270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22" name="Прямая соединительная линия 1121">
              <a:extLst>
                <a:ext uri="{FF2B5EF4-FFF2-40B4-BE49-F238E27FC236}">
                  <a16:creationId xmlns:a16="http://schemas.microsoft.com/office/drawing/2014/main" id="{F080A518-9C1C-1A51-6791-0630D01D6F53}"/>
                </a:ext>
              </a:extLst>
            </p:cNvPr>
            <p:cNvCxnSpPr>
              <a:cxnSpLocks/>
            </p:cNvCxnSpPr>
            <p:nvPr/>
          </p:nvCxnSpPr>
          <p:spPr>
            <a:xfrm>
              <a:off x="6101668" y="3660905"/>
              <a:ext cx="1827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3" name="Прямая соединительная линия 1122">
              <a:extLst>
                <a:ext uri="{FF2B5EF4-FFF2-40B4-BE49-F238E27FC236}">
                  <a16:creationId xmlns:a16="http://schemas.microsoft.com/office/drawing/2014/main" id="{FABB9098-9404-F637-D003-904A8F4B29D3}"/>
                </a:ext>
              </a:extLst>
            </p:cNvPr>
            <p:cNvCxnSpPr>
              <a:cxnSpLocks/>
            </p:cNvCxnSpPr>
            <p:nvPr/>
          </p:nvCxnSpPr>
          <p:spPr>
            <a:xfrm>
              <a:off x="5428743" y="1986636"/>
              <a:ext cx="18270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25" name="Прямая соединительная линия 1124">
              <a:extLst>
                <a:ext uri="{FF2B5EF4-FFF2-40B4-BE49-F238E27FC236}">
                  <a16:creationId xmlns:a16="http://schemas.microsoft.com/office/drawing/2014/main" id="{E597B053-23E9-9B8F-EB20-5CA599BBA765}"/>
                </a:ext>
              </a:extLst>
            </p:cNvPr>
            <p:cNvCxnSpPr>
              <a:cxnSpLocks/>
            </p:cNvCxnSpPr>
            <p:nvPr/>
          </p:nvCxnSpPr>
          <p:spPr>
            <a:xfrm>
              <a:off x="6111286" y="1986885"/>
              <a:ext cx="18270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27" name="Прямая соединительная линия 1126">
              <a:extLst>
                <a:ext uri="{FF2B5EF4-FFF2-40B4-BE49-F238E27FC236}">
                  <a16:creationId xmlns:a16="http://schemas.microsoft.com/office/drawing/2014/main" id="{48787FBB-C32B-546E-2585-54C15F0FC9D4}"/>
                </a:ext>
              </a:extLst>
            </p:cNvPr>
            <p:cNvCxnSpPr>
              <a:cxnSpLocks/>
            </p:cNvCxnSpPr>
            <p:nvPr/>
          </p:nvCxnSpPr>
          <p:spPr>
            <a:xfrm>
              <a:off x="6572572" y="2211710"/>
              <a:ext cx="18270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28" name="Прямая соединительная линия 1127">
              <a:extLst>
                <a:ext uri="{FF2B5EF4-FFF2-40B4-BE49-F238E27FC236}">
                  <a16:creationId xmlns:a16="http://schemas.microsoft.com/office/drawing/2014/main" id="{75DCE2B2-A733-565E-B380-5569CD092618}"/>
                </a:ext>
              </a:extLst>
            </p:cNvPr>
            <p:cNvCxnSpPr>
              <a:cxnSpLocks/>
            </p:cNvCxnSpPr>
            <p:nvPr/>
          </p:nvCxnSpPr>
          <p:spPr>
            <a:xfrm>
              <a:off x="6572572" y="2415812"/>
              <a:ext cx="18270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142" name="Прямоугольник 1141">
              <a:extLst>
                <a:ext uri="{FF2B5EF4-FFF2-40B4-BE49-F238E27FC236}">
                  <a16:creationId xmlns:a16="http://schemas.microsoft.com/office/drawing/2014/main" id="{7DD476C5-6B37-7C32-0712-B99E3AC2CFB1}"/>
                </a:ext>
              </a:extLst>
            </p:cNvPr>
            <p:cNvSpPr/>
            <p:nvPr/>
          </p:nvSpPr>
          <p:spPr>
            <a:xfrm>
              <a:off x="5993168" y="2629048"/>
              <a:ext cx="188259" cy="773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43" name="Прямоугольник 1142">
              <a:extLst>
                <a:ext uri="{FF2B5EF4-FFF2-40B4-BE49-F238E27FC236}">
                  <a16:creationId xmlns:a16="http://schemas.microsoft.com/office/drawing/2014/main" id="{40EC96D9-56E2-659C-B481-D4CF8100E8AC}"/>
                </a:ext>
              </a:extLst>
            </p:cNvPr>
            <p:cNvSpPr/>
            <p:nvPr/>
          </p:nvSpPr>
          <p:spPr>
            <a:xfrm>
              <a:off x="6034346" y="2668159"/>
              <a:ext cx="127516" cy="487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TextBox 49">
              <a:extLst>
                <a:ext uri="{FF2B5EF4-FFF2-40B4-BE49-F238E27FC236}">
                  <a16:creationId xmlns:a16="http://schemas.microsoft.com/office/drawing/2014/main" id="{C3633916-6CA3-3DDC-FDF8-584EEB3AA4E1}"/>
                </a:ext>
              </a:extLst>
            </p:cNvPr>
            <p:cNvSpPr txBox="1"/>
            <p:nvPr/>
          </p:nvSpPr>
          <p:spPr>
            <a:xfrm>
              <a:off x="5030809" y="3641857"/>
              <a:ext cx="388248" cy="276999"/>
            </a:xfrm>
            <a:prstGeom prst="rect">
              <a:avLst/>
            </a:prstGeom>
            <a:noFill/>
          </p:spPr>
          <p:txBody>
            <a:bodyPr wrap="none" rtlCol="0">
              <a:spAutoFit/>
            </a:bodyPr>
            <a:lstStyle/>
            <a:p>
              <a:r>
                <a:rPr lang="en-US" sz="1200" b="1" dirty="0"/>
                <a:t>HQ</a:t>
              </a:r>
              <a:endParaRPr lang="ru-RU" sz="1200" b="1" dirty="0"/>
            </a:p>
          </p:txBody>
        </p:sp>
        <p:sp>
          <p:nvSpPr>
            <p:cNvPr id="52" name="TextBox 51">
              <a:extLst>
                <a:ext uri="{FF2B5EF4-FFF2-40B4-BE49-F238E27FC236}">
                  <a16:creationId xmlns:a16="http://schemas.microsoft.com/office/drawing/2014/main" id="{2C595A73-D78E-C652-581C-C6C2C5FF366B}"/>
                </a:ext>
              </a:extLst>
            </p:cNvPr>
            <p:cNvSpPr txBox="1"/>
            <p:nvPr/>
          </p:nvSpPr>
          <p:spPr>
            <a:xfrm>
              <a:off x="4981750" y="2502852"/>
              <a:ext cx="465192" cy="276999"/>
            </a:xfrm>
            <a:prstGeom prst="rect">
              <a:avLst/>
            </a:prstGeom>
            <a:noFill/>
          </p:spPr>
          <p:txBody>
            <a:bodyPr wrap="none" rtlCol="0">
              <a:spAutoFit/>
            </a:bodyPr>
            <a:lstStyle/>
            <a:p>
              <a:r>
                <a:rPr lang="en-US" sz="1200" b="1" dirty="0"/>
                <a:t>HQ*</a:t>
              </a:r>
              <a:endParaRPr lang="ru-RU" sz="1200" b="1" dirty="0"/>
            </a:p>
          </p:txBody>
        </p:sp>
        <p:cxnSp>
          <p:nvCxnSpPr>
            <p:cNvPr id="1156" name="Прямая соединительная линия 1155">
              <a:extLst>
                <a:ext uri="{FF2B5EF4-FFF2-40B4-BE49-F238E27FC236}">
                  <a16:creationId xmlns:a16="http://schemas.microsoft.com/office/drawing/2014/main" id="{BBB1F2E6-079C-28E7-00BD-123FB3EEAD03}"/>
                </a:ext>
              </a:extLst>
            </p:cNvPr>
            <p:cNvCxnSpPr>
              <a:cxnSpLocks/>
            </p:cNvCxnSpPr>
            <p:nvPr/>
          </p:nvCxnSpPr>
          <p:spPr>
            <a:xfrm>
              <a:off x="6635439" y="3307494"/>
              <a:ext cx="1827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1D8EC772-D64C-E678-71D5-1B9332794471}"/>
                </a:ext>
              </a:extLst>
            </p:cNvPr>
            <p:cNvSpPr txBox="1"/>
            <p:nvPr/>
          </p:nvSpPr>
          <p:spPr>
            <a:xfrm>
              <a:off x="4701087" y="1836194"/>
              <a:ext cx="787395" cy="276999"/>
            </a:xfrm>
            <a:prstGeom prst="rect">
              <a:avLst/>
            </a:prstGeom>
            <a:noFill/>
          </p:spPr>
          <p:txBody>
            <a:bodyPr wrap="none" rtlCol="0">
              <a:spAutoFit/>
            </a:bodyPr>
            <a:lstStyle/>
            <a:p>
              <a:r>
                <a:rPr lang="en-US" sz="1200" b="1" dirty="0"/>
                <a:t>ET 5’base</a:t>
              </a:r>
              <a:endParaRPr lang="ru-RU" sz="1200" b="1" dirty="0"/>
            </a:p>
          </p:txBody>
        </p:sp>
        <p:cxnSp>
          <p:nvCxnSpPr>
            <p:cNvPr id="46" name="Прямая соединительная линия 45">
              <a:extLst>
                <a:ext uri="{FF2B5EF4-FFF2-40B4-BE49-F238E27FC236}">
                  <a16:creationId xmlns:a16="http://schemas.microsoft.com/office/drawing/2014/main" id="{97BD846E-F10A-51E6-BBDF-A0254CD6E2A1}"/>
                </a:ext>
              </a:extLst>
            </p:cNvPr>
            <p:cNvCxnSpPr>
              <a:cxnSpLocks/>
            </p:cNvCxnSpPr>
            <p:nvPr/>
          </p:nvCxnSpPr>
          <p:spPr>
            <a:xfrm>
              <a:off x="5429384" y="2632366"/>
              <a:ext cx="18270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173" name="TextBox 1172">
              <a:extLst>
                <a:ext uri="{FF2B5EF4-FFF2-40B4-BE49-F238E27FC236}">
                  <a16:creationId xmlns:a16="http://schemas.microsoft.com/office/drawing/2014/main" id="{534A3EA2-5A90-C0E4-3565-4BCAC9A38C67}"/>
                </a:ext>
              </a:extLst>
            </p:cNvPr>
            <p:cNvSpPr txBox="1"/>
            <p:nvPr/>
          </p:nvSpPr>
          <p:spPr>
            <a:xfrm>
              <a:off x="5389846" y="3500915"/>
              <a:ext cx="383438" cy="276999"/>
            </a:xfrm>
            <a:prstGeom prst="rect">
              <a:avLst/>
            </a:prstGeom>
            <a:noFill/>
          </p:spPr>
          <p:txBody>
            <a:bodyPr wrap="none" rtlCol="0">
              <a:spAutoFit/>
            </a:bodyPr>
            <a:lstStyle/>
            <a:p>
              <a:r>
                <a:rPr lang="en-US" sz="1200" b="1" dirty="0"/>
                <a:t>0.0</a:t>
              </a:r>
              <a:endParaRPr lang="ru-RU" sz="1200" b="1" dirty="0"/>
            </a:p>
          </p:txBody>
        </p:sp>
        <p:sp>
          <p:nvSpPr>
            <p:cNvPr id="1174" name="TextBox 1173">
              <a:extLst>
                <a:ext uri="{FF2B5EF4-FFF2-40B4-BE49-F238E27FC236}">
                  <a16:creationId xmlns:a16="http://schemas.microsoft.com/office/drawing/2014/main" id="{C0D2DB95-EFDE-C153-DB6A-6BACC5E6E279}"/>
                </a:ext>
              </a:extLst>
            </p:cNvPr>
            <p:cNvSpPr txBox="1"/>
            <p:nvPr/>
          </p:nvSpPr>
          <p:spPr>
            <a:xfrm>
              <a:off x="5327048" y="2403709"/>
              <a:ext cx="383438" cy="276999"/>
            </a:xfrm>
            <a:prstGeom prst="rect">
              <a:avLst/>
            </a:prstGeom>
            <a:noFill/>
          </p:spPr>
          <p:txBody>
            <a:bodyPr wrap="none" rtlCol="0">
              <a:spAutoFit/>
            </a:bodyPr>
            <a:lstStyle/>
            <a:p>
              <a:r>
                <a:rPr lang="en-US" sz="1200" b="1" dirty="0"/>
                <a:t>2.5</a:t>
              </a:r>
              <a:endParaRPr lang="ru-RU" sz="1200" b="1" dirty="0"/>
            </a:p>
          </p:txBody>
        </p:sp>
        <p:sp>
          <p:nvSpPr>
            <p:cNvPr id="1175" name="TextBox 1174">
              <a:extLst>
                <a:ext uri="{FF2B5EF4-FFF2-40B4-BE49-F238E27FC236}">
                  <a16:creationId xmlns:a16="http://schemas.microsoft.com/office/drawing/2014/main" id="{9D68BDA0-30EB-B8B9-FA80-9C437CEF5AFE}"/>
                </a:ext>
              </a:extLst>
            </p:cNvPr>
            <p:cNvSpPr txBox="1"/>
            <p:nvPr/>
          </p:nvSpPr>
          <p:spPr>
            <a:xfrm>
              <a:off x="5314825" y="1723361"/>
              <a:ext cx="383438" cy="276999"/>
            </a:xfrm>
            <a:prstGeom prst="rect">
              <a:avLst/>
            </a:prstGeom>
            <a:noFill/>
          </p:spPr>
          <p:txBody>
            <a:bodyPr wrap="none" rtlCol="0">
              <a:spAutoFit/>
            </a:bodyPr>
            <a:lstStyle/>
            <a:p>
              <a:r>
                <a:rPr lang="en-US" sz="1200" b="1" dirty="0"/>
                <a:t>3.4</a:t>
              </a:r>
              <a:endParaRPr lang="ru-RU" sz="1200" b="1" dirty="0"/>
            </a:p>
          </p:txBody>
        </p:sp>
        <p:sp>
          <p:nvSpPr>
            <p:cNvPr id="1176" name="TextBox 1175">
              <a:extLst>
                <a:ext uri="{FF2B5EF4-FFF2-40B4-BE49-F238E27FC236}">
                  <a16:creationId xmlns:a16="http://schemas.microsoft.com/office/drawing/2014/main" id="{E84D2756-3E6C-F290-55EF-084ECD99A420}"/>
                </a:ext>
              </a:extLst>
            </p:cNvPr>
            <p:cNvSpPr txBox="1"/>
            <p:nvPr/>
          </p:nvSpPr>
          <p:spPr>
            <a:xfrm>
              <a:off x="5987780" y="2523485"/>
              <a:ext cx="383438" cy="276999"/>
            </a:xfrm>
            <a:prstGeom prst="rect">
              <a:avLst/>
            </a:prstGeom>
            <a:noFill/>
          </p:spPr>
          <p:txBody>
            <a:bodyPr wrap="none" rtlCol="0">
              <a:spAutoFit/>
            </a:bodyPr>
            <a:lstStyle/>
            <a:p>
              <a:r>
                <a:rPr lang="en-US" sz="1200" b="1" dirty="0"/>
                <a:t>2.2</a:t>
              </a:r>
              <a:endParaRPr lang="ru-RU" sz="1200" b="1" dirty="0"/>
            </a:p>
          </p:txBody>
        </p:sp>
        <p:sp>
          <p:nvSpPr>
            <p:cNvPr id="1177" name="TextBox 1176">
              <a:extLst>
                <a:ext uri="{FF2B5EF4-FFF2-40B4-BE49-F238E27FC236}">
                  <a16:creationId xmlns:a16="http://schemas.microsoft.com/office/drawing/2014/main" id="{BAC155C5-3718-3877-F1E9-1C454EED3489}"/>
                </a:ext>
              </a:extLst>
            </p:cNvPr>
            <p:cNvSpPr txBox="1"/>
            <p:nvPr/>
          </p:nvSpPr>
          <p:spPr>
            <a:xfrm>
              <a:off x="6008512" y="3437176"/>
              <a:ext cx="383438" cy="276999"/>
            </a:xfrm>
            <a:prstGeom prst="rect">
              <a:avLst/>
            </a:prstGeom>
            <a:noFill/>
          </p:spPr>
          <p:txBody>
            <a:bodyPr wrap="none" rtlCol="0">
              <a:spAutoFit/>
            </a:bodyPr>
            <a:lstStyle/>
            <a:p>
              <a:r>
                <a:rPr lang="en-US" sz="1200" b="1" dirty="0"/>
                <a:t>0.3</a:t>
              </a:r>
              <a:endParaRPr lang="ru-RU" sz="1200" b="1" dirty="0"/>
            </a:p>
          </p:txBody>
        </p:sp>
        <p:sp>
          <p:nvSpPr>
            <p:cNvPr id="1179" name="TextBox 1178">
              <a:extLst>
                <a:ext uri="{FF2B5EF4-FFF2-40B4-BE49-F238E27FC236}">
                  <a16:creationId xmlns:a16="http://schemas.microsoft.com/office/drawing/2014/main" id="{061C5E32-55E6-48E4-4A44-B97219F34D0C}"/>
                </a:ext>
              </a:extLst>
            </p:cNvPr>
            <p:cNvSpPr txBox="1"/>
            <p:nvPr/>
          </p:nvSpPr>
          <p:spPr>
            <a:xfrm>
              <a:off x="5991991" y="1737395"/>
              <a:ext cx="383438" cy="276999"/>
            </a:xfrm>
            <a:prstGeom prst="rect">
              <a:avLst/>
            </a:prstGeom>
            <a:noFill/>
          </p:spPr>
          <p:txBody>
            <a:bodyPr wrap="none" rtlCol="0">
              <a:spAutoFit/>
            </a:bodyPr>
            <a:lstStyle/>
            <a:p>
              <a:r>
                <a:rPr lang="en-US" sz="1200" b="1" dirty="0"/>
                <a:t>3.4</a:t>
              </a:r>
              <a:endParaRPr lang="ru-RU" sz="1200" b="1" dirty="0"/>
            </a:p>
          </p:txBody>
        </p:sp>
        <p:sp>
          <p:nvSpPr>
            <p:cNvPr id="1182" name="TextBox 1181">
              <a:extLst>
                <a:ext uri="{FF2B5EF4-FFF2-40B4-BE49-F238E27FC236}">
                  <a16:creationId xmlns:a16="http://schemas.microsoft.com/office/drawing/2014/main" id="{231CDAD6-7D42-B2F0-D277-020DBFFB6A6F}"/>
                </a:ext>
              </a:extLst>
            </p:cNvPr>
            <p:cNvSpPr txBox="1"/>
            <p:nvPr/>
          </p:nvSpPr>
          <p:spPr>
            <a:xfrm>
              <a:off x="6481186" y="3068314"/>
              <a:ext cx="383438" cy="276999"/>
            </a:xfrm>
            <a:prstGeom prst="rect">
              <a:avLst/>
            </a:prstGeom>
            <a:noFill/>
          </p:spPr>
          <p:txBody>
            <a:bodyPr wrap="none" rtlCol="0">
              <a:spAutoFit/>
            </a:bodyPr>
            <a:lstStyle/>
            <a:p>
              <a:r>
                <a:rPr lang="en-US" sz="1200" b="1" dirty="0"/>
                <a:t>0.9</a:t>
              </a:r>
              <a:endParaRPr lang="ru-RU" sz="1200" b="1" dirty="0"/>
            </a:p>
          </p:txBody>
        </p:sp>
        <p:cxnSp>
          <p:nvCxnSpPr>
            <p:cNvPr id="1183" name="Прямая соединительная линия 1182">
              <a:extLst>
                <a:ext uri="{FF2B5EF4-FFF2-40B4-BE49-F238E27FC236}">
                  <a16:creationId xmlns:a16="http://schemas.microsoft.com/office/drawing/2014/main" id="{FDAA3A92-38C0-8E45-459C-1E28AE56F5BA}"/>
                </a:ext>
              </a:extLst>
            </p:cNvPr>
            <p:cNvCxnSpPr>
              <a:cxnSpLocks/>
            </p:cNvCxnSpPr>
            <p:nvPr/>
          </p:nvCxnSpPr>
          <p:spPr>
            <a:xfrm>
              <a:off x="6272778" y="1986931"/>
              <a:ext cx="305387" cy="22545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89" name="Прямая соединительная линия 1188">
              <a:extLst>
                <a:ext uri="{FF2B5EF4-FFF2-40B4-BE49-F238E27FC236}">
                  <a16:creationId xmlns:a16="http://schemas.microsoft.com/office/drawing/2014/main" id="{A5C1AF24-F13D-7012-D53A-C9F2440F5782}"/>
                </a:ext>
              </a:extLst>
            </p:cNvPr>
            <p:cNvCxnSpPr>
              <a:cxnSpLocks/>
            </p:cNvCxnSpPr>
            <p:nvPr/>
          </p:nvCxnSpPr>
          <p:spPr>
            <a:xfrm>
              <a:off x="5611445" y="2629048"/>
              <a:ext cx="499841" cy="12409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4" name="Прямая соединительная линия 1193">
              <a:extLst>
                <a:ext uri="{FF2B5EF4-FFF2-40B4-BE49-F238E27FC236}">
                  <a16:creationId xmlns:a16="http://schemas.microsoft.com/office/drawing/2014/main" id="{B4C4787D-3F80-AD50-B0FD-1F13A570876E}"/>
                </a:ext>
              </a:extLst>
            </p:cNvPr>
            <p:cNvCxnSpPr>
              <a:cxnSpLocks/>
            </p:cNvCxnSpPr>
            <p:nvPr/>
          </p:nvCxnSpPr>
          <p:spPr>
            <a:xfrm flipV="1">
              <a:off x="6258790" y="2415812"/>
              <a:ext cx="340498" cy="34010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7" name="Прямая соединительная линия 1196">
              <a:extLst>
                <a:ext uri="{FF2B5EF4-FFF2-40B4-BE49-F238E27FC236}">
                  <a16:creationId xmlns:a16="http://schemas.microsoft.com/office/drawing/2014/main" id="{C722D1BB-314D-A147-F5A2-F81063C82CD9}"/>
                </a:ext>
              </a:extLst>
            </p:cNvPr>
            <p:cNvCxnSpPr>
              <a:cxnSpLocks/>
            </p:cNvCxnSpPr>
            <p:nvPr/>
          </p:nvCxnSpPr>
          <p:spPr>
            <a:xfrm flipH="1">
              <a:off x="6754634" y="1528648"/>
              <a:ext cx="885023" cy="68306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03" name="Прямая соединительная линия 1202">
              <a:extLst>
                <a:ext uri="{FF2B5EF4-FFF2-40B4-BE49-F238E27FC236}">
                  <a16:creationId xmlns:a16="http://schemas.microsoft.com/office/drawing/2014/main" id="{808C9821-B6A6-4F41-0A01-B2D59E351EE6}"/>
                </a:ext>
              </a:extLst>
            </p:cNvPr>
            <p:cNvCxnSpPr>
              <a:cxnSpLocks/>
            </p:cNvCxnSpPr>
            <p:nvPr/>
          </p:nvCxnSpPr>
          <p:spPr>
            <a:xfrm flipV="1">
              <a:off x="6750868" y="1378672"/>
              <a:ext cx="701495" cy="103846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4" name="Прямая соединительная линия 1213">
              <a:extLst>
                <a:ext uri="{FF2B5EF4-FFF2-40B4-BE49-F238E27FC236}">
                  <a16:creationId xmlns:a16="http://schemas.microsoft.com/office/drawing/2014/main" id="{3E22EBBD-3B42-6FCD-F8B5-EF7605D0FA9C}"/>
                </a:ext>
              </a:extLst>
            </p:cNvPr>
            <p:cNvCxnSpPr>
              <a:cxnSpLocks/>
            </p:cNvCxnSpPr>
            <p:nvPr/>
          </p:nvCxnSpPr>
          <p:spPr>
            <a:xfrm flipV="1">
              <a:off x="5649857" y="3660905"/>
              <a:ext cx="461429" cy="138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7" name="Прямая соединительная линия 1216">
              <a:extLst>
                <a:ext uri="{FF2B5EF4-FFF2-40B4-BE49-F238E27FC236}">
                  <a16:creationId xmlns:a16="http://schemas.microsoft.com/office/drawing/2014/main" id="{CAC97489-8B65-7E7D-E5FE-17972D226286}"/>
                </a:ext>
              </a:extLst>
            </p:cNvPr>
            <p:cNvCxnSpPr>
              <a:cxnSpLocks/>
            </p:cNvCxnSpPr>
            <p:nvPr/>
          </p:nvCxnSpPr>
          <p:spPr>
            <a:xfrm flipV="1">
              <a:off x="6281843" y="3304429"/>
              <a:ext cx="358408" cy="35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9" name="Прямая соединительная линия 1218">
              <a:extLst>
                <a:ext uri="{FF2B5EF4-FFF2-40B4-BE49-F238E27FC236}">
                  <a16:creationId xmlns:a16="http://schemas.microsoft.com/office/drawing/2014/main" id="{3B44BE09-AAF2-2038-2EEF-44985296EA93}"/>
                </a:ext>
              </a:extLst>
            </p:cNvPr>
            <p:cNvCxnSpPr>
              <a:cxnSpLocks/>
            </p:cNvCxnSpPr>
            <p:nvPr/>
          </p:nvCxnSpPr>
          <p:spPr>
            <a:xfrm flipV="1">
              <a:off x="6817314" y="1350312"/>
              <a:ext cx="654458" cy="1954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3" name="TextBox 1222">
              <a:extLst>
                <a:ext uri="{FF2B5EF4-FFF2-40B4-BE49-F238E27FC236}">
                  <a16:creationId xmlns:a16="http://schemas.microsoft.com/office/drawing/2014/main" id="{8D53D4B8-374E-FAB6-AC4C-5CE10080D475}"/>
                </a:ext>
              </a:extLst>
            </p:cNvPr>
            <p:cNvSpPr txBox="1"/>
            <p:nvPr/>
          </p:nvSpPr>
          <p:spPr>
            <a:xfrm>
              <a:off x="5385265" y="3974240"/>
              <a:ext cx="431528" cy="461665"/>
            </a:xfrm>
            <a:prstGeom prst="rect">
              <a:avLst/>
            </a:prstGeom>
            <a:noFill/>
          </p:spPr>
          <p:txBody>
            <a:bodyPr wrap="none" rtlCol="0">
              <a:spAutoFit/>
            </a:bodyPr>
            <a:lstStyle/>
            <a:p>
              <a:r>
                <a:rPr lang="en-US" sz="1200" b="1" dirty="0"/>
                <a:t>HQ</a:t>
              </a:r>
            </a:p>
            <a:p>
              <a:r>
                <a:rPr lang="en-US" sz="1200" b="1" dirty="0"/>
                <a:t>min</a:t>
              </a:r>
              <a:endParaRPr lang="ru-RU" sz="1200" b="1" dirty="0"/>
            </a:p>
          </p:txBody>
        </p:sp>
        <p:sp>
          <p:nvSpPr>
            <p:cNvPr id="1224" name="TextBox 1223">
              <a:extLst>
                <a:ext uri="{FF2B5EF4-FFF2-40B4-BE49-F238E27FC236}">
                  <a16:creationId xmlns:a16="http://schemas.microsoft.com/office/drawing/2014/main" id="{E42DBF4E-00A3-8CA6-C359-65B13A536805}"/>
                </a:ext>
              </a:extLst>
            </p:cNvPr>
            <p:cNvSpPr txBox="1"/>
            <p:nvPr/>
          </p:nvSpPr>
          <p:spPr>
            <a:xfrm>
              <a:off x="6008512" y="3971236"/>
              <a:ext cx="465192" cy="461665"/>
            </a:xfrm>
            <a:prstGeom prst="rect">
              <a:avLst/>
            </a:prstGeom>
            <a:noFill/>
          </p:spPr>
          <p:txBody>
            <a:bodyPr wrap="none" rtlCol="0">
              <a:spAutoFit/>
            </a:bodyPr>
            <a:lstStyle/>
            <a:p>
              <a:r>
                <a:rPr lang="en-US" sz="1200" b="1" dirty="0"/>
                <a:t>HQ*</a:t>
              </a:r>
            </a:p>
            <a:p>
              <a:r>
                <a:rPr lang="en-US" sz="1200" b="1" dirty="0"/>
                <a:t>min</a:t>
              </a:r>
              <a:endParaRPr lang="ru-RU" sz="1200" b="1" dirty="0"/>
            </a:p>
          </p:txBody>
        </p:sp>
        <p:sp>
          <p:nvSpPr>
            <p:cNvPr id="1225" name="TextBox 1224">
              <a:extLst>
                <a:ext uri="{FF2B5EF4-FFF2-40B4-BE49-F238E27FC236}">
                  <a16:creationId xmlns:a16="http://schemas.microsoft.com/office/drawing/2014/main" id="{2DCA6377-925F-67B5-4733-16B67BB7AFFB}"/>
                </a:ext>
              </a:extLst>
            </p:cNvPr>
            <p:cNvSpPr txBox="1"/>
            <p:nvPr/>
          </p:nvSpPr>
          <p:spPr>
            <a:xfrm>
              <a:off x="6391950" y="3971396"/>
              <a:ext cx="787396" cy="461665"/>
            </a:xfrm>
            <a:prstGeom prst="rect">
              <a:avLst/>
            </a:prstGeom>
            <a:noFill/>
          </p:spPr>
          <p:txBody>
            <a:bodyPr wrap="none" rtlCol="0">
              <a:spAutoFit/>
            </a:bodyPr>
            <a:lstStyle/>
            <a:p>
              <a:pPr algn="ctr"/>
              <a:r>
                <a:rPr lang="en-US" sz="1200" b="1" dirty="0"/>
                <a:t>ET 5’base</a:t>
              </a:r>
            </a:p>
            <a:p>
              <a:pPr algn="ctr"/>
              <a:r>
                <a:rPr lang="en-US" sz="1200" b="1" dirty="0"/>
                <a:t>min</a:t>
              </a:r>
              <a:endParaRPr lang="ru-RU" sz="1200" b="1" dirty="0"/>
            </a:p>
          </p:txBody>
        </p:sp>
        <p:cxnSp>
          <p:nvCxnSpPr>
            <p:cNvPr id="1229" name="Прямая со стрелкой 1228">
              <a:extLst>
                <a:ext uri="{FF2B5EF4-FFF2-40B4-BE49-F238E27FC236}">
                  <a16:creationId xmlns:a16="http://schemas.microsoft.com/office/drawing/2014/main" id="{05AF5404-DAE8-3CED-05BD-3D6A7E61CFB9}"/>
                </a:ext>
              </a:extLst>
            </p:cNvPr>
            <p:cNvCxnSpPr>
              <a:cxnSpLocks/>
            </p:cNvCxnSpPr>
            <p:nvPr/>
          </p:nvCxnSpPr>
          <p:spPr>
            <a:xfrm flipV="1">
              <a:off x="5446942" y="2641351"/>
              <a:ext cx="0" cy="11569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34" name="TextBox 1233">
              <a:extLst>
                <a:ext uri="{FF2B5EF4-FFF2-40B4-BE49-F238E27FC236}">
                  <a16:creationId xmlns:a16="http://schemas.microsoft.com/office/drawing/2014/main" id="{21AB2126-941A-BDFC-19D4-56621152B067}"/>
                </a:ext>
              </a:extLst>
            </p:cNvPr>
            <p:cNvSpPr txBox="1"/>
            <p:nvPr/>
          </p:nvSpPr>
          <p:spPr>
            <a:xfrm>
              <a:off x="4713675" y="3043068"/>
              <a:ext cx="715068" cy="215444"/>
            </a:xfrm>
            <a:prstGeom prst="rect">
              <a:avLst/>
            </a:prstGeom>
            <a:noFill/>
          </p:spPr>
          <p:txBody>
            <a:bodyPr wrap="none" lIns="0" tIns="0" rIns="0" bIns="0" rtlCol="0">
              <a:spAutoFit/>
            </a:bodyPr>
            <a:lstStyle/>
            <a:p>
              <a:r>
                <a:rPr lang="en-US" sz="1400" dirty="0"/>
                <a:t>Excitation</a:t>
              </a:r>
              <a:endParaRPr lang="ru-RU" sz="1400" dirty="0"/>
            </a:p>
          </p:txBody>
        </p:sp>
        <p:sp>
          <p:nvSpPr>
            <p:cNvPr id="1221" name="Овал 1220">
              <a:extLst>
                <a:ext uri="{FF2B5EF4-FFF2-40B4-BE49-F238E27FC236}">
                  <a16:creationId xmlns:a16="http://schemas.microsoft.com/office/drawing/2014/main" id="{7806FB45-0E13-6BE1-5BA5-9308E2EDB63E}"/>
                </a:ext>
              </a:extLst>
            </p:cNvPr>
            <p:cNvSpPr/>
            <p:nvPr/>
          </p:nvSpPr>
          <p:spPr>
            <a:xfrm>
              <a:off x="7006356" y="1975554"/>
              <a:ext cx="45719" cy="45719"/>
            </a:xfrm>
            <a:prstGeom prst="ellipse">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22" name="Овал 1221">
              <a:extLst>
                <a:ext uri="{FF2B5EF4-FFF2-40B4-BE49-F238E27FC236}">
                  <a16:creationId xmlns:a16="http://schemas.microsoft.com/office/drawing/2014/main" id="{68F03870-75D0-F4F6-B51F-7266EE013CA9}"/>
                </a:ext>
              </a:extLst>
            </p:cNvPr>
            <p:cNvSpPr/>
            <p:nvPr/>
          </p:nvSpPr>
          <p:spPr>
            <a:xfrm>
              <a:off x="7306011" y="1743743"/>
              <a:ext cx="45719" cy="45719"/>
            </a:xfrm>
            <a:prstGeom prst="ellipse">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81" name="TextBox 1180">
              <a:extLst>
                <a:ext uri="{FF2B5EF4-FFF2-40B4-BE49-F238E27FC236}">
                  <a16:creationId xmlns:a16="http://schemas.microsoft.com/office/drawing/2014/main" id="{DE31AE9F-5343-2E09-8287-FE2583C55C6D}"/>
                </a:ext>
              </a:extLst>
            </p:cNvPr>
            <p:cNvSpPr txBox="1"/>
            <p:nvPr/>
          </p:nvSpPr>
          <p:spPr>
            <a:xfrm>
              <a:off x="6455035" y="2195754"/>
              <a:ext cx="461986" cy="276999"/>
            </a:xfrm>
            <a:prstGeom prst="rect">
              <a:avLst/>
            </a:prstGeom>
            <a:noFill/>
          </p:spPr>
          <p:txBody>
            <a:bodyPr wrap="none" rtlCol="0">
              <a:spAutoFit/>
            </a:bodyPr>
            <a:lstStyle/>
            <a:p>
              <a:r>
                <a:rPr lang="en-US" sz="1200" b="1" dirty="0"/>
                <a:t>2.77</a:t>
              </a:r>
              <a:endParaRPr lang="ru-RU" sz="1200" b="1" dirty="0"/>
            </a:p>
          </p:txBody>
        </p:sp>
        <p:sp>
          <p:nvSpPr>
            <p:cNvPr id="1180" name="TextBox 1179">
              <a:extLst>
                <a:ext uri="{FF2B5EF4-FFF2-40B4-BE49-F238E27FC236}">
                  <a16:creationId xmlns:a16="http://schemas.microsoft.com/office/drawing/2014/main" id="{EE75390B-324A-C8B2-4B05-B3CC45C8FD29}"/>
                </a:ext>
              </a:extLst>
            </p:cNvPr>
            <p:cNvSpPr txBox="1"/>
            <p:nvPr/>
          </p:nvSpPr>
          <p:spPr>
            <a:xfrm>
              <a:off x="6437469" y="1959763"/>
              <a:ext cx="461986" cy="276999"/>
            </a:xfrm>
            <a:prstGeom prst="rect">
              <a:avLst/>
            </a:prstGeom>
            <a:noFill/>
          </p:spPr>
          <p:txBody>
            <a:bodyPr wrap="none" rtlCol="0">
              <a:spAutoFit/>
            </a:bodyPr>
            <a:lstStyle/>
            <a:p>
              <a:r>
                <a:rPr lang="en-US" sz="1200" b="1" dirty="0"/>
                <a:t>2.83</a:t>
              </a:r>
              <a:endParaRPr lang="ru-RU" sz="1200" b="1" dirty="0"/>
            </a:p>
          </p:txBody>
        </p:sp>
        <p:cxnSp>
          <p:nvCxnSpPr>
            <p:cNvPr id="1121" name="Прямая соединительная линия 1120">
              <a:extLst>
                <a:ext uri="{FF2B5EF4-FFF2-40B4-BE49-F238E27FC236}">
                  <a16:creationId xmlns:a16="http://schemas.microsoft.com/office/drawing/2014/main" id="{F81912E3-B4CE-C86D-68A1-B070EE7F0533}"/>
                </a:ext>
              </a:extLst>
            </p:cNvPr>
            <p:cNvCxnSpPr>
              <a:cxnSpLocks/>
            </p:cNvCxnSpPr>
            <p:nvPr/>
          </p:nvCxnSpPr>
          <p:spPr>
            <a:xfrm>
              <a:off x="5488482" y="3798329"/>
              <a:ext cx="1827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55" name="TextBox 1254">
            <a:extLst>
              <a:ext uri="{FF2B5EF4-FFF2-40B4-BE49-F238E27FC236}">
                <a16:creationId xmlns:a16="http://schemas.microsoft.com/office/drawing/2014/main" id="{1AA6509E-A074-71AF-4400-EA7BBE89044A}"/>
              </a:ext>
            </a:extLst>
          </p:cNvPr>
          <p:cNvSpPr txBox="1"/>
          <p:nvPr/>
        </p:nvSpPr>
        <p:spPr>
          <a:xfrm rot="2215946">
            <a:off x="6262888" y="2135613"/>
            <a:ext cx="619080" cy="261610"/>
          </a:xfrm>
          <a:prstGeom prst="rect">
            <a:avLst/>
          </a:prstGeom>
          <a:noFill/>
        </p:spPr>
        <p:txBody>
          <a:bodyPr wrap="none" rtlCol="0">
            <a:spAutoFit/>
          </a:bodyPr>
          <a:lstStyle/>
          <a:p>
            <a:r>
              <a:rPr lang="en-US" sz="1100" baseline="30000" dirty="0"/>
              <a:t>*</a:t>
            </a:r>
            <a:r>
              <a:rPr lang="el-GR" sz="1100" dirty="0"/>
              <a:t>λ</a:t>
            </a:r>
            <a:r>
              <a:rPr lang="en-US" sz="1100" dirty="0"/>
              <a:t>=0.59</a:t>
            </a:r>
            <a:endParaRPr lang="ru-RU" sz="1100" dirty="0"/>
          </a:p>
        </p:txBody>
      </p:sp>
      <p:sp>
        <p:nvSpPr>
          <p:cNvPr id="2" name="TextBox 1">
            <a:extLst>
              <a:ext uri="{FF2B5EF4-FFF2-40B4-BE49-F238E27FC236}">
                <a16:creationId xmlns:a16="http://schemas.microsoft.com/office/drawing/2014/main" id="{8D32E97B-7759-AECF-43A6-708D17299114}"/>
              </a:ext>
            </a:extLst>
          </p:cNvPr>
          <p:cNvSpPr txBox="1"/>
          <p:nvPr/>
        </p:nvSpPr>
        <p:spPr>
          <a:xfrm>
            <a:off x="2021944" y="4151021"/>
            <a:ext cx="2215671" cy="369332"/>
          </a:xfrm>
          <a:prstGeom prst="rect">
            <a:avLst/>
          </a:prstGeom>
          <a:noFill/>
        </p:spPr>
        <p:txBody>
          <a:bodyPr wrap="none" rtlCol="0">
            <a:spAutoFit/>
          </a:bodyPr>
          <a:lstStyle/>
          <a:p>
            <a:r>
              <a:rPr lang="en-US" dirty="0"/>
              <a:t>V</a:t>
            </a:r>
            <a:r>
              <a:rPr lang="en-US" baseline="-25000" dirty="0"/>
              <a:t>HQ*/ET 5’base</a:t>
            </a:r>
            <a:r>
              <a:rPr lang="en-US" dirty="0"/>
              <a:t> = 12 cm</a:t>
            </a:r>
            <a:r>
              <a:rPr lang="en-US" baseline="30000" dirty="0"/>
              <a:t>-1</a:t>
            </a:r>
            <a:r>
              <a:rPr lang="en-US" dirty="0"/>
              <a:t> </a:t>
            </a:r>
            <a:endParaRPr lang="ru-RU" dirty="0"/>
          </a:p>
        </p:txBody>
      </p:sp>
      <p:sp>
        <p:nvSpPr>
          <p:cNvPr id="3" name="TextBox 2">
            <a:extLst>
              <a:ext uri="{FF2B5EF4-FFF2-40B4-BE49-F238E27FC236}">
                <a16:creationId xmlns:a16="http://schemas.microsoft.com/office/drawing/2014/main" id="{18C03E50-FE80-5845-8124-716BCB12A711}"/>
              </a:ext>
            </a:extLst>
          </p:cNvPr>
          <p:cNvSpPr txBox="1"/>
          <p:nvPr/>
        </p:nvSpPr>
        <p:spPr>
          <a:xfrm>
            <a:off x="6381120" y="646270"/>
            <a:ext cx="2522999" cy="923330"/>
          </a:xfrm>
          <a:prstGeom prst="rect">
            <a:avLst/>
          </a:prstGeom>
          <a:noFill/>
        </p:spPr>
        <p:txBody>
          <a:bodyPr wrap="none" rtlCol="0">
            <a:spAutoFit/>
          </a:bodyPr>
          <a:lstStyle/>
          <a:p>
            <a:pPr algn="r"/>
            <a:r>
              <a:rPr lang="en-US" dirty="0"/>
              <a:t>Experimental timescales:</a:t>
            </a:r>
          </a:p>
          <a:p>
            <a:pPr algn="r"/>
            <a:r>
              <a:rPr lang="en-US" dirty="0"/>
              <a:t>FET 225 </a:t>
            </a:r>
            <a:r>
              <a:rPr lang="en-US" dirty="0" err="1"/>
              <a:t>ps</a:t>
            </a:r>
            <a:endParaRPr lang="en-US" dirty="0"/>
          </a:p>
          <a:p>
            <a:pPr algn="r"/>
            <a:r>
              <a:rPr lang="en-US" dirty="0"/>
              <a:t>BET 50 </a:t>
            </a:r>
            <a:r>
              <a:rPr lang="en-US" dirty="0" err="1"/>
              <a:t>ps</a:t>
            </a:r>
            <a:endParaRPr lang="ru-RU" dirty="0"/>
          </a:p>
        </p:txBody>
      </p:sp>
      <p:sp>
        <p:nvSpPr>
          <p:cNvPr id="4" name="TextBox 3">
            <a:extLst>
              <a:ext uri="{FF2B5EF4-FFF2-40B4-BE49-F238E27FC236}">
                <a16:creationId xmlns:a16="http://schemas.microsoft.com/office/drawing/2014/main" id="{FEBCCD46-893D-F66A-E48E-3EE7086A33B7}"/>
              </a:ext>
            </a:extLst>
          </p:cNvPr>
          <p:cNvSpPr txBox="1"/>
          <p:nvPr/>
        </p:nvSpPr>
        <p:spPr>
          <a:xfrm rot="982420">
            <a:off x="5786006" y="2540445"/>
            <a:ext cx="546945" cy="261610"/>
          </a:xfrm>
          <a:prstGeom prst="rect">
            <a:avLst/>
          </a:prstGeom>
          <a:noFill/>
        </p:spPr>
        <p:txBody>
          <a:bodyPr wrap="none" rtlCol="0">
            <a:spAutoFit/>
          </a:bodyPr>
          <a:lstStyle/>
          <a:p>
            <a:r>
              <a:rPr lang="en-US" sz="1100" baseline="30000" dirty="0"/>
              <a:t>*</a:t>
            </a:r>
            <a:r>
              <a:rPr lang="el-GR" sz="1100" dirty="0"/>
              <a:t>λ</a:t>
            </a:r>
            <a:r>
              <a:rPr lang="en-US" sz="1100" dirty="0"/>
              <a:t>=0.3</a:t>
            </a:r>
            <a:endParaRPr lang="ru-RU" sz="1100" dirty="0"/>
          </a:p>
        </p:txBody>
      </p:sp>
      <p:sp>
        <p:nvSpPr>
          <p:cNvPr id="9" name="Полилиния: фигура 8">
            <a:extLst>
              <a:ext uri="{FF2B5EF4-FFF2-40B4-BE49-F238E27FC236}">
                <a16:creationId xmlns:a16="http://schemas.microsoft.com/office/drawing/2014/main" id="{007D266B-E21C-EB1B-DDCB-52AAA0322848}"/>
              </a:ext>
            </a:extLst>
          </p:cNvPr>
          <p:cNvSpPr/>
          <p:nvPr/>
        </p:nvSpPr>
        <p:spPr>
          <a:xfrm>
            <a:off x="5722620" y="2066317"/>
            <a:ext cx="1516479" cy="769095"/>
          </a:xfrm>
          <a:custGeom>
            <a:avLst/>
            <a:gdLst>
              <a:gd name="connsiteX0" fmla="*/ 0 w 1516479"/>
              <a:gd name="connsiteY0" fmla="*/ 634973 h 769095"/>
              <a:gd name="connsiteX1" fmla="*/ 742950 w 1516479"/>
              <a:gd name="connsiteY1" fmla="*/ 760703 h 769095"/>
              <a:gd name="connsiteX2" fmla="*/ 1245870 w 1516479"/>
              <a:gd name="connsiteY2" fmla="*/ 425423 h 769095"/>
              <a:gd name="connsiteX3" fmla="*/ 1516380 w 1516479"/>
              <a:gd name="connsiteY3" fmla="*/ 6323 h 769095"/>
              <a:gd name="connsiteX4" fmla="*/ 1219200 w 1516479"/>
              <a:gd name="connsiteY4" fmla="*/ 212063 h 769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479" h="769095">
                <a:moveTo>
                  <a:pt x="0" y="634973"/>
                </a:moveTo>
                <a:cubicBezTo>
                  <a:pt x="267652" y="715300"/>
                  <a:pt x="535305" y="795628"/>
                  <a:pt x="742950" y="760703"/>
                </a:cubicBezTo>
                <a:cubicBezTo>
                  <a:pt x="950595" y="725778"/>
                  <a:pt x="1116965" y="551153"/>
                  <a:pt x="1245870" y="425423"/>
                </a:cubicBezTo>
                <a:cubicBezTo>
                  <a:pt x="1374775" y="299693"/>
                  <a:pt x="1520825" y="41883"/>
                  <a:pt x="1516380" y="6323"/>
                </a:cubicBezTo>
                <a:cubicBezTo>
                  <a:pt x="1511935" y="-29237"/>
                  <a:pt x="1365567" y="91413"/>
                  <a:pt x="1219200" y="212063"/>
                </a:cubicBezTo>
              </a:path>
            </a:pathLst>
          </a:custGeom>
          <a:noFill/>
          <a:ln w="1905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олилиния: фигура 10">
            <a:extLst>
              <a:ext uri="{FF2B5EF4-FFF2-40B4-BE49-F238E27FC236}">
                <a16:creationId xmlns:a16="http://schemas.microsoft.com/office/drawing/2014/main" id="{B917F30C-8EA9-197D-35A5-2A2EBFF24792}"/>
              </a:ext>
            </a:extLst>
          </p:cNvPr>
          <p:cNvSpPr/>
          <p:nvPr/>
        </p:nvSpPr>
        <p:spPr>
          <a:xfrm>
            <a:off x="5755640" y="1789818"/>
            <a:ext cx="1773111" cy="2070982"/>
          </a:xfrm>
          <a:custGeom>
            <a:avLst/>
            <a:gdLst>
              <a:gd name="connsiteX0" fmla="*/ 1209040 w 1773111"/>
              <a:gd name="connsiteY0" fmla="*/ 491102 h 2070982"/>
              <a:gd name="connsiteX1" fmla="*/ 1772920 w 1773111"/>
              <a:gd name="connsiteY1" fmla="*/ 54222 h 2070982"/>
              <a:gd name="connsiteX2" fmla="*/ 1264920 w 1773111"/>
              <a:gd name="connsiteY2" fmla="*/ 1583302 h 2070982"/>
              <a:gd name="connsiteX3" fmla="*/ 665480 w 1773111"/>
              <a:gd name="connsiteY3" fmla="*/ 1943982 h 2070982"/>
              <a:gd name="connsiteX4" fmla="*/ 0 w 1773111"/>
              <a:gd name="connsiteY4" fmla="*/ 2070982 h 2070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111" h="2070982">
                <a:moveTo>
                  <a:pt x="1209040" y="491102"/>
                </a:moveTo>
                <a:cubicBezTo>
                  <a:pt x="1486323" y="181645"/>
                  <a:pt x="1763607" y="-127811"/>
                  <a:pt x="1772920" y="54222"/>
                </a:cubicBezTo>
                <a:cubicBezTo>
                  <a:pt x="1782233" y="236255"/>
                  <a:pt x="1449493" y="1268342"/>
                  <a:pt x="1264920" y="1583302"/>
                </a:cubicBezTo>
                <a:cubicBezTo>
                  <a:pt x="1080347" y="1898262"/>
                  <a:pt x="876300" y="1862702"/>
                  <a:pt x="665480" y="1943982"/>
                </a:cubicBezTo>
                <a:cubicBezTo>
                  <a:pt x="454660" y="2025262"/>
                  <a:pt x="227330" y="2048122"/>
                  <a:pt x="0" y="2070982"/>
                </a:cubicBezTo>
              </a:path>
            </a:pathLst>
          </a:cu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a:extLst>
              <a:ext uri="{FF2B5EF4-FFF2-40B4-BE49-F238E27FC236}">
                <a16:creationId xmlns:a16="http://schemas.microsoft.com/office/drawing/2014/main" id="{3976208D-9982-A775-D80A-6906ABF3067A}"/>
              </a:ext>
            </a:extLst>
          </p:cNvPr>
          <p:cNvSpPr txBox="1"/>
          <p:nvPr/>
        </p:nvSpPr>
        <p:spPr>
          <a:xfrm>
            <a:off x="8058016" y="1761892"/>
            <a:ext cx="534121" cy="646331"/>
          </a:xfrm>
          <a:prstGeom prst="rect">
            <a:avLst/>
          </a:prstGeom>
          <a:noFill/>
        </p:spPr>
        <p:txBody>
          <a:bodyPr wrap="none" rtlCol="0">
            <a:spAutoFit/>
          </a:bodyPr>
          <a:lstStyle/>
          <a:p>
            <a:r>
              <a:rPr lang="en-US" dirty="0"/>
              <a:t>FET</a:t>
            </a:r>
          </a:p>
          <a:p>
            <a:r>
              <a:rPr lang="en-US" dirty="0"/>
              <a:t>BET</a:t>
            </a:r>
            <a:endParaRPr lang="ru-RU" dirty="0"/>
          </a:p>
        </p:txBody>
      </p:sp>
      <p:cxnSp>
        <p:nvCxnSpPr>
          <p:cNvPr id="16" name="Прямая соединительная линия 15">
            <a:extLst>
              <a:ext uri="{FF2B5EF4-FFF2-40B4-BE49-F238E27FC236}">
                <a16:creationId xmlns:a16="http://schemas.microsoft.com/office/drawing/2014/main" id="{DBE97ED7-FFB7-4A25-2B1E-79A35CB1A63A}"/>
              </a:ext>
            </a:extLst>
          </p:cNvPr>
          <p:cNvCxnSpPr>
            <a:cxnSpLocks/>
          </p:cNvCxnSpPr>
          <p:nvPr/>
        </p:nvCxnSpPr>
        <p:spPr>
          <a:xfrm>
            <a:off x="7746777" y="1940843"/>
            <a:ext cx="31123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id="{0ED4360F-8AD0-D395-4FB7-F115934D426D}"/>
              </a:ext>
            </a:extLst>
          </p:cNvPr>
          <p:cNvCxnSpPr>
            <a:cxnSpLocks/>
          </p:cNvCxnSpPr>
          <p:nvPr/>
        </p:nvCxnSpPr>
        <p:spPr>
          <a:xfrm>
            <a:off x="7760278" y="2206521"/>
            <a:ext cx="311239"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a:extLst>
              <a:ext uri="{FF2B5EF4-FFF2-40B4-BE49-F238E27FC236}">
                <a16:creationId xmlns:a16="http://schemas.microsoft.com/office/drawing/2014/main" id="{760D6C38-2D95-9D0D-AA2C-FEEF7708150A}"/>
              </a:ext>
            </a:extLst>
          </p:cNvPr>
          <p:cNvCxnSpPr>
            <a:cxnSpLocks/>
          </p:cNvCxnSpPr>
          <p:nvPr/>
        </p:nvCxnSpPr>
        <p:spPr>
          <a:xfrm flipH="1">
            <a:off x="5706836" y="3847820"/>
            <a:ext cx="137730" cy="1158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71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794"/>
          <a:stretch/>
        </p:blipFill>
        <p:spPr bwMode="auto">
          <a:xfrm>
            <a:off x="-1440" y="-20538"/>
            <a:ext cx="9144000"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0" y="-20538"/>
            <a:ext cx="1865003" cy="615553"/>
          </a:xfrm>
          <a:prstGeom prst="rect">
            <a:avLst/>
          </a:prstGeom>
        </p:spPr>
        <p:txBody>
          <a:bodyPr wrap="square">
            <a:spAutoFit/>
          </a:bodyPr>
          <a:lstStyle/>
          <a:p>
            <a:pPr lvl="0"/>
            <a:r>
              <a:rPr lang="en-US" sz="1600" b="1" dirty="0">
                <a:solidFill>
                  <a:prstClr val="white"/>
                </a:solidFill>
                <a:latin typeface="Candara" panose="020E0502030303020204" pitchFamily="34" charset="0"/>
                <a:cs typeface="Arial" panose="020B0604020202020204" pitchFamily="34" charset="0"/>
              </a:rPr>
              <a:t>Mendeleev 2024</a:t>
            </a:r>
          </a:p>
          <a:p>
            <a:pPr lvl="0"/>
            <a:r>
              <a:rPr lang="en-US" sz="900" b="1" dirty="0">
                <a:solidFill>
                  <a:prstClr val="white"/>
                </a:solidFill>
                <a:latin typeface="Candara" panose="020E0502030303020204" pitchFamily="34" charset="0"/>
                <a:cs typeface="Arial" panose="020B0604020202020204" pitchFamily="34" charset="0"/>
              </a:rPr>
              <a:t>XIII International Conference on Chemistry for Young Scientists </a:t>
            </a:r>
          </a:p>
        </p:txBody>
      </p:sp>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31879" t="33376" r="11260"/>
          <a:stretch/>
        </p:blipFill>
        <p:spPr>
          <a:xfrm rot="10800000">
            <a:off x="2182908" y="109216"/>
            <a:ext cx="3502560" cy="518317"/>
          </a:xfrm>
          <a:prstGeom prst="rect">
            <a:avLst/>
          </a:prstGeom>
        </p:spPr>
      </p:pic>
      <p:pic>
        <p:nvPicPr>
          <p:cNvPr id="2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2313" t="11154" r="71779" b="14667"/>
          <a:stretch/>
        </p:blipFill>
        <p:spPr bwMode="auto">
          <a:xfrm>
            <a:off x="2055136" y="21371"/>
            <a:ext cx="544589" cy="534155"/>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3616" y="51470"/>
            <a:ext cx="462160" cy="462682"/>
          </a:xfrm>
          <a:prstGeom prst="rect">
            <a:avLst/>
          </a:prstGeom>
        </p:spPr>
      </p:pic>
      <p:sp>
        <p:nvSpPr>
          <p:cNvPr id="10" name="Номер слайда 9"/>
          <p:cNvSpPr>
            <a:spLocks noGrp="1"/>
          </p:cNvSpPr>
          <p:nvPr>
            <p:ph type="sldNum" sz="quarter" idx="12"/>
          </p:nvPr>
        </p:nvSpPr>
        <p:spPr>
          <a:xfrm>
            <a:off x="7797583" y="4659982"/>
            <a:ext cx="878873" cy="483517"/>
          </a:xfrm>
        </p:spPr>
        <p:txBody>
          <a:bodyPr/>
          <a:lstStyle/>
          <a:p>
            <a:fld id="{17AB51E4-EF4B-43F5-BE53-19CDD4A2EB5B}" type="slidenum">
              <a:rPr lang="ru-RU" sz="2800" smtClean="0">
                <a:solidFill>
                  <a:srgbClr val="755EAC"/>
                </a:solidFill>
                <a:latin typeface="Candara" panose="020E0502030303020204" pitchFamily="34" charset="0"/>
              </a:rPr>
              <a:t>6</a:t>
            </a:fld>
            <a:endParaRPr lang="ru-RU" sz="2800" dirty="0">
              <a:solidFill>
                <a:srgbClr val="755EAC"/>
              </a:solidFill>
              <a:latin typeface="Candara" panose="020E0502030303020204" pitchFamily="34" charset="0"/>
            </a:endParaRPr>
          </a:p>
        </p:txBody>
      </p:sp>
      <p:pic>
        <p:nvPicPr>
          <p:cNvPr id="34" name="Рисунок 33"/>
          <p:cNvPicPr>
            <a:picLocks noChangeAspect="1"/>
          </p:cNvPicPr>
          <p:nvPr/>
        </p:nvPicPr>
        <p:blipFill rotWithShape="1">
          <a:blip r:embed="rId6" cstate="print">
            <a:extLst>
              <a:ext uri="{28A0092B-C50C-407E-A947-70E740481C1C}">
                <a14:useLocalDpi xmlns:a14="http://schemas.microsoft.com/office/drawing/2010/main" val="0"/>
              </a:ext>
            </a:extLst>
          </a:blip>
          <a:srcRect b="9937"/>
          <a:stretch/>
        </p:blipFill>
        <p:spPr>
          <a:xfrm>
            <a:off x="-1440" y="4612106"/>
            <a:ext cx="589357" cy="531394"/>
          </a:xfrm>
          <a:prstGeom prst="rect">
            <a:avLst/>
          </a:prstGeom>
        </p:spPr>
      </p:pic>
      <p:pic>
        <p:nvPicPr>
          <p:cNvPr id="35" name="Рисунок 34"/>
          <p:cNvPicPr>
            <a:picLocks noChangeAspect="1"/>
          </p:cNvPicPr>
          <p:nvPr/>
        </p:nvPicPr>
        <p:blipFill rotWithShape="1">
          <a:blip r:embed="rId6" cstate="print">
            <a:extLst>
              <a:ext uri="{28A0092B-C50C-407E-A947-70E740481C1C}">
                <a14:useLocalDpi xmlns:a14="http://schemas.microsoft.com/office/drawing/2010/main" val="0"/>
              </a:ext>
            </a:extLst>
          </a:blip>
          <a:srcRect t="-1" b="54969"/>
          <a:stretch/>
        </p:blipFill>
        <p:spPr>
          <a:xfrm>
            <a:off x="1318347" y="4877803"/>
            <a:ext cx="589357" cy="265697"/>
          </a:xfrm>
          <a:prstGeom prst="rect">
            <a:avLst/>
          </a:prstGeom>
        </p:spPr>
      </p:pic>
      <p:pic>
        <p:nvPicPr>
          <p:cNvPr id="37" name="Рисунок 36"/>
          <p:cNvPicPr>
            <a:picLocks noChangeAspect="1"/>
          </p:cNvPicPr>
          <p:nvPr/>
        </p:nvPicPr>
        <p:blipFill rotWithShape="1">
          <a:blip r:embed="rId6" cstate="print">
            <a:extLst>
              <a:ext uri="{28A0092B-C50C-407E-A947-70E740481C1C}">
                <a14:useLocalDpi xmlns:a14="http://schemas.microsoft.com/office/drawing/2010/main" val="0"/>
              </a:ext>
            </a:extLst>
          </a:blip>
          <a:srcRect b="9937"/>
          <a:stretch/>
        </p:blipFill>
        <p:spPr>
          <a:xfrm>
            <a:off x="5854851" y="4612106"/>
            <a:ext cx="589357" cy="531394"/>
          </a:xfrm>
          <a:prstGeom prst="rect">
            <a:avLst/>
          </a:prstGeom>
        </p:spPr>
      </p:pic>
      <p:pic>
        <p:nvPicPr>
          <p:cNvPr id="38" name="Рисунок 37"/>
          <p:cNvPicPr>
            <a:picLocks noChangeAspect="1"/>
          </p:cNvPicPr>
          <p:nvPr/>
        </p:nvPicPr>
        <p:blipFill rotWithShape="1">
          <a:blip r:embed="rId6" cstate="print">
            <a:extLst>
              <a:ext uri="{28A0092B-C50C-407E-A947-70E740481C1C}">
                <a14:useLocalDpi xmlns:a14="http://schemas.microsoft.com/office/drawing/2010/main" val="0"/>
              </a:ext>
            </a:extLst>
          </a:blip>
          <a:srcRect t="-1" b="54969"/>
          <a:stretch/>
        </p:blipFill>
        <p:spPr>
          <a:xfrm>
            <a:off x="4270675" y="4878935"/>
            <a:ext cx="589357" cy="265697"/>
          </a:xfrm>
          <a:prstGeom prst="rect">
            <a:avLst/>
          </a:prstGeom>
        </p:spPr>
      </p:pic>
      <p:pic>
        <p:nvPicPr>
          <p:cNvPr id="39" name="Рисунок 38"/>
          <p:cNvPicPr>
            <a:picLocks noChangeAspect="1"/>
          </p:cNvPicPr>
          <p:nvPr/>
        </p:nvPicPr>
        <p:blipFill rotWithShape="1">
          <a:blip r:embed="rId6" cstate="print">
            <a:extLst>
              <a:ext uri="{28A0092B-C50C-407E-A947-70E740481C1C}">
                <a14:useLocalDpi xmlns:a14="http://schemas.microsoft.com/office/drawing/2010/main" val="0"/>
              </a:ext>
            </a:extLst>
          </a:blip>
          <a:srcRect t="-1" b="54969"/>
          <a:stretch/>
        </p:blipFill>
        <p:spPr>
          <a:xfrm>
            <a:off x="7308304" y="4877802"/>
            <a:ext cx="589357" cy="265697"/>
          </a:xfrm>
          <a:prstGeom prst="rect">
            <a:avLst/>
          </a:prstGeom>
        </p:spPr>
      </p:pic>
      <p:cxnSp>
        <p:nvCxnSpPr>
          <p:cNvPr id="21" name="Прямая соединительная линия 20"/>
          <p:cNvCxnSpPr>
            <a:cxnSpLocks/>
          </p:cNvCxnSpPr>
          <p:nvPr/>
        </p:nvCxnSpPr>
        <p:spPr>
          <a:xfrm flipV="1">
            <a:off x="4669589" y="1347614"/>
            <a:ext cx="0" cy="36004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Рисунок 11">
            <a:extLst>
              <a:ext uri="{FF2B5EF4-FFF2-40B4-BE49-F238E27FC236}">
                <a16:creationId xmlns:a16="http://schemas.microsoft.com/office/drawing/2014/main" id="{1D1ED8DB-9115-C49C-8764-6ED21775F7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770" y="1493505"/>
            <a:ext cx="2894581" cy="2413722"/>
          </a:xfrm>
          <a:prstGeom prst="rect">
            <a:avLst/>
          </a:prstGeom>
        </p:spPr>
      </p:pic>
      <p:cxnSp>
        <p:nvCxnSpPr>
          <p:cNvPr id="14" name="Прямая соединительная линия 13">
            <a:extLst>
              <a:ext uri="{FF2B5EF4-FFF2-40B4-BE49-F238E27FC236}">
                <a16:creationId xmlns:a16="http://schemas.microsoft.com/office/drawing/2014/main" id="{55DFF227-BBFF-F5CE-CF74-FB178225EA07}"/>
              </a:ext>
            </a:extLst>
          </p:cNvPr>
          <p:cNvCxnSpPr>
            <a:cxnSpLocks/>
          </p:cNvCxnSpPr>
          <p:nvPr/>
        </p:nvCxnSpPr>
        <p:spPr>
          <a:xfrm flipV="1">
            <a:off x="1260284" y="2153254"/>
            <a:ext cx="1662156" cy="1279581"/>
          </a:xfrm>
          <a:prstGeom prst="line">
            <a:avLst/>
          </a:prstGeom>
          <a:ln w="38100">
            <a:solidFill>
              <a:schemeClr val="accent5">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BBE2302-429E-081D-9D79-FAE8CE006036}"/>
              </a:ext>
            </a:extLst>
          </p:cNvPr>
          <p:cNvSpPr txBox="1"/>
          <p:nvPr/>
        </p:nvSpPr>
        <p:spPr>
          <a:xfrm>
            <a:off x="1650185" y="1464462"/>
            <a:ext cx="668773" cy="307777"/>
          </a:xfrm>
          <a:prstGeom prst="rect">
            <a:avLst/>
          </a:prstGeom>
          <a:noFill/>
        </p:spPr>
        <p:txBody>
          <a:bodyPr wrap="none" rtlCol="0">
            <a:spAutoFit/>
          </a:bodyPr>
          <a:lstStyle/>
          <a:p>
            <a:r>
              <a:rPr lang="en-US" sz="1400" b="1" dirty="0"/>
              <a:t>5’base</a:t>
            </a:r>
            <a:endParaRPr lang="ru-RU" sz="1400" b="1" dirty="0"/>
          </a:p>
        </p:txBody>
      </p:sp>
      <p:sp>
        <p:nvSpPr>
          <p:cNvPr id="18" name="TextBox 17">
            <a:extLst>
              <a:ext uri="{FF2B5EF4-FFF2-40B4-BE49-F238E27FC236}">
                <a16:creationId xmlns:a16="http://schemas.microsoft.com/office/drawing/2014/main" id="{8354F15E-B39E-96C5-F785-D5F0E10FAE86}"/>
              </a:ext>
            </a:extLst>
          </p:cNvPr>
          <p:cNvSpPr txBox="1"/>
          <p:nvPr/>
        </p:nvSpPr>
        <p:spPr>
          <a:xfrm>
            <a:off x="3160477" y="2303376"/>
            <a:ext cx="668773" cy="307777"/>
          </a:xfrm>
          <a:prstGeom prst="rect">
            <a:avLst/>
          </a:prstGeom>
          <a:noFill/>
        </p:spPr>
        <p:txBody>
          <a:bodyPr wrap="none" rtlCol="0">
            <a:spAutoFit/>
          </a:bodyPr>
          <a:lstStyle/>
          <a:p>
            <a:r>
              <a:rPr lang="en-US" sz="1400" b="1" dirty="0"/>
              <a:t>3’base</a:t>
            </a:r>
            <a:endParaRPr lang="ru-RU" sz="1400" b="1" dirty="0"/>
          </a:p>
        </p:txBody>
      </p:sp>
      <p:sp>
        <p:nvSpPr>
          <p:cNvPr id="22" name="TextBox 21">
            <a:extLst>
              <a:ext uri="{FF2B5EF4-FFF2-40B4-BE49-F238E27FC236}">
                <a16:creationId xmlns:a16="http://schemas.microsoft.com/office/drawing/2014/main" id="{FA426B45-DE82-FD08-F3B9-48F84208D8B2}"/>
              </a:ext>
            </a:extLst>
          </p:cNvPr>
          <p:cNvSpPr txBox="1"/>
          <p:nvPr/>
        </p:nvSpPr>
        <p:spPr>
          <a:xfrm>
            <a:off x="-17453" y="3364057"/>
            <a:ext cx="825867" cy="307777"/>
          </a:xfrm>
          <a:prstGeom prst="rect">
            <a:avLst/>
          </a:prstGeom>
          <a:noFill/>
        </p:spPr>
        <p:txBody>
          <a:bodyPr wrap="none" rtlCol="0">
            <a:spAutoFit/>
          </a:bodyPr>
          <a:lstStyle/>
          <a:p>
            <a:r>
              <a:rPr lang="en-US" sz="1400" b="1" dirty="0"/>
              <a:t>HQ*/HQ</a:t>
            </a:r>
            <a:endParaRPr lang="ru-RU" sz="1400" b="1" dirty="0"/>
          </a:p>
        </p:txBody>
      </p:sp>
      <p:sp>
        <p:nvSpPr>
          <p:cNvPr id="23" name="TextBox 22">
            <a:extLst>
              <a:ext uri="{FF2B5EF4-FFF2-40B4-BE49-F238E27FC236}">
                <a16:creationId xmlns:a16="http://schemas.microsoft.com/office/drawing/2014/main" id="{8DC3FD69-8886-9C22-834B-DBED89FCB90C}"/>
              </a:ext>
            </a:extLst>
          </p:cNvPr>
          <p:cNvSpPr txBox="1"/>
          <p:nvPr/>
        </p:nvSpPr>
        <p:spPr>
          <a:xfrm>
            <a:off x="720765" y="2180766"/>
            <a:ext cx="479618" cy="307777"/>
          </a:xfrm>
          <a:prstGeom prst="rect">
            <a:avLst/>
          </a:prstGeom>
          <a:noFill/>
        </p:spPr>
        <p:txBody>
          <a:bodyPr wrap="none" rtlCol="0">
            <a:spAutoFit/>
          </a:bodyPr>
          <a:lstStyle/>
          <a:p>
            <a:r>
              <a:rPr lang="en-US" sz="1400" b="1" dirty="0"/>
              <a:t>Ade</a:t>
            </a:r>
            <a:endParaRPr lang="ru-RU" sz="1400" b="1" dirty="0"/>
          </a:p>
        </p:txBody>
      </p:sp>
      <p:cxnSp>
        <p:nvCxnSpPr>
          <p:cNvPr id="41" name="Прямая соединительная линия 40">
            <a:extLst>
              <a:ext uri="{FF2B5EF4-FFF2-40B4-BE49-F238E27FC236}">
                <a16:creationId xmlns:a16="http://schemas.microsoft.com/office/drawing/2014/main" id="{6C4C8A66-3456-2EB8-BF96-F59E83164BAB}"/>
              </a:ext>
            </a:extLst>
          </p:cNvPr>
          <p:cNvCxnSpPr>
            <a:cxnSpLocks/>
          </p:cNvCxnSpPr>
          <p:nvPr/>
        </p:nvCxnSpPr>
        <p:spPr>
          <a:xfrm flipH="1">
            <a:off x="1159637" y="2112895"/>
            <a:ext cx="1694852" cy="1291581"/>
          </a:xfrm>
          <a:prstGeom prst="line">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a:extLst>
              <a:ext uri="{FF2B5EF4-FFF2-40B4-BE49-F238E27FC236}">
                <a16:creationId xmlns:a16="http://schemas.microsoft.com/office/drawing/2014/main" id="{44347CC4-3CB9-65C3-963F-30075936B6E5}"/>
              </a:ext>
            </a:extLst>
          </p:cNvPr>
          <p:cNvCxnSpPr>
            <a:cxnSpLocks/>
          </p:cNvCxnSpPr>
          <p:nvPr/>
        </p:nvCxnSpPr>
        <p:spPr>
          <a:xfrm>
            <a:off x="5943897" y="2620960"/>
            <a:ext cx="435875" cy="14169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42" name="Прямая со стрелкой 1041">
            <a:extLst>
              <a:ext uri="{FF2B5EF4-FFF2-40B4-BE49-F238E27FC236}">
                <a16:creationId xmlns:a16="http://schemas.microsoft.com/office/drawing/2014/main" id="{320DB9AB-36F8-225D-9208-3EDDB5CEF604}"/>
              </a:ext>
            </a:extLst>
          </p:cNvPr>
          <p:cNvCxnSpPr>
            <a:cxnSpLocks/>
          </p:cNvCxnSpPr>
          <p:nvPr/>
        </p:nvCxnSpPr>
        <p:spPr>
          <a:xfrm flipV="1">
            <a:off x="4860032" y="1550523"/>
            <a:ext cx="0" cy="30420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3" name="TextBox 1042">
                <a:extLst>
                  <a:ext uri="{FF2B5EF4-FFF2-40B4-BE49-F238E27FC236}">
                    <a16:creationId xmlns:a16="http://schemas.microsoft.com/office/drawing/2014/main" id="{D9ABC60E-D981-0BA1-C119-55F0E85496D3}"/>
                  </a:ext>
                </a:extLst>
              </p:cNvPr>
              <p:cNvSpPr txBox="1"/>
              <p:nvPr/>
            </p:nvSpPr>
            <p:spPr>
              <a:xfrm>
                <a:off x="4965155" y="1527920"/>
                <a:ext cx="457882" cy="276999"/>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ea typeface="Cambria Math" panose="02040503050406030204" pitchFamily="18" charset="0"/>
                      </a:rPr>
                      <m:t>𝐸</m:t>
                    </m:r>
                  </m:oMath>
                </a14:m>
                <a:r>
                  <a:rPr lang="en-US" i="1" dirty="0"/>
                  <a:t>,</a:t>
                </a:r>
                <a:r>
                  <a:rPr lang="en-US" dirty="0"/>
                  <a:t>eV</a:t>
                </a:r>
                <a:endParaRPr lang="ru-RU" dirty="0"/>
              </a:p>
            </p:txBody>
          </p:sp>
        </mc:Choice>
        <mc:Fallback xmlns="">
          <p:sp>
            <p:nvSpPr>
              <p:cNvPr id="1043" name="TextBox 1042">
                <a:extLst>
                  <a:ext uri="{FF2B5EF4-FFF2-40B4-BE49-F238E27FC236}">
                    <a16:creationId xmlns:a16="http://schemas.microsoft.com/office/drawing/2014/main" id="{D9ABC60E-D981-0BA1-C119-55F0E85496D3}"/>
                  </a:ext>
                </a:extLst>
              </p:cNvPr>
              <p:cNvSpPr txBox="1">
                <a:spLocks noRot="1" noChangeAspect="1" noMove="1" noResize="1" noEditPoints="1" noAdjustHandles="1" noChangeArrowheads="1" noChangeShapeType="1" noTextEdit="1"/>
              </p:cNvSpPr>
              <p:nvPr/>
            </p:nvSpPr>
            <p:spPr>
              <a:xfrm>
                <a:off x="4965155" y="1527920"/>
                <a:ext cx="457882" cy="276999"/>
              </a:xfrm>
              <a:prstGeom prst="rect">
                <a:avLst/>
              </a:prstGeom>
              <a:blipFill>
                <a:blip r:embed="rId8"/>
                <a:stretch>
                  <a:fillRect l="-17105" t="-28889" r="-30263" b="-51111"/>
                </a:stretch>
              </a:blipFill>
            </p:spPr>
            <p:txBody>
              <a:bodyPr/>
              <a:lstStyle/>
              <a:p>
                <a:r>
                  <a:rPr lang="ru-RU">
                    <a:noFill/>
                  </a:rPr>
                  <a:t> </a:t>
                </a:r>
              </a:p>
            </p:txBody>
          </p:sp>
        </mc:Fallback>
      </mc:AlternateContent>
      <p:cxnSp>
        <p:nvCxnSpPr>
          <p:cNvPr id="1119" name="Прямая соединительная линия 1118">
            <a:extLst>
              <a:ext uri="{FF2B5EF4-FFF2-40B4-BE49-F238E27FC236}">
                <a16:creationId xmlns:a16="http://schemas.microsoft.com/office/drawing/2014/main" id="{5F74559D-041A-CBCF-7095-887ED5FC2A1C}"/>
              </a:ext>
            </a:extLst>
          </p:cNvPr>
          <p:cNvCxnSpPr>
            <a:cxnSpLocks/>
          </p:cNvCxnSpPr>
          <p:nvPr/>
        </p:nvCxnSpPr>
        <p:spPr>
          <a:xfrm>
            <a:off x="6380759" y="2965735"/>
            <a:ext cx="1827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1" name="Прямая соединительная линия 1120">
            <a:extLst>
              <a:ext uri="{FF2B5EF4-FFF2-40B4-BE49-F238E27FC236}">
                <a16:creationId xmlns:a16="http://schemas.microsoft.com/office/drawing/2014/main" id="{F81912E3-B4CE-C86D-68A1-B070EE7F0533}"/>
              </a:ext>
            </a:extLst>
          </p:cNvPr>
          <p:cNvCxnSpPr>
            <a:cxnSpLocks/>
          </p:cNvCxnSpPr>
          <p:nvPr/>
        </p:nvCxnSpPr>
        <p:spPr>
          <a:xfrm>
            <a:off x="5825264" y="4106893"/>
            <a:ext cx="1827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2" name="Прямая соединительная линия 1121">
            <a:extLst>
              <a:ext uri="{FF2B5EF4-FFF2-40B4-BE49-F238E27FC236}">
                <a16:creationId xmlns:a16="http://schemas.microsoft.com/office/drawing/2014/main" id="{F080A518-9C1C-1A51-6791-0630D01D6F53}"/>
              </a:ext>
            </a:extLst>
          </p:cNvPr>
          <p:cNvCxnSpPr>
            <a:cxnSpLocks/>
          </p:cNvCxnSpPr>
          <p:nvPr/>
        </p:nvCxnSpPr>
        <p:spPr>
          <a:xfrm>
            <a:off x="6441332" y="3972248"/>
            <a:ext cx="1827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3" name="Прямая соединительная линия 1122">
            <a:extLst>
              <a:ext uri="{FF2B5EF4-FFF2-40B4-BE49-F238E27FC236}">
                <a16:creationId xmlns:a16="http://schemas.microsoft.com/office/drawing/2014/main" id="{FABB9098-9404-F637-D003-904A8F4B29D3}"/>
              </a:ext>
            </a:extLst>
          </p:cNvPr>
          <p:cNvCxnSpPr>
            <a:cxnSpLocks/>
          </p:cNvCxnSpPr>
          <p:nvPr/>
        </p:nvCxnSpPr>
        <p:spPr>
          <a:xfrm>
            <a:off x="5761195" y="2618876"/>
            <a:ext cx="18270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25" name="Прямая соединительная линия 1124">
            <a:extLst>
              <a:ext uri="{FF2B5EF4-FFF2-40B4-BE49-F238E27FC236}">
                <a16:creationId xmlns:a16="http://schemas.microsoft.com/office/drawing/2014/main" id="{E597B053-23E9-9B8F-EB20-5CA599BBA765}"/>
              </a:ext>
            </a:extLst>
          </p:cNvPr>
          <p:cNvCxnSpPr>
            <a:cxnSpLocks/>
          </p:cNvCxnSpPr>
          <p:nvPr/>
        </p:nvCxnSpPr>
        <p:spPr>
          <a:xfrm>
            <a:off x="6367366" y="2759341"/>
            <a:ext cx="18270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C3633916-6CA3-3DDC-FDF8-584EEB3AA4E1}"/>
              </a:ext>
            </a:extLst>
          </p:cNvPr>
          <p:cNvSpPr txBox="1"/>
          <p:nvPr/>
        </p:nvSpPr>
        <p:spPr>
          <a:xfrm>
            <a:off x="5380685" y="3953200"/>
            <a:ext cx="388248" cy="276999"/>
          </a:xfrm>
          <a:prstGeom prst="rect">
            <a:avLst/>
          </a:prstGeom>
          <a:noFill/>
        </p:spPr>
        <p:txBody>
          <a:bodyPr wrap="none" rtlCol="0">
            <a:spAutoFit/>
          </a:bodyPr>
          <a:lstStyle/>
          <a:p>
            <a:r>
              <a:rPr lang="en-US" sz="1200" b="1" dirty="0"/>
              <a:t>HQ</a:t>
            </a:r>
            <a:endParaRPr lang="ru-RU" sz="1200" b="1" dirty="0"/>
          </a:p>
        </p:txBody>
      </p:sp>
      <p:sp>
        <p:nvSpPr>
          <p:cNvPr id="52" name="TextBox 51">
            <a:extLst>
              <a:ext uri="{FF2B5EF4-FFF2-40B4-BE49-F238E27FC236}">
                <a16:creationId xmlns:a16="http://schemas.microsoft.com/office/drawing/2014/main" id="{2C595A73-D78E-C652-581C-C6C2C5FF366B}"/>
              </a:ext>
            </a:extLst>
          </p:cNvPr>
          <p:cNvSpPr txBox="1"/>
          <p:nvPr/>
        </p:nvSpPr>
        <p:spPr>
          <a:xfrm>
            <a:off x="4981590" y="2819526"/>
            <a:ext cx="787395" cy="276999"/>
          </a:xfrm>
          <a:prstGeom prst="rect">
            <a:avLst/>
          </a:prstGeom>
          <a:noFill/>
        </p:spPr>
        <p:txBody>
          <a:bodyPr wrap="none" rtlCol="0">
            <a:spAutoFit/>
          </a:bodyPr>
          <a:lstStyle/>
          <a:p>
            <a:r>
              <a:rPr lang="en-US" sz="1200" b="1" dirty="0"/>
              <a:t>ET 3’base</a:t>
            </a:r>
            <a:endParaRPr lang="ru-RU" sz="1200" b="1" dirty="0"/>
          </a:p>
        </p:txBody>
      </p:sp>
      <p:cxnSp>
        <p:nvCxnSpPr>
          <p:cNvPr id="1156" name="Прямая соединительная линия 1155">
            <a:extLst>
              <a:ext uri="{FF2B5EF4-FFF2-40B4-BE49-F238E27FC236}">
                <a16:creationId xmlns:a16="http://schemas.microsoft.com/office/drawing/2014/main" id="{BBB1F2E6-079C-28E7-00BD-123FB3EEAD03}"/>
              </a:ext>
            </a:extLst>
          </p:cNvPr>
          <p:cNvCxnSpPr>
            <a:cxnSpLocks/>
          </p:cNvCxnSpPr>
          <p:nvPr/>
        </p:nvCxnSpPr>
        <p:spPr>
          <a:xfrm>
            <a:off x="7175693" y="3609849"/>
            <a:ext cx="1827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1D8EC772-D64C-E678-71D5-1B9332794471}"/>
              </a:ext>
            </a:extLst>
          </p:cNvPr>
          <p:cNvSpPr txBox="1"/>
          <p:nvPr/>
        </p:nvSpPr>
        <p:spPr>
          <a:xfrm>
            <a:off x="5301243" y="2411713"/>
            <a:ext cx="465192" cy="276999"/>
          </a:xfrm>
          <a:prstGeom prst="rect">
            <a:avLst/>
          </a:prstGeom>
          <a:noFill/>
        </p:spPr>
        <p:txBody>
          <a:bodyPr wrap="none" rtlCol="0">
            <a:spAutoFit/>
          </a:bodyPr>
          <a:lstStyle/>
          <a:p>
            <a:r>
              <a:rPr lang="en-US" sz="1200" b="1" dirty="0"/>
              <a:t>HQ*</a:t>
            </a:r>
            <a:endParaRPr lang="ru-RU" sz="1200" b="1" dirty="0"/>
          </a:p>
        </p:txBody>
      </p:sp>
      <p:cxnSp>
        <p:nvCxnSpPr>
          <p:cNvPr id="46" name="Прямая соединительная линия 45">
            <a:extLst>
              <a:ext uri="{FF2B5EF4-FFF2-40B4-BE49-F238E27FC236}">
                <a16:creationId xmlns:a16="http://schemas.microsoft.com/office/drawing/2014/main" id="{97BD846E-F10A-51E6-BBDF-A0254CD6E2A1}"/>
              </a:ext>
            </a:extLst>
          </p:cNvPr>
          <p:cNvCxnSpPr>
            <a:cxnSpLocks/>
          </p:cNvCxnSpPr>
          <p:nvPr/>
        </p:nvCxnSpPr>
        <p:spPr>
          <a:xfrm>
            <a:off x="5762823" y="2963349"/>
            <a:ext cx="1827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73" name="TextBox 1172">
            <a:extLst>
              <a:ext uri="{FF2B5EF4-FFF2-40B4-BE49-F238E27FC236}">
                <a16:creationId xmlns:a16="http://schemas.microsoft.com/office/drawing/2014/main" id="{534A3EA2-5A90-C0E4-3565-4BCAC9A38C67}"/>
              </a:ext>
            </a:extLst>
          </p:cNvPr>
          <p:cNvSpPr txBox="1"/>
          <p:nvPr/>
        </p:nvSpPr>
        <p:spPr>
          <a:xfrm>
            <a:off x="5731617" y="3842260"/>
            <a:ext cx="380232" cy="276999"/>
          </a:xfrm>
          <a:prstGeom prst="rect">
            <a:avLst/>
          </a:prstGeom>
          <a:noFill/>
        </p:spPr>
        <p:txBody>
          <a:bodyPr wrap="none" rtlCol="0">
            <a:spAutoFit/>
          </a:bodyPr>
          <a:lstStyle/>
          <a:p>
            <a:r>
              <a:rPr lang="en-US" sz="1200" b="1" dirty="0"/>
              <a:t>0.0</a:t>
            </a:r>
            <a:endParaRPr lang="ru-RU" sz="1200" b="1" dirty="0"/>
          </a:p>
        </p:txBody>
      </p:sp>
      <p:sp>
        <p:nvSpPr>
          <p:cNvPr id="1174" name="TextBox 1173">
            <a:extLst>
              <a:ext uri="{FF2B5EF4-FFF2-40B4-BE49-F238E27FC236}">
                <a16:creationId xmlns:a16="http://schemas.microsoft.com/office/drawing/2014/main" id="{C0D2DB95-EFDE-C153-DB6A-6BACC5E6E279}"/>
              </a:ext>
            </a:extLst>
          </p:cNvPr>
          <p:cNvSpPr txBox="1"/>
          <p:nvPr/>
        </p:nvSpPr>
        <p:spPr>
          <a:xfrm>
            <a:off x="5660262" y="2708586"/>
            <a:ext cx="383438" cy="276999"/>
          </a:xfrm>
          <a:prstGeom prst="rect">
            <a:avLst/>
          </a:prstGeom>
          <a:noFill/>
        </p:spPr>
        <p:txBody>
          <a:bodyPr wrap="none" rtlCol="0">
            <a:spAutoFit/>
          </a:bodyPr>
          <a:lstStyle/>
          <a:p>
            <a:r>
              <a:rPr lang="en-US" sz="1200" b="1" dirty="0"/>
              <a:t>2.0</a:t>
            </a:r>
            <a:endParaRPr lang="ru-RU" sz="1200" b="1" dirty="0"/>
          </a:p>
        </p:txBody>
      </p:sp>
      <p:sp>
        <p:nvSpPr>
          <p:cNvPr id="1175" name="TextBox 1174">
            <a:extLst>
              <a:ext uri="{FF2B5EF4-FFF2-40B4-BE49-F238E27FC236}">
                <a16:creationId xmlns:a16="http://schemas.microsoft.com/office/drawing/2014/main" id="{9D68BDA0-30EB-B8B9-FA80-9C437CEF5AFE}"/>
              </a:ext>
            </a:extLst>
          </p:cNvPr>
          <p:cNvSpPr txBox="1"/>
          <p:nvPr/>
        </p:nvSpPr>
        <p:spPr>
          <a:xfrm>
            <a:off x="5663629" y="2386362"/>
            <a:ext cx="383438" cy="276999"/>
          </a:xfrm>
          <a:prstGeom prst="rect">
            <a:avLst/>
          </a:prstGeom>
          <a:noFill/>
        </p:spPr>
        <p:txBody>
          <a:bodyPr wrap="none" rtlCol="0">
            <a:spAutoFit/>
          </a:bodyPr>
          <a:lstStyle/>
          <a:p>
            <a:r>
              <a:rPr lang="en-US" sz="1200" b="1" dirty="0"/>
              <a:t>2.5</a:t>
            </a:r>
            <a:endParaRPr lang="ru-RU" sz="1200" b="1" dirty="0"/>
          </a:p>
        </p:txBody>
      </p:sp>
      <p:sp>
        <p:nvSpPr>
          <p:cNvPr id="1176" name="TextBox 1175">
            <a:extLst>
              <a:ext uri="{FF2B5EF4-FFF2-40B4-BE49-F238E27FC236}">
                <a16:creationId xmlns:a16="http://schemas.microsoft.com/office/drawing/2014/main" id="{E84D2756-3E6C-F290-55EF-084ECD99A420}"/>
              </a:ext>
            </a:extLst>
          </p:cNvPr>
          <p:cNvSpPr txBox="1"/>
          <p:nvPr/>
        </p:nvSpPr>
        <p:spPr>
          <a:xfrm>
            <a:off x="6283818" y="2745592"/>
            <a:ext cx="383438" cy="276999"/>
          </a:xfrm>
          <a:prstGeom prst="rect">
            <a:avLst/>
          </a:prstGeom>
          <a:noFill/>
        </p:spPr>
        <p:txBody>
          <a:bodyPr wrap="none" rtlCol="0">
            <a:spAutoFit/>
          </a:bodyPr>
          <a:lstStyle/>
          <a:p>
            <a:r>
              <a:rPr lang="en-US" sz="1200" b="1" dirty="0"/>
              <a:t>2.0</a:t>
            </a:r>
            <a:endParaRPr lang="ru-RU" sz="1200" b="1" dirty="0"/>
          </a:p>
        </p:txBody>
      </p:sp>
      <p:sp>
        <p:nvSpPr>
          <p:cNvPr id="1177" name="TextBox 1176">
            <a:extLst>
              <a:ext uri="{FF2B5EF4-FFF2-40B4-BE49-F238E27FC236}">
                <a16:creationId xmlns:a16="http://schemas.microsoft.com/office/drawing/2014/main" id="{BAC155C5-3718-3877-F1E9-1C454EED3489}"/>
              </a:ext>
            </a:extLst>
          </p:cNvPr>
          <p:cNvSpPr txBox="1"/>
          <p:nvPr/>
        </p:nvSpPr>
        <p:spPr>
          <a:xfrm>
            <a:off x="6341867" y="3739083"/>
            <a:ext cx="383438" cy="276999"/>
          </a:xfrm>
          <a:prstGeom prst="rect">
            <a:avLst/>
          </a:prstGeom>
          <a:noFill/>
        </p:spPr>
        <p:txBody>
          <a:bodyPr wrap="none" rtlCol="0">
            <a:spAutoFit/>
          </a:bodyPr>
          <a:lstStyle/>
          <a:p>
            <a:r>
              <a:rPr lang="en-US" sz="1200" b="1" dirty="0"/>
              <a:t>0.3</a:t>
            </a:r>
            <a:endParaRPr lang="ru-RU" sz="1200" b="1" dirty="0"/>
          </a:p>
        </p:txBody>
      </p:sp>
      <p:sp>
        <p:nvSpPr>
          <p:cNvPr id="1179" name="TextBox 1178">
            <a:extLst>
              <a:ext uri="{FF2B5EF4-FFF2-40B4-BE49-F238E27FC236}">
                <a16:creationId xmlns:a16="http://schemas.microsoft.com/office/drawing/2014/main" id="{061C5E32-55E6-48E4-4A44-B97219F34D0C}"/>
              </a:ext>
            </a:extLst>
          </p:cNvPr>
          <p:cNvSpPr txBox="1"/>
          <p:nvPr/>
        </p:nvSpPr>
        <p:spPr>
          <a:xfrm>
            <a:off x="6257198" y="2520205"/>
            <a:ext cx="383438" cy="276999"/>
          </a:xfrm>
          <a:prstGeom prst="rect">
            <a:avLst/>
          </a:prstGeom>
          <a:noFill/>
        </p:spPr>
        <p:txBody>
          <a:bodyPr wrap="none" rtlCol="0">
            <a:spAutoFit/>
          </a:bodyPr>
          <a:lstStyle/>
          <a:p>
            <a:r>
              <a:rPr lang="en-US" sz="1200" b="1" dirty="0"/>
              <a:t>2.2</a:t>
            </a:r>
            <a:endParaRPr lang="ru-RU" sz="1200" b="1" dirty="0"/>
          </a:p>
        </p:txBody>
      </p:sp>
      <p:cxnSp>
        <p:nvCxnSpPr>
          <p:cNvPr id="1183" name="Прямая соединительная линия 1182">
            <a:extLst>
              <a:ext uri="{FF2B5EF4-FFF2-40B4-BE49-F238E27FC236}">
                <a16:creationId xmlns:a16="http://schemas.microsoft.com/office/drawing/2014/main" id="{FDAA3A92-38C0-8E45-459C-1E28AE56F5BA}"/>
              </a:ext>
            </a:extLst>
          </p:cNvPr>
          <p:cNvCxnSpPr>
            <a:cxnSpLocks/>
          </p:cNvCxnSpPr>
          <p:nvPr/>
        </p:nvCxnSpPr>
        <p:spPr>
          <a:xfrm flipV="1">
            <a:off x="6550068" y="1662168"/>
            <a:ext cx="1763737" cy="110585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9" name="Прямая соединительная линия 1188">
            <a:extLst>
              <a:ext uri="{FF2B5EF4-FFF2-40B4-BE49-F238E27FC236}">
                <a16:creationId xmlns:a16="http://schemas.microsoft.com/office/drawing/2014/main" id="{A5C1AF24-F13D-7012-D53A-C9F2440F5782}"/>
              </a:ext>
            </a:extLst>
          </p:cNvPr>
          <p:cNvCxnSpPr>
            <a:cxnSpLocks/>
          </p:cNvCxnSpPr>
          <p:nvPr/>
        </p:nvCxnSpPr>
        <p:spPr>
          <a:xfrm>
            <a:off x="5944884" y="2960031"/>
            <a:ext cx="45498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4" name="Прямая соединительная линия 1193">
            <a:extLst>
              <a:ext uri="{FF2B5EF4-FFF2-40B4-BE49-F238E27FC236}">
                <a16:creationId xmlns:a16="http://schemas.microsoft.com/office/drawing/2014/main" id="{B4C4787D-3F80-AD50-B0FD-1F13A570876E}"/>
              </a:ext>
            </a:extLst>
          </p:cNvPr>
          <p:cNvCxnSpPr>
            <a:cxnSpLocks/>
          </p:cNvCxnSpPr>
          <p:nvPr/>
        </p:nvCxnSpPr>
        <p:spPr>
          <a:xfrm>
            <a:off x="6561634" y="2974094"/>
            <a:ext cx="620455" cy="3138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4" name="Прямая соединительная линия 1213">
            <a:extLst>
              <a:ext uri="{FF2B5EF4-FFF2-40B4-BE49-F238E27FC236}">
                <a16:creationId xmlns:a16="http://schemas.microsoft.com/office/drawing/2014/main" id="{3E22EBBD-3B42-6FCD-F8B5-EF7605D0FA9C}"/>
              </a:ext>
            </a:extLst>
          </p:cNvPr>
          <p:cNvCxnSpPr>
            <a:cxnSpLocks/>
          </p:cNvCxnSpPr>
          <p:nvPr/>
        </p:nvCxnSpPr>
        <p:spPr>
          <a:xfrm flipV="1">
            <a:off x="5999733" y="3972248"/>
            <a:ext cx="461429" cy="138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7" name="Прямая соединительная линия 1216">
            <a:extLst>
              <a:ext uri="{FF2B5EF4-FFF2-40B4-BE49-F238E27FC236}">
                <a16:creationId xmlns:a16="http://schemas.microsoft.com/office/drawing/2014/main" id="{CAC97489-8B65-7E7D-E5FE-17972D226286}"/>
              </a:ext>
            </a:extLst>
          </p:cNvPr>
          <p:cNvCxnSpPr>
            <a:cxnSpLocks/>
          </p:cNvCxnSpPr>
          <p:nvPr/>
        </p:nvCxnSpPr>
        <p:spPr>
          <a:xfrm flipV="1">
            <a:off x="6630986" y="3610543"/>
            <a:ext cx="563132" cy="3617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9" name="Прямая соединительная линия 1218">
            <a:extLst>
              <a:ext uri="{FF2B5EF4-FFF2-40B4-BE49-F238E27FC236}">
                <a16:creationId xmlns:a16="http://schemas.microsoft.com/office/drawing/2014/main" id="{3B44BE09-AAF2-2038-2EEF-44985296EA93}"/>
              </a:ext>
            </a:extLst>
          </p:cNvPr>
          <p:cNvCxnSpPr>
            <a:cxnSpLocks/>
          </p:cNvCxnSpPr>
          <p:nvPr/>
        </p:nvCxnSpPr>
        <p:spPr>
          <a:xfrm flipV="1">
            <a:off x="7352385" y="1620624"/>
            <a:ext cx="887718" cy="16673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23" name="TextBox 1222">
            <a:extLst>
              <a:ext uri="{FF2B5EF4-FFF2-40B4-BE49-F238E27FC236}">
                <a16:creationId xmlns:a16="http://schemas.microsoft.com/office/drawing/2014/main" id="{8D53D4B8-374E-FAB6-AC4C-5CE10080D475}"/>
              </a:ext>
            </a:extLst>
          </p:cNvPr>
          <p:cNvSpPr txBox="1"/>
          <p:nvPr/>
        </p:nvSpPr>
        <p:spPr>
          <a:xfrm>
            <a:off x="5747162" y="4150270"/>
            <a:ext cx="431528" cy="461665"/>
          </a:xfrm>
          <a:prstGeom prst="rect">
            <a:avLst/>
          </a:prstGeom>
          <a:noFill/>
        </p:spPr>
        <p:txBody>
          <a:bodyPr wrap="none" rtlCol="0">
            <a:spAutoFit/>
          </a:bodyPr>
          <a:lstStyle/>
          <a:p>
            <a:r>
              <a:rPr lang="en-US" sz="1200" b="1" dirty="0"/>
              <a:t>HQ</a:t>
            </a:r>
          </a:p>
          <a:p>
            <a:r>
              <a:rPr lang="en-US" sz="1200" b="1" dirty="0"/>
              <a:t>min</a:t>
            </a:r>
            <a:endParaRPr lang="ru-RU" sz="1200" b="1" dirty="0"/>
          </a:p>
        </p:txBody>
      </p:sp>
      <p:sp>
        <p:nvSpPr>
          <p:cNvPr id="1224" name="TextBox 1223">
            <a:extLst>
              <a:ext uri="{FF2B5EF4-FFF2-40B4-BE49-F238E27FC236}">
                <a16:creationId xmlns:a16="http://schemas.microsoft.com/office/drawing/2014/main" id="{E42DBF4E-00A3-8CA6-C359-65B13A536805}"/>
              </a:ext>
            </a:extLst>
          </p:cNvPr>
          <p:cNvSpPr txBox="1"/>
          <p:nvPr/>
        </p:nvSpPr>
        <p:spPr>
          <a:xfrm>
            <a:off x="6353649" y="4141944"/>
            <a:ext cx="465192" cy="461665"/>
          </a:xfrm>
          <a:prstGeom prst="rect">
            <a:avLst/>
          </a:prstGeom>
          <a:noFill/>
        </p:spPr>
        <p:txBody>
          <a:bodyPr wrap="none" rtlCol="0">
            <a:spAutoFit/>
          </a:bodyPr>
          <a:lstStyle/>
          <a:p>
            <a:r>
              <a:rPr lang="en-US" sz="1200" b="1" dirty="0"/>
              <a:t>HQ*</a:t>
            </a:r>
          </a:p>
          <a:p>
            <a:r>
              <a:rPr lang="en-US" sz="1200" b="1" dirty="0"/>
              <a:t>min</a:t>
            </a:r>
            <a:endParaRPr lang="ru-RU" sz="1200" b="1" dirty="0"/>
          </a:p>
        </p:txBody>
      </p:sp>
      <p:sp>
        <p:nvSpPr>
          <p:cNvPr id="1225" name="TextBox 1224">
            <a:extLst>
              <a:ext uri="{FF2B5EF4-FFF2-40B4-BE49-F238E27FC236}">
                <a16:creationId xmlns:a16="http://schemas.microsoft.com/office/drawing/2014/main" id="{2DCA6377-925F-67B5-4733-16B67BB7AFFB}"/>
              </a:ext>
            </a:extLst>
          </p:cNvPr>
          <p:cNvSpPr txBox="1"/>
          <p:nvPr/>
        </p:nvSpPr>
        <p:spPr>
          <a:xfrm>
            <a:off x="6885128" y="4141095"/>
            <a:ext cx="787395" cy="461665"/>
          </a:xfrm>
          <a:prstGeom prst="rect">
            <a:avLst/>
          </a:prstGeom>
          <a:noFill/>
        </p:spPr>
        <p:txBody>
          <a:bodyPr wrap="none" rtlCol="0">
            <a:spAutoFit/>
          </a:bodyPr>
          <a:lstStyle/>
          <a:p>
            <a:pPr algn="ctr"/>
            <a:r>
              <a:rPr lang="en-US" sz="1200" b="1" dirty="0"/>
              <a:t>ET 3’base</a:t>
            </a:r>
          </a:p>
          <a:p>
            <a:pPr algn="ctr"/>
            <a:r>
              <a:rPr lang="en-US" sz="1200" b="1" dirty="0"/>
              <a:t>min</a:t>
            </a:r>
            <a:endParaRPr lang="ru-RU" sz="1200" b="1" dirty="0"/>
          </a:p>
        </p:txBody>
      </p:sp>
      <p:cxnSp>
        <p:nvCxnSpPr>
          <p:cNvPr id="49" name="Прямая соединительная линия 48">
            <a:extLst>
              <a:ext uri="{FF2B5EF4-FFF2-40B4-BE49-F238E27FC236}">
                <a16:creationId xmlns:a16="http://schemas.microsoft.com/office/drawing/2014/main" id="{77F40D2C-7CE9-59E8-6DC9-1D682FB25AA5}"/>
              </a:ext>
            </a:extLst>
          </p:cNvPr>
          <p:cNvCxnSpPr>
            <a:cxnSpLocks/>
          </p:cNvCxnSpPr>
          <p:nvPr/>
        </p:nvCxnSpPr>
        <p:spPr>
          <a:xfrm>
            <a:off x="7175693" y="3280847"/>
            <a:ext cx="1827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a:extLst>
              <a:ext uri="{FF2B5EF4-FFF2-40B4-BE49-F238E27FC236}">
                <a16:creationId xmlns:a16="http://schemas.microsoft.com/office/drawing/2014/main" id="{FC33C40D-7958-0F79-333F-FAD9976B154B}"/>
              </a:ext>
            </a:extLst>
          </p:cNvPr>
          <p:cNvCxnSpPr>
            <a:cxnSpLocks/>
          </p:cNvCxnSpPr>
          <p:nvPr/>
        </p:nvCxnSpPr>
        <p:spPr>
          <a:xfrm>
            <a:off x="7134528" y="2357120"/>
            <a:ext cx="18270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64" name="Прямая соединительная линия 1063">
            <a:extLst>
              <a:ext uri="{FF2B5EF4-FFF2-40B4-BE49-F238E27FC236}">
                <a16:creationId xmlns:a16="http://schemas.microsoft.com/office/drawing/2014/main" id="{FF1DC8EA-BEC9-14D5-FAE3-4DF299500C74}"/>
              </a:ext>
            </a:extLst>
          </p:cNvPr>
          <p:cNvCxnSpPr>
            <a:cxnSpLocks/>
          </p:cNvCxnSpPr>
          <p:nvPr/>
        </p:nvCxnSpPr>
        <p:spPr>
          <a:xfrm flipV="1">
            <a:off x="7348564" y="2128983"/>
            <a:ext cx="540007" cy="1489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1" name="Овал 1220">
            <a:extLst>
              <a:ext uri="{FF2B5EF4-FFF2-40B4-BE49-F238E27FC236}">
                <a16:creationId xmlns:a16="http://schemas.microsoft.com/office/drawing/2014/main" id="{7806FB45-0E13-6BE1-5BA5-9308E2EDB63E}"/>
              </a:ext>
            </a:extLst>
          </p:cNvPr>
          <p:cNvSpPr/>
          <p:nvPr/>
        </p:nvSpPr>
        <p:spPr>
          <a:xfrm>
            <a:off x="8142383" y="1737768"/>
            <a:ext cx="45719" cy="45719"/>
          </a:xfrm>
          <a:prstGeom prst="ellipse">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70" name="Овал 1069">
            <a:extLst>
              <a:ext uri="{FF2B5EF4-FFF2-40B4-BE49-F238E27FC236}">
                <a16:creationId xmlns:a16="http://schemas.microsoft.com/office/drawing/2014/main" id="{82BB107E-FA32-CD81-0796-9939A182CEAD}"/>
              </a:ext>
            </a:extLst>
          </p:cNvPr>
          <p:cNvSpPr/>
          <p:nvPr/>
        </p:nvSpPr>
        <p:spPr>
          <a:xfrm>
            <a:off x="7710873" y="2550814"/>
            <a:ext cx="45719" cy="45719"/>
          </a:xfrm>
          <a:prstGeom prst="ellipse">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077" name="Таблица 1076">
            <a:extLst>
              <a:ext uri="{FF2B5EF4-FFF2-40B4-BE49-F238E27FC236}">
                <a16:creationId xmlns:a16="http://schemas.microsoft.com/office/drawing/2014/main" id="{1B915E8A-B391-93E6-6352-AFBEC10579D9}"/>
              </a:ext>
            </a:extLst>
          </p:cNvPr>
          <p:cNvGraphicFramePr>
            <a:graphicFrameLocks noGrp="1"/>
          </p:cNvGraphicFramePr>
          <p:nvPr>
            <p:extLst>
              <p:ext uri="{D42A27DB-BD31-4B8C-83A1-F6EECF244321}">
                <p14:modId xmlns:p14="http://schemas.microsoft.com/office/powerpoint/2010/main" val="409828072"/>
              </p:ext>
            </p:extLst>
          </p:nvPr>
        </p:nvGraphicFramePr>
        <p:xfrm>
          <a:off x="119444" y="3987622"/>
          <a:ext cx="4409980" cy="1078924"/>
        </p:xfrm>
        <a:graphic>
          <a:graphicData uri="http://schemas.openxmlformats.org/drawingml/2006/table">
            <a:tbl>
              <a:tblPr firstRow="1" bandRow="1">
                <a:tableStyleId>{5940675A-B579-460E-94D1-54222C63F5DA}</a:tableStyleId>
              </a:tblPr>
              <a:tblGrid>
                <a:gridCol w="629997">
                  <a:extLst>
                    <a:ext uri="{9D8B030D-6E8A-4147-A177-3AD203B41FA5}">
                      <a16:colId xmlns:a16="http://schemas.microsoft.com/office/drawing/2014/main" val="525734783"/>
                    </a:ext>
                  </a:extLst>
                </a:gridCol>
                <a:gridCol w="629997">
                  <a:extLst>
                    <a:ext uri="{9D8B030D-6E8A-4147-A177-3AD203B41FA5}">
                      <a16:colId xmlns:a16="http://schemas.microsoft.com/office/drawing/2014/main" val="706592806"/>
                    </a:ext>
                  </a:extLst>
                </a:gridCol>
                <a:gridCol w="629997">
                  <a:extLst>
                    <a:ext uri="{9D8B030D-6E8A-4147-A177-3AD203B41FA5}">
                      <a16:colId xmlns:a16="http://schemas.microsoft.com/office/drawing/2014/main" val="3976745636"/>
                    </a:ext>
                  </a:extLst>
                </a:gridCol>
                <a:gridCol w="629998">
                  <a:extLst>
                    <a:ext uri="{9D8B030D-6E8A-4147-A177-3AD203B41FA5}">
                      <a16:colId xmlns:a16="http://schemas.microsoft.com/office/drawing/2014/main" val="867352812"/>
                    </a:ext>
                  </a:extLst>
                </a:gridCol>
                <a:gridCol w="629997">
                  <a:extLst>
                    <a:ext uri="{9D8B030D-6E8A-4147-A177-3AD203B41FA5}">
                      <a16:colId xmlns:a16="http://schemas.microsoft.com/office/drawing/2014/main" val="2448464385"/>
                    </a:ext>
                  </a:extLst>
                </a:gridCol>
                <a:gridCol w="629997">
                  <a:extLst>
                    <a:ext uri="{9D8B030D-6E8A-4147-A177-3AD203B41FA5}">
                      <a16:colId xmlns:a16="http://schemas.microsoft.com/office/drawing/2014/main" val="3861234660"/>
                    </a:ext>
                  </a:extLst>
                </a:gridCol>
                <a:gridCol w="629997">
                  <a:extLst>
                    <a:ext uri="{9D8B030D-6E8A-4147-A177-3AD203B41FA5}">
                      <a16:colId xmlns:a16="http://schemas.microsoft.com/office/drawing/2014/main" val="3124162070"/>
                    </a:ext>
                  </a:extLst>
                </a:gridCol>
              </a:tblGrid>
              <a:tr h="264103">
                <a:tc gridSpan="4">
                  <a:txBody>
                    <a:bodyPr/>
                    <a:lstStyle/>
                    <a:p>
                      <a:pPr algn="ctr"/>
                      <a:r>
                        <a:rPr lang="en-US" sz="1400" b="1" dirty="0"/>
                        <a:t>FET</a:t>
                      </a:r>
                      <a:endParaRPr lang="ru-RU" sz="1400" b="1"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gridSpan="3">
                  <a:txBody>
                    <a:bodyPr/>
                    <a:lstStyle/>
                    <a:p>
                      <a:pPr algn="ctr"/>
                      <a:r>
                        <a:rPr lang="en-US" sz="1400" b="1" dirty="0"/>
                        <a:t>BET</a:t>
                      </a:r>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794158101"/>
                  </a:ext>
                </a:extLst>
              </a:tr>
              <a:tr h="316924">
                <a:tc>
                  <a:txBody>
                    <a:bodyPr/>
                    <a:lstStyle/>
                    <a:p>
                      <a:r>
                        <a:rPr lang="el-GR" sz="1200" b="1" dirty="0"/>
                        <a:t>λ</a:t>
                      </a:r>
                      <a:r>
                        <a:rPr lang="en-US" sz="1200" b="1" dirty="0"/>
                        <a:t>, eV</a:t>
                      </a:r>
                      <a:endParaRPr lang="ru-RU" sz="1200" dirty="0"/>
                    </a:p>
                  </a:txBody>
                  <a:tcPr/>
                </a:tc>
                <a:tc>
                  <a:txBody>
                    <a:bodyPr/>
                    <a:lstStyle/>
                    <a:p>
                      <a:pPr algn="ctr"/>
                      <a:r>
                        <a:rPr lang="en-US" sz="1400" dirty="0"/>
                        <a:t>0.4</a:t>
                      </a:r>
                      <a:endParaRPr lang="ru-RU" sz="1400" dirty="0"/>
                    </a:p>
                  </a:txBody>
                  <a:tcPr/>
                </a:tc>
                <a:tc>
                  <a:txBody>
                    <a:bodyPr/>
                    <a:lstStyle/>
                    <a:p>
                      <a:pPr algn="ctr"/>
                      <a:r>
                        <a:rPr lang="en-US" sz="1400" dirty="0"/>
                        <a:t>1.0</a:t>
                      </a:r>
                      <a:endParaRPr lang="ru-RU" sz="1400" dirty="0"/>
                    </a:p>
                  </a:txBody>
                  <a:tcPr/>
                </a:tc>
                <a:tc>
                  <a:txBody>
                    <a:bodyPr/>
                    <a:lstStyle/>
                    <a:p>
                      <a:pPr algn="ctr"/>
                      <a:r>
                        <a:rPr lang="en-US" sz="1400" dirty="0"/>
                        <a:t>1.6</a:t>
                      </a:r>
                      <a:endParaRPr lang="ru-RU" sz="1400" dirty="0"/>
                    </a:p>
                  </a:txBody>
                  <a:tcPr/>
                </a:tc>
                <a:tc>
                  <a:txBody>
                    <a:bodyPr/>
                    <a:lstStyle/>
                    <a:p>
                      <a:pPr algn="ctr"/>
                      <a:r>
                        <a:rPr lang="en-US" sz="1400" dirty="0"/>
                        <a:t>0.4</a:t>
                      </a:r>
                      <a:endParaRPr lang="ru-RU" sz="1400" dirty="0"/>
                    </a:p>
                  </a:txBody>
                  <a:tcPr/>
                </a:tc>
                <a:tc>
                  <a:txBody>
                    <a:bodyPr/>
                    <a:lstStyle/>
                    <a:p>
                      <a:pPr algn="ctr"/>
                      <a:r>
                        <a:rPr lang="en-US" sz="1400" dirty="0"/>
                        <a:t>1.0</a:t>
                      </a:r>
                      <a:endParaRPr lang="ru-RU" sz="1400" dirty="0"/>
                    </a:p>
                  </a:txBody>
                  <a:tcPr/>
                </a:tc>
                <a:tc>
                  <a:txBody>
                    <a:bodyPr/>
                    <a:lstStyle/>
                    <a:p>
                      <a:pPr algn="ctr"/>
                      <a:r>
                        <a:rPr lang="en-US" sz="1400" dirty="0"/>
                        <a:t>1.6</a:t>
                      </a:r>
                      <a:endParaRPr lang="ru-RU" sz="1400" dirty="0"/>
                    </a:p>
                  </a:txBody>
                  <a:tcPr/>
                </a:tc>
                <a:extLst>
                  <a:ext uri="{0D108BD9-81ED-4DB2-BD59-A6C34878D82A}">
                    <a16:rowId xmlns:a16="http://schemas.microsoft.com/office/drawing/2014/main" val="614271835"/>
                  </a:ext>
                </a:extLst>
              </a:tr>
              <a:tr h="396155">
                <a:tc>
                  <a:txBody>
                    <a:bodyPr/>
                    <a:lstStyle/>
                    <a:p>
                      <a:r>
                        <a:rPr lang="en-US" sz="1200" b="1" dirty="0"/>
                        <a:t>Time scale</a:t>
                      </a:r>
                      <a:endParaRPr lang="ru-RU" sz="1200" b="1" dirty="0"/>
                    </a:p>
                  </a:txBody>
                  <a:tcPr/>
                </a:tc>
                <a:tc>
                  <a:txBody>
                    <a:bodyPr/>
                    <a:lstStyle/>
                    <a:p>
                      <a:pPr algn="ctr"/>
                      <a:r>
                        <a:rPr lang="en-US" sz="1400" dirty="0"/>
                        <a:t>8 ns</a:t>
                      </a:r>
                      <a:endParaRPr lang="ru-RU" sz="1400" dirty="0"/>
                    </a:p>
                  </a:txBody>
                  <a:tcPr/>
                </a:tc>
                <a:tc>
                  <a:txBody>
                    <a:bodyPr/>
                    <a:lstStyle/>
                    <a:p>
                      <a:pPr algn="ctr"/>
                      <a:r>
                        <a:rPr lang="en-US" sz="1400" dirty="0"/>
                        <a:t>6 ns</a:t>
                      </a:r>
                      <a:endParaRPr lang="ru-RU" sz="1400" dirty="0"/>
                    </a:p>
                  </a:txBody>
                  <a:tcPr/>
                </a:tc>
                <a:tc>
                  <a:txBody>
                    <a:bodyPr/>
                    <a:lstStyle/>
                    <a:p>
                      <a:pPr algn="ctr"/>
                      <a:r>
                        <a:rPr lang="en-US" sz="1400" dirty="0"/>
                        <a:t>6 ns</a:t>
                      </a:r>
                      <a:endParaRPr lang="ru-RU" sz="1400" dirty="0"/>
                    </a:p>
                  </a:txBody>
                  <a:tcPr/>
                </a:tc>
                <a:tc>
                  <a:txBody>
                    <a:bodyPr/>
                    <a:lstStyle/>
                    <a:p>
                      <a:pPr algn="ctr"/>
                      <a:r>
                        <a:rPr lang="en-US" sz="1400" dirty="0"/>
                        <a:t>0.01 s</a:t>
                      </a:r>
                      <a:endParaRPr lang="ru-R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90 ns</a:t>
                      </a:r>
                      <a:endParaRPr lang="ru-RU" sz="1400" dirty="0"/>
                    </a:p>
                  </a:txBody>
                  <a:tcPr/>
                </a:tc>
                <a:tc>
                  <a:txBody>
                    <a:bodyPr/>
                    <a:lstStyle/>
                    <a:p>
                      <a:pPr algn="ctr"/>
                      <a:r>
                        <a:rPr lang="en-US" sz="1200" dirty="0"/>
                        <a:t>700 µs</a:t>
                      </a:r>
                      <a:endParaRPr lang="ru-RU" sz="1200" dirty="0"/>
                    </a:p>
                  </a:txBody>
                  <a:tcPr/>
                </a:tc>
                <a:extLst>
                  <a:ext uri="{0D108BD9-81ED-4DB2-BD59-A6C34878D82A}">
                    <a16:rowId xmlns:a16="http://schemas.microsoft.com/office/drawing/2014/main" val="2794276051"/>
                  </a:ext>
                </a:extLst>
              </a:tr>
            </a:tbl>
          </a:graphicData>
        </a:graphic>
      </p:graphicFrame>
      <p:sp>
        <p:nvSpPr>
          <p:cNvPr id="1087" name="Заголовок 1">
            <a:extLst>
              <a:ext uri="{FF2B5EF4-FFF2-40B4-BE49-F238E27FC236}">
                <a16:creationId xmlns:a16="http://schemas.microsoft.com/office/drawing/2014/main" id="{BC7C3D77-800A-AE44-08F2-49038FE479CE}"/>
              </a:ext>
            </a:extLst>
          </p:cNvPr>
          <p:cNvSpPr txBox="1">
            <a:spLocks/>
          </p:cNvSpPr>
          <p:nvPr/>
        </p:nvSpPr>
        <p:spPr>
          <a:xfrm>
            <a:off x="33756" y="653870"/>
            <a:ext cx="5546356" cy="817326"/>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a:latin typeface="Candara" panose="020E0502030303020204" pitchFamily="34" charset="0"/>
              </a:rPr>
              <a:t>64 PL: Comparing ET Channels</a:t>
            </a:r>
            <a:endParaRPr lang="ru-RU" sz="3600" dirty="0">
              <a:latin typeface="Candara" panose="020E0502030303020204" pitchFamily="34" charset="0"/>
            </a:endParaRPr>
          </a:p>
        </p:txBody>
      </p:sp>
      <p:sp>
        <p:nvSpPr>
          <p:cNvPr id="1091" name="TextBox 1090">
            <a:extLst>
              <a:ext uri="{FF2B5EF4-FFF2-40B4-BE49-F238E27FC236}">
                <a16:creationId xmlns:a16="http://schemas.microsoft.com/office/drawing/2014/main" id="{A02F2B1C-95E3-3A73-2A77-7EB0C26C27BA}"/>
              </a:ext>
            </a:extLst>
          </p:cNvPr>
          <p:cNvSpPr txBox="1"/>
          <p:nvPr/>
        </p:nvSpPr>
        <p:spPr>
          <a:xfrm rot="19466181">
            <a:off x="1946858" y="2710046"/>
            <a:ext cx="516488" cy="369332"/>
          </a:xfrm>
          <a:prstGeom prst="rect">
            <a:avLst/>
          </a:prstGeom>
          <a:noFill/>
        </p:spPr>
        <p:txBody>
          <a:bodyPr wrap="none" rtlCol="0">
            <a:spAutoFit/>
          </a:bodyPr>
          <a:lstStyle/>
          <a:p>
            <a:r>
              <a:rPr lang="en-US" b="1" dirty="0"/>
              <a:t>FET</a:t>
            </a:r>
            <a:endParaRPr lang="ru-RU" b="1" dirty="0"/>
          </a:p>
        </p:txBody>
      </p:sp>
      <p:sp>
        <p:nvSpPr>
          <p:cNvPr id="1092" name="TextBox 1091">
            <a:extLst>
              <a:ext uri="{FF2B5EF4-FFF2-40B4-BE49-F238E27FC236}">
                <a16:creationId xmlns:a16="http://schemas.microsoft.com/office/drawing/2014/main" id="{EFCDBB67-F025-C879-B51F-4ECB05D6C9D7}"/>
              </a:ext>
            </a:extLst>
          </p:cNvPr>
          <p:cNvSpPr txBox="1"/>
          <p:nvPr/>
        </p:nvSpPr>
        <p:spPr>
          <a:xfrm rot="19459553">
            <a:off x="1397748" y="2635015"/>
            <a:ext cx="540533" cy="369332"/>
          </a:xfrm>
          <a:prstGeom prst="rect">
            <a:avLst/>
          </a:prstGeom>
          <a:noFill/>
          <a:ln>
            <a:noFill/>
          </a:ln>
        </p:spPr>
        <p:txBody>
          <a:bodyPr wrap="none" rtlCol="0">
            <a:spAutoFit/>
          </a:bodyPr>
          <a:lstStyle/>
          <a:p>
            <a:r>
              <a:rPr lang="en-US" b="1" dirty="0"/>
              <a:t>BET</a:t>
            </a:r>
            <a:endParaRPr lang="ru-RU" b="1" dirty="0"/>
          </a:p>
        </p:txBody>
      </p:sp>
      <p:sp>
        <p:nvSpPr>
          <p:cNvPr id="2" name="Полилиния: фигура 1">
            <a:extLst>
              <a:ext uri="{FF2B5EF4-FFF2-40B4-BE49-F238E27FC236}">
                <a16:creationId xmlns:a16="http://schemas.microsoft.com/office/drawing/2014/main" id="{1E2DA493-4390-73B3-A8C7-92AB8D417FA1}"/>
              </a:ext>
            </a:extLst>
          </p:cNvPr>
          <p:cNvSpPr/>
          <p:nvPr/>
        </p:nvSpPr>
        <p:spPr>
          <a:xfrm>
            <a:off x="5844368" y="1738248"/>
            <a:ext cx="2316653" cy="1549237"/>
          </a:xfrm>
          <a:custGeom>
            <a:avLst/>
            <a:gdLst>
              <a:gd name="connsiteX0" fmla="*/ 0 w 2316653"/>
              <a:gd name="connsiteY0" fmla="*/ 872581 h 1549237"/>
              <a:gd name="connsiteX1" fmla="*/ 603504 w 2316653"/>
              <a:gd name="connsiteY1" fmla="*/ 1031077 h 1549237"/>
              <a:gd name="connsiteX2" fmla="*/ 1389888 w 2316653"/>
              <a:gd name="connsiteY2" fmla="*/ 628741 h 1549237"/>
              <a:gd name="connsiteX3" fmla="*/ 2316480 w 2316653"/>
              <a:gd name="connsiteY3" fmla="*/ 25237 h 1549237"/>
              <a:gd name="connsiteX4" fmla="*/ 1450848 w 2316653"/>
              <a:gd name="connsiteY4" fmla="*/ 1549237 h 154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6653" h="1549237">
                <a:moveTo>
                  <a:pt x="0" y="872581"/>
                </a:moveTo>
                <a:cubicBezTo>
                  <a:pt x="185928" y="972149"/>
                  <a:pt x="371856" y="1071717"/>
                  <a:pt x="603504" y="1031077"/>
                </a:cubicBezTo>
                <a:cubicBezTo>
                  <a:pt x="835152" y="990437"/>
                  <a:pt x="1104392" y="796381"/>
                  <a:pt x="1389888" y="628741"/>
                </a:cubicBezTo>
                <a:cubicBezTo>
                  <a:pt x="1675384" y="461101"/>
                  <a:pt x="2306320" y="-128179"/>
                  <a:pt x="2316480" y="25237"/>
                </a:cubicBezTo>
                <a:cubicBezTo>
                  <a:pt x="2326640" y="178653"/>
                  <a:pt x="1888744" y="863945"/>
                  <a:pt x="1450848" y="1549237"/>
                </a:cubicBezTo>
              </a:path>
            </a:pathLst>
          </a:custGeom>
          <a:noFill/>
          <a:ln w="1905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лилиния: фигура 2">
            <a:extLst>
              <a:ext uri="{FF2B5EF4-FFF2-40B4-BE49-F238E27FC236}">
                <a16:creationId xmlns:a16="http://schemas.microsoft.com/office/drawing/2014/main" id="{EB798C06-435C-2FD2-9E55-4880C7117D96}"/>
              </a:ext>
            </a:extLst>
          </p:cNvPr>
          <p:cNvSpPr/>
          <p:nvPr/>
        </p:nvSpPr>
        <p:spPr>
          <a:xfrm>
            <a:off x="5899232" y="2581114"/>
            <a:ext cx="1822722" cy="1529331"/>
          </a:xfrm>
          <a:custGeom>
            <a:avLst/>
            <a:gdLst>
              <a:gd name="connsiteX0" fmla="*/ 1450848 w 1822722"/>
              <a:gd name="connsiteY0" fmla="*/ 706371 h 1529331"/>
              <a:gd name="connsiteX1" fmla="*/ 1822704 w 1822722"/>
              <a:gd name="connsiteY1" fmla="*/ 5331 h 1529331"/>
              <a:gd name="connsiteX2" fmla="*/ 1463040 w 1822722"/>
              <a:gd name="connsiteY2" fmla="*/ 1035555 h 1529331"/>
              <a:gd name="connsiteX3" fmla="*/ 621792 w 1822722"/>
              <a:gd name="connsiteY3" fmla="*/ 1395219 h 1529331"/>
              <a:gd name="connsiteX4" fmla="*/ 0 w 1822722"/>
              <a:gd name="connsiteY4" fmla="*/ 1529331 h 152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2722" h="1529331">
                <a:moveTo>
                  <a:pt x="1450848" y="706371"/>
                </a:moveTo>
                <a:cubicBezTo>
                  <a:pt x="1635760" y="328419"/>
                  <a:pt x="1820672" y="-49533"/>
                  <a:pt x="1822704" y="5331"/>
                </a:cubicBezTo>
                <a:cubicBezTo>
                  <a:pt x="1824736" y="60195"/>
                  <a:pt x="1663192" y="803907"/>
                  <a:pt x="1463040" y="1035555"/>
                </a:cubicBezTo>
                <a:cubicBezTo>
                  <a:pt x="1262888" y="1267203"/>
                  <a:pt x="865632" y="1312923"/>
                  <a:pt x="621792" y="1395219"/>
                </a:cubicBezTo>
                <a:cubicBezTo>
                  <a:pt x="377952" y="1477515"/>
                  <a:pt x="188976" y="1503423"/>
                  <a:pt x="0" y="1529331"/>
                </a:cubicBezTo>
              </a:path>
            </a:pathLst>
          </a:cu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extLst>
              <a:ext uri="{FF2B5EF4-FFF2-40B4-BE49-F238E27FC236}">
                <a16:creationId xmlns:a16="http://schemas.microsoft.com/office/drawing/2014/main" id="{CF7B6A13-5AA1-8BCA-68F1-99177D7C3DCC}"/>
              </a:ext>
            </a:extLst>
          </p:cNvPr>
          <p:cNvSpPr txBox="1"/>
          <p:nvPr/>
        </p:nvSpPr>
        <p:spPr>
          <a:xfrm>
            <a:off x="2461253" y="3364057"/>
            <a:ext cx="2098651" cy="369332"/>
          </a:xfrm>
          <a:prstGeom prst="rect">
            <a:avLst/>
          </a:prstGeom>
          <a:noFill/>
        </p:spPr>
        <p:txBody>
          <a:bodyPr wrap="none" rtlCol="0">
            <a:spAutoFit/>
          </a:bodyPr>
          <a:lstStyle/>
          <a:p>
            <a:r>
              <a:rPr lang="en-US" dirty="0"/>
              <a:t>V</a:t>
            </a:r>
            <a:r>
              <a:rPr lang="en-US" baseline="-25000" dirty="0"/>
              <a:t>HQ*/ET 3’base</a:t>
            </a:r>
            <a:r>
              <a:rPr lang="en-US" dirty="0"/>
              <a:t> = 1 cm</a:t>
            </a:r>
            <a:r>
              <a:rPr lang="en-US" baseline="30000" dirty="0"/>
              <a:t>-1</a:t>
            </a:r>
            <a:r>
              <a:rPr lang="en-US" dirty="0"/>
              <a:t> </a:t>
            </a:r>
            <a:endParaRPr lang="ru-RU" dirty="0"/>
          </a:p>
        </p:txBody>
      </p:sp>
      <p:sp>
        <p:nvSpPr>
          <p:cNvPr id="7" name="TextBox 6">
            <a:extLst>
              <a:ext uri="{FF2B5EF4-FFF2-40B4-BE49-F238E27FC236}">
                <a16:creationId xmlns:a16="http://schemas.microsoft.com/office/drawing/2014/main" id="{7A850632-9A70-18BE-774C-9C06E163F734}"/>
              </a:ext>
            </a:extLst>
          </p:cNvPr>
          <p:cNvSpPr txBox="1"/>
          <p:nvPr/>
        </p:nvSpPr>
        <p:spPr>
          <a:xfrm>
            <a:off x="6495092" y="646213"/>
            <a:ext cx="2522999" cy="923330"/>
          </a:xfrm>
          <a:prstGeom prst="rect">
            <a:avLst/>
          </a:prstGeom>
          <a:noFill/>
        </p:spPr>
        <p:txBody>
          <a:bodyPr wrap="none" rtlCol="0">
            <a:spAutoFit/>
          </a:bodyPr>
          <a:lstStyle/>
          <a:p>
            <a:pPr algn="r"/>
            <a:r>
              <a:rPr lang="en-US" dirty="0"/>
              <a:t>Experimental timescales:</a:t>
            </a:r>
          </a:p>
          <a:p>
            <a:pPr algn="r"/>
            <a:r>
              <a:rPr lang="en-US" dirty="0"/>
              <a:t>FET 225 </a:t>
            </a:r>
            <a:r>
              <a:rPr lang="en-US" dirty="0" err="1"/>
              <a:t>ps</a:t>
            </a:r>
            <a:endParaRPr lang="en-US" dirty="0"/>
          </a:p>
          <a:p>
            <a:pPr algn="r"/>
            <a:r>
              <a:rPr lang="en-US" dirty="0"/>
              <a:t>BET 50 </a:t>
            </a:r>
            <a:r>
              <a:rPr lang="en-US" dirty="0" err="1"/>
              <a:t>ps</a:t>
            </a:r>
            <a:endParaRPr lang="ru-RU" dirty="0"/>
          </a:p>
        </p:txBody>
      </p:sp>
      <p:sp>
        <p:nvSpPr>
          <p:cNvPr id="9" name="TextBox 8">
            <a:extLst>
              <a:ext uri="{FF2B5EF4-FFF2-40B4-BE49-F238E27FC236}">
                <a16:creationId xmlns:a16="http://schemas.microsoft.com/office/drawing/2014/main" id="{9AAE053E-56B0-4A8B-2D8F-0CC06132B9E6}"/>
              </a:ext>
            </a:extLst>
          </p:cNvPr>
          <p:cNvSpPr txBox="1"/>
          <p:nvPr/>
        </p:nvSpPr>
        <p:spPr>
          <a:xfrm>
            <a:off x="8522492" y="1945174"/>
            <a:ext cx="534121" cy="646331"/>
          </a:xfrm>
          <a:prstGeom prst="rect">
            <a:avLst/>
          </a:prstGeom>
          <a:noFill/>
        </p:spPr>
        <p:txBody>
          <a:bodyPr wrap="none" rtlCol="0">
            <a:spAutoFit/>
          </a:bodyPr>
          <a:lstStyle/>
          <a:p>
            <a:r>
              <a:rPr lang="en-US" dirty="0"/>
              <a:t>FET</a:t>
            </a:r>
          </a:p>
          <a:p>
            <a:r>
              <a:rPr lang="en-US" dirty="0"/>
              <a:t>BET</a:t>
            </a:r>
            <a:endParaRPr lang="ru-RU" dirty="0"/>
          </a:p>
        </p:txBody>
      </p:sp>
      <p:cxnSp>
        <p:nvCxnSpPr>
          <p:cNvPr id="11" name="Прямая соединительная линия 10">
            <a:extLst>
              <a:ext uri="{FF2B5EF4-FFF2-40B4-BE49-F238E27FC236}">
                <a16:creationId xmlns:a16="http://schemas.microsoft.com/office/drawing/2014/main" id="{6A4BA39A-4898-6065-7C22-B8FA06FD349F}"/>
              </a:ext>
            </a:extLst>
          </p:cNvPr>
          <p:cNvCxnSpPr>
            <a:cxnSpLocks/>
          </p:cNvCxnSpPr>
          <p:nvPr/>
        </p:nvCxnSpPr>
        <p:spPr>
          <a:xfrm>
            <a:off x="8211253" y="2124125"/>
            <a:ext cx="31123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id="{B3F61727-FFEE-4286-1292-3C619D960936}"/>
              </a:ext>
            </a:extLst>
          </p:cNvPr>
          <p:cNvCxnSpPr>
            <a:cxnSpLocks/>
          </p:cNvCxnSpPr>
          <p:nvPr/>
        </p:nvCxnSpPr>
        <p:spPr>
          <a:xfrm>
            <a:off x="8224754" y="2389803"/>
            <a:ext cx="311239"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a:extLst>
              <a:ext uri="{FF2B5EF4-FFF2-40B4-BE49-F238E27FC236}">
                <a16:creationId xmlns:a16="http://schemas.microsoft.com/office/drawing/2014/main" id="{EE4B43AB-A7AF-163D-CFE1-C46AC5ABA379}"/>
              </a:ext>
            </a:extLst>
          </p:cNvPr>
          <p:cNvCxnSpPr>
            <a:cxnSpLocks/>
          </p:cNvCxnSpPr>
          <p:nvPr/>
        </p:nvCxnSpPr>
        <p:spPr>
          <a:xfrm flipH="1">
            <a:off x="7291564" y="3179993"/>
            <a:ext cx="70652" cy="96319"/>
          </a:xfrm>
          <a:prstGeom prst="straightConnector1">
            <a:avLst/>
          </a:prstGeom>
          <a:ln w="381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a:extLst>
              <a:ext uri="{FF2B5EF4-FFF2-40B4-BE49-F238E27FC236}">
                <a16:creationId xmlns:a16="http://schemas.microsoft.com/office/drawing/2014/main" id="{678AE289-93AE-97FA-8333-231024EB94CB}"/>
              </a:ext>
            </a:extLst>
          </p:cNvPr>
          <p:cNvCxnSpPr>
            <a:cxnSpLocks/>
          </p:cNvCxnSpPr>
          <p:nvPr/>
        </p:nvCxnSpPr>
        <p:spPr>
          <a:xfrm flipH="1">
            <a:off x="5864594" y="4098866"/>
            <a:ext cx="137730" cy="1158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033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Рисунок 28">
            <a:extLst>
              <a:ext uri="{FF2B5EF4-FFF2-40B4-BE49-F238E27FC236}">
                <a16:creationId xmlns:a16="http://schemas.microsoft.com/office/drawing/2014/main" id="{F56D7773-4F51-F000-0F1E-6A26A9050109}"/>
              </a:ext>
            </a:extLst>
          </p:cNvPr>
          <p:cNvPicPr>
            <a:picLocks noChangeAspect="1"/>
          </p:cNvPicPr>
          <p:nvPr/>
        </p:nvPicPr>
        <p:blipFill>
          <a:blip r:embed="rId3"/>
          <a:stretch>
            <a:fillRect/>
          </a:stretch>
        </p:blipFill>
        <p:spPr>
          <a:xfrm>
            <a:off x="191902" y="1352193"/>
            <a:ext cx="3797021" cy="2907962"/>
          </a:xfrm>
          <a:prstGeom prst="rect">
            <a:avLst/>
          </a:prstGeom>
        </p:spPr>
      </p:pic>
      <p:sp>
        <p:nvSpPr>
          <p:cNvPr id="33" name="Прямоугольник 32">
            <a:extLst>
              <a:ext uri="{FF2B5EF4-FFF2-40B4-BE49-F238E27FC236}">
                <a16:creationId xmlns:a16="http://schemas.microsoft.com/office/drawing/2014/main" id="{15D2A94F-53BA-4683-BF70-4046D140D385}"/>
              </a:ext>
            </a:extLst>
          </p:cNvPr>
          <p:cNvSpPr/>
          <p:nvPr/>
        </p:nvSpPr>
        <p:spPr>
          <a:xfrm>
            <a:off x="-1440" y="4667803"/>
            <a:ext cx="9144000" cy="504056"/>
          </a:xfrm>
          <a:prstGeom prst="rect">
            <a:avLst/>
          </a:prstGeom>
          <a:solidFill>
            <a:srgbClr val="755EAC">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794"/>
          <a:stretch/>
        </p:blipFill>
        <p:spPr bwMode="auto">
          <a:xfrm>
            <a:off x="-1440" y="-20538"/>
            <a:ext cx="9144000"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0" y="-20538"/>
            <a:ext cx="1865003" cy="615553"/>
          </a:xfrm>
          <a:prstGeom prst="rect">
            <a:avLst/>
          </a:prstGeom>
        </p:spPr>
        <p:txBody>
          <a:bodyPr wrap="square">
            <a:spAutoFit/>
          </a:bodyPr>
          <a:lstStyle/>
          <a:p>
            <a:pPr lvl="0"/>
            <a:r>
              <a:rPr lang="en-US" sz="1600" b="1" dirty="0">
                <a:solidFill>
                  <a:prstClr val="white"/>
                </a:solidFill>
                <a:latin typeface="Candara" panose="020E0502030303020204" pitchFamily="34" charset="0"/>
                <a:cs typeface="Arial" panose="020B0604020202020204" pitchFamily="34" charset="0"/>
              </a:rPr>
              <a:t>Mendeleev 2024</a:t>
            </a:r>
          </a:p>
          <a:p>
            <a:pPr lvl="0"/>
            <a:r>
              <a:rPr lang="en-US" sz="900" b="1" dirty="0">
                <a:solidFill>
                  <a:prstClr val="white"/>
                </a:solidFill>
                <a:latin typeface="Candara" panose="020E0502030303020204" pitchFamily="34" charset="0"/>
                <a:cs typeface="Arial" panose="020B0604020202020204" pitchFamily="34" charset="0"/>
              </a:rPr>
              <a:t>XIII International Conference on Chemistry for Young Scientists </a:t>
            </a:r>
          </a:p>
        </p:txBody>
      </p:sp>
      <p:pic>
        <p:nvPicPr>
          <p:cNvPr id="6" name="Рисунок 5"/>
          <p:cNvPicPr>
            <a:picLocks noChangeAspect="1"/>
          </p:cNvPicPr>
          <p:nvPr/>
        </p:nvPicPr>
        <p:blipFill rotWithShape="1">
          <a:blip r:embed="rId5">
            <a:extLst>
              <a:ext uri="{28A0092B-C50C-407E-A947-70E740481C1C}">
                <a14:useLocalDpi xmlns:a14="http://schemas.microsoft.com/office/drawing/2010/main" val="0"/>
              </a:ext>
            </a:extLst>
          </a:blip>
          <a:srcRect l="31879" t="33376" r="11260"/>
          <a:stretch/>
        </p:blipFill>
        <p:spPr>
          <a:xfrm rot="10800000">
            <a:off x="2182908" y="109216"/>
            <a:ext cx="3502560" cy="518317"/>
          </a:xfrm>
          <a:prstGeom prst="rect">
            <a:avLst/>
          </a:prstGeom>
        </p:spPr>
      </p:pic>
      <p:pic>
        <p:nvPicPr>
          <p:cNvPr id="2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2313" t="11154" r="71779" b="14667"/>
          <a:stretch/>
        </p:blipFill>
        <p:spPr bwMode="auto">
          <a:xfrm>
            <a:off x="2055136" y="21371"/>
            <a:ext cx="544589" cy="534155"/>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93616" y="51470"/>
            <a:ext cx="462160" cy="462682"/>
          </a:xfrm>
          <a:prstGeom prst="rect">
            <a:avLst/>
          </a:prstGeom>
        </p:spPr>
      </p:pic>
      <p:sp>
        <p:nvSpPr>
          <p:cNvPr id="10" name="Номер слайда 9"/>
          <p:cNvSpPr>
            <a:spLocks noGrp="1"/>
          </p:cNvSpPr>
          <p:nvPr>
            <p:ph type="sldNum" sz="quarter" idx="12"/>
          </p:nvPr>
        </p:nvSpPr>
        <p:spPr>
          <a:xfrm>
            <a:off x="7797583" y="4659982"/>
            <a:ext cx="878873" cy="483517"/>
          </a:xfrm>
        </p:spPr>
        <p:txBody>
          <a:bodyPr/>
          <a:lstStyle/>
          <a:p>
            <a:fld id="{17AB51E4-EF4B-43F5-BE53-19CDD4A2EB5B}" type="slidenum">
              <a:rPr lang="ru-RU" sz="2800" smtClean="0">
                <a:solidFill>
                  <a:srgbClr val="755EAC"/>
                </a:solidFill>
                <a:latin typeface="Candara" panose="020E0502030303020204" pitchFamily="34" charset="0"/>
              </a:rPr>
              <a:t>7</a:t>
            </a:fld>
            <a:endParaRPr lang="ru-RU" sz="2800" dirty="0">
              <a:solidFill>
                <a:srgbClr val="755EAC"/>
              </a:solidFill>
              <a:latin typeface="Candara" panose="020E0502030303020204" pitchFamily="34" charset="0"/>
            </a:endParaRPr>
          </a:p>
        </p:txBody>
      </p:sp>
      <p:cxnSp>
        <p:nvCxnSpPr>
          <p:cNvPr id="32" name="Прямая соединительная линия 31"/>
          <p:cNvCxnSpPr/>
          <p:nvPr/>
        </p:nvCxnSpPr>
        <p:spPr>
          <a:xfrm>
            <a:off x="-1440" y="4659982"/>
            <a:ext cx="914544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34" name="Рисунок 33"/>
          <p:cNvPicPr>
            <a:picLocks noChangeAspect="1"/>
          </p:cNvPicPr>
          <p:nvPr/>
        </p:nvPicPr>
        <p:blipFill rotWithShape="1">
          <a:blip r:embed="rId7" cstate="print">
            <a:extLst>
              <a:ext uri="{28A0092B-C50C-407E-A947-70E740481C1C}">
                <a14:useLocalDpi xmlns:a14="http://schemas.microsoft.com/office/drawing/2010/main" val="0"/>
              </a:ext>
            </a:extLst>
          </a:blip>
          <a:srcRect b="9937"/>
          <a:stretch/>
        </p:blipFill>
        <p:spPr>
          <a:xfrm>
            <a:off x="-1440" y="4612106"/>
            <a:ext cx="589357" cy="531394"/>
          </a:xfrm>
          <a:prstGeom prst="rect">
            <a:avLst/>
          </a:prstGeom>
        </p:spPr>
      </p:pic>
      <p:pic>
        <p:nvPicPr>
          <p:cNvPr id="35" name="Рисунок 34"/>
          <p:cNvPicPr>
            <a:picLocks noChangeAspect="1"/>
          </p:cNvPicPr>
          <p:nvPr/>
        </p:nvPicPr>
        <p:blipFill rotWithShape="1">
          <a:blip r:embed="rId7" cstate="print">
            <a:extLst>
              <a:ext uri="{28A0092B-C50C-407E-A947-70E740481C1C}">
                <a14:useLocalDpi xmlns:a14="http://schemas.microsoft.com/office/drawing/2010/main" val="0"/>
              </a:ext>
            </a:extLst>
          </a:blip>
          <a:srcRect t="-1" b="54969"/>
          <a:stretch/>
        </p:blipFill>
        <p:spPr>
          <a:xfrm>
            <a:off x="1318347" y="4877803"/>
            <a:ext cx="589357" cy="265697"/>
          </a:xfrm>
          <a:prstGeom prst="rect">
            <a:avLst/>
          </a:prstGeom>
        </p:spPr>
      </p:pic>
      <p:pic>
        <p:nvPicPr>
          <p:cNvPr id="36" name="Рисунок 35"/>
          <p:cNvPicPr>
            <a:picLocks noChangeAspect="1"/>
          </p:cNvPicPr>
          <p:nvPr/>
        </p:nvPicPr>
        <p:blipFill rotWithShape="1">
          <a:blip r:embed="rId7" cstate="print">
            <a:extLst>
              <a:ext uri="{28A0092B-C50C-407E-A947-70E740481C1C}">
                <a14:useLocalDpi xmlns:a14="http://schemas.microsoft.com/office/drawing/2010/main" val="0"/>
              </a:ext>
            </a:extLst>
          </a:blip>
          <a:srcRect b="9937"/>
          <a:stretch/>
        </p:blipFill>
        <p:spPr>
          <a:xfrm>
            <a:off x="2758507" y="4612106"/>
            <a:ext cx="589357" cy="531394"/>
          </a:xfrm>
          <a:prstGeom prst="rect">
            <a:avLst/>
          </a:prstGeom>
        </p:spPr>
      </p:pic>
      <p:pic>
        <p:nvPicPr>
          <p:cNvPr id="37" name="Рисунок 36"/>
          <p:cNvPicPr>
            <a:picLocks noChangeAspect="1"/>
          </p:cNvPicPr>
          <p:nvPr/>
        </p:nvPicPr>
        <p:blipFill rotWithShape="1">
          <a:blip r:embed="rId7" cstate="print">
            <a:extLst>
              <a:ext uri="{28A0092B-C50C-407E-A947-70E740481C1C}">
                <a14:useLocalDpi xmlns:a14="http://schemas.microsoft.com/office/drawing/2010/main" val="0"/>
              </a:ext>
            </a:extLst>
          </a:blip>
          <a:srcRect b="9937"/>
          <a:stretch/>
        </p:blipFill>
        <p:spPr>
          <a:xfrm>
            <a:off x="5854851" y="4612106"/>
            <a:ext cx="589357" cy="531394"/>
          </a:xfrm>
          <a:prstGeom prst="rect">
            <a:avLst/>
          </a:prstGeom>
        </p:spPr>
      </p:pic>
      <p:pic>
        <p:nvPicPr>
          <p:cNvPr id="38" name="Рисунок 37"/>
          <p:cNvPicPr>
            <a:picLocks noChangeAspect="1"/>
          </p:cNvPicPr>
          <p:nvPr/>
        </p:nvPicPr>
        <p:blipFill rotWithShape="1">
          <a:blip r:embed="rId7" cstate="print">
            <a:extLst>
              <a:ext uri="{28A0092B-C50C-407E-A947-70E740481C1C}">
                <a14:useLocalDpi xmlns:a14="http://schemas.microsoft.com/office/drawing/2010/main" val="0"/>
              </a:ext>
            </a:extLst>
          </a:blip>
          <a:srcRect t="-1" b="54969"/>
          <a:stretch/>
        </p:blipFill>
        <p:spPr>
          <a:xfrm>
            <a:off x="4270675" y="4878935"/>
            <a:ext cx="589357" cy="265697"/>
          </a:xfrm>
          <a:prstGeom prst="rect">
            <a:avLst/>
          </a:prstGeom>
        </p:spPr>
      </p:pic>
      <p:pic>
        <p:nvPicPr>
          <p:cNvPr id="39" name="Рисунок 38"/>
          <p:cNvPicPr>
            <a:picLocks noChangeAspect="1"/>
          </p:cNvPicPr>
          <p:nvPr/>
        </p:nvPicPr>
        <p:blipFill rotWithShape="1">
          <a:blip r:embed="rId7" cstate="print">
            <a:extLst>
              <a:ext uri="{28A0092B-C50C-407E-A947-70E740481C1C}">
                <a14:useLocalDpi xmlns:a14="http://schemas.microsoft.com/office/drawing/2010/main" val="0"/>
              </a:ext>
            </a:extLst>
          </a:blip>
          <a:srcRect t="-1" b="54969"/>
          <a:stretch/>
        </p:blipFill>
        <p:spPr>
          <a:xfrm>
            <a:off x="7308304" y="4877802"/>
            <a:ext cx="589357" cy="265697"/>
          </a:xfrm>
          <a:prstGeom prst="rect">
            <a:avLst/>
          </a:prstGeom>
        </p:spPr>
      </p:pic>
      <p:pic>
        <p:nvPicPr>
          <p:cNvPr id="40" name="Рисунок 39"/>
          <p:cNvPicPr>
            <a:picLocks noChangeAspect="1"/>
          </p:cNvPicPr>
          <p:nvPr/>
        </p:nvPicPr>
        <p:blipFill rotWithShape="1">
          <a:blip r:embed="rId7" cstate="print">
            <a:extLst>
              <a:ext uri="{28A0092B-C50C-407E-A947-70E740481C1C}">
                <a14:useLocalDpi xmlns:a14="http://schemas.microsoft.com/office/drawing/2010/main" val="0"/>
              </a:ext>
            </a:extLst>
          </a:blip>
          <a:srcRect r="30875" b="9937"/>
          <a:stretch/>
        </p:blipFill>
        <p:spPr>
          <a:xfrm>
            <a:off x="8735171" y="4613238"/>
            <a:ext cx="407389" cy="531394"/>
          </a:xfrm>
          <a:prstGeom prst="rect">
            <a:avLst/>
          </a:prstGeom>
        </p:spPr>
      </p:pic>
      <p:sp>
        <p:nvSpPr>
          <p:cNvPr id="19" name="Прямоугольник 18"/>
          <p:cNvSpPr/>
          <p:nvPr/>
        </p:nvSpPr>
        <p:spPr>
          <a:xfrm>
            <a:off x="41429" y="4688999"/>
            <a:ext cx="6108099" cy="230832"/>
          </a:xfrm>
          <a:prstGeom prst="rect">
            <a:avLst/>
          </a:prstGeom>
        </p:spPr>
        <p:txBody>
          <a:bodyPr wrap="square">
            <a:spAutoFit/>
          </a:bodyPr>
          <a:lstStyle/>
          <a:p>
            <a:pPr lvl="0"/>
            <a:r>
              <a:rPr lang="en-US" sz="900" b="1" dirty="0">
                <a:solidFill>
                  <a:srgbClr val="002060"/>
                </a:solidFill>
                <a:latin typeface="Candara" panose="020E0502030303020204" pitchFamily="34" charset="0"/>
                <a:cs typeface="Arial" panose="020B0604020202020204" pitchFamily="34" charset="0"/>
              </a:rPr>
              <a:t>* </a:t>
            </a:r>
            <a:r>
              <a:rPr lang="en-US" sz="900" b="1" dirty="0" err="1">
                <a:solidFill>
                  <a:srgbClr val="002060"/>
                </a:solidFill>
                <a:latin typeface="Candara" panose="020E0502030303020204" pitchFamily="34" charset="0"/>
                <a:cs typeface="Arial" panose="020B0604020202020204" pitchFamily="34" charset="0"/>
              </a:rPr>
              <a:t>Osswald</a:t>
            </a:r>
            <a:r>
              <a:rPr lang="en-US" sz="900" b="1" dirty="0">
                <a:solidFill>
                  <a:srgbClr val="002060"/>
                </a:solidFill>
                <a:latin typeface="Candara" panose="020E0502030303020204" pitchFamily="34" charset="0"/>
                <a:cs typeface="Arial" panose="020B0604020202020204" pitchFamily="34" charset="0"/>
              </a:rPr>
              <a:t> M., Fingerhut B.P., J. Phys. Chem. B, 2021</a:t>
            </a:r>
          </a:p>
        </p:txBody>
      </p:sp>
      <p:cxnSp>
        <p:nvCxnSpPr>
          <p:cNvPr id="21" name="Прямая соединительная линия 20"/>
          <p:cNvCxnSpPr>
            <a:cxnSpLocks/>
          </p:cNvCxnSpPr>
          <p:nvPr/>
        </p:nvCxnSpPr>
        <p:spPr>
          <a:xfrm flipV="1">
            <a:off x="4324113" y="1275606"/>
            <a:ext cx="0" cy="339219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Заголовок 1"/>
          <p:cNvSpPr>
            <a:spLocks noGrp="1"/>
          </p:cNvSpPr>
          <p:nvPr>
            <p:ph type="title"/>
          </p:nvPr>
        </p:nvSpPr>
        <p:spPr>
          <a:xfrm>
            <a:off x="33756" y="653870"/>
            <a:ext cx="5546356" cy="817326"/>
          </a:xfrm>
        </p:spPr>
        <p:txBody>
          <a:bodyPr>
            <a:normAutofit fontScale="90000"/>
          </a:bodyPr>
          <a:lstStyle/>
          <a:p>
            <a:pPr algn="l"/>
            <a:r>
              <a:rPr lang="en-US" sz="3600" dirty="0">
                <a:latin typeface="Candara" panose="020E0502030303020204" pitchFamily="34" charset="0"/>
              </a:rPr>
              <a:t>64 PL: Comparing ET Channels</a:t>
            </a:r>
            <a:endParaRPr lang="ru-RU" sz="3600" dirty="0">
              <a:latin typeface="Candara" panose="020E0502030303020204" pitchFamily="34" charset="0"/>
            </a:endParaRPr>
          </a:p>
        </p:txBody>
      </p:sp>
      <p:cxnSp>
        <p:nvCxnSpPr>
          <p:cNvPr id="14" name="Прямая соединительная линия 13">
            <a:extLst>
              <a:ext uri="{FF2B5EF4-FFF2-40B4-BE49-F238E27FC236}">
                <a16:creationId xmlns:a16="http://schemas.microsoft.com/office/drawing/2014/main" id="{55DFF227-BBFF-F5CE-CF74-FB178225EA07}"/>
              </a:ext>
            </a:extLst>
          </p:cNvPr>
          <p:cNvCxnSpPr>
            <a:cxnSpLocks/>
          </p:cNvCxnSpPr>
          <p:nvPr/>
        </p:nvCxnSpPr>
        <p:spPr>
          <a:xfrm flipV="1">
            <a:off x="1262626" y="2304731"/>
            <a:ext cx="374884" cy="1088852"/>
          </a:xfrm>
          <a:prstGeom prst="line">
            <a:avLst/>
          </a:prstGeom>
          <a:ln w="38100">
            <a:solidFill>
              <a:schemeClr val="accent5">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BBE2302-429E-081D-9D79-FAE8CE006036}"/>
              </a:ext>
            </a:extLst>
          </p:cNvPr>
          <p:cNvSpPr txBox="1"/>
          <p:nvPr/>
        </p:nvSpPr>
        <p:spPr>
          <a:xfrm>
            <a:off x="2917926" y="1396758"/>
            <a:ext cx="668773" cy="307777"/>
          </a:xfrm>
          <a:prstGeom prst="rect">
            <a:avLst/>
          </a:prstGeom>
          <a:noFill/>
        </p:spPr>
        <p:txBody>
          <a:bodyPr wrap="none" rtlCol="0">
            <a:spAutoFit/>
          </a:bodyPr>
          <a:lstStyle/>
          <a:p>
            <a:r>
              <a:rPr lang="en-US" sz="1400" b="1" dirty="0"/>
              <a:t>5’base</a:t>
            </a:r>
            <a:endParaRPr lang="ru-RU" sz="1400" b="1" dirty="0"/>
          </a:p>
        </p:txBody>
      </p:sp>
      <p:sp>
        <p:nvSpPr>
          <p:cNvPr id="18" name="TextBox 17">
            <a:extLst>
              <a:ext uri="{FF2B5EF4-FFF2-40B4-BE49-F238E27FC236}">
                <a16:creationId xmlns:a16="http://schemas.microsoft.com/office/drawing/2014/main" id="{8354F15E-B39E-96C5-F785-D5F0E10FAE86}"/>
              </a:ext>
            </a:extLst>
          </p:cNvPr>
          <p:cNvSpPr txBox="1"/>
          <p:nvPr/>
        </p:nvSpPr>
        <p:spPr>
          <a:xfrm>
            <a:off x="3282826" y="1812292"/>
            <a:ext cx="668773" cy="307777"/>
          </a:xfrm>
          <a:prstGeom prst="rect">
            <a:avLst/>
          </a:prstGeom>
          <a:noFill/>
        </p:spPr>
        <p:txBody>
          <a:bodyPr wrap="none" rtlCol="0">
            <a:spAutoFit/>
          </a:bodyPr>
          <a:lstStyle/>
          <a:p>
            <a:r>
              <a:rPr lang="en-US" sz="1400" b="1" dirty="0"/>
              <a:t>3’base</a:t>
            </a:r>
            <a:endParaRPr lang="ru-RU" sz="1400" b="1" dirty="0"/>
          </a:p>
        </p:txBody>
      </p:sp>
      <p:sp>
        <p:nvSpPr>
          <p:cNvPr id="22" name="TextBox 21">
            <a:extLst>
              <a:ext uri="{FF2B5EF4-FFF2-40B4-BE49-F238E27FC236}">
                <a16:creationId xmlns:a16="http://schemas.microsoft.com/office/drawing/2014/main" id="{FA426B45-DE82-FD08-F3B9-48F84208D8B2}"/>
              </a:ext>
            </a:extLst>
          </p:cNvPr>
          <p:cNvSpPr txBox="1"/>
          <p:nvPr/>
        </p:nvSpPr>
        <p:spPr>
          <a:xfrm>
            <a:off x="558767" y="3871868"/>
            <a:ext cx="825867" cy="307777"/>
          </a:xfrm>
          <a:prstGeom prst="rect">
            <a:avLst/>
          </a:prstGeom>
          <a:noFill/>
        </p:spPr>
        <p:txBody>
          <a:bodyPr wrap="none" rtlCol="0">
            <a:spAutoFit/>
          </a:bodyPr>
          <a:lstStyle/>
          <a:p>
            <a:r>
              <a:rPr lang="en-US" sz="1400" b="1" dirty="0"/>
              <a:t>HQ*/HQ</a:t>
            </a:r>
            <a:endParaRPr lang="ru-RU" sz="1400" b="1" dirty="0"/>
          </a:p>
        </p:txBody>
      </p:sp>
      <p:sp>
        <p:nvSpPr>
          <p:cNvPr id="23" name="TextBox 22">
            <a:extLst>
              <a:ext uri="{FF2B5EF4-FFF2-40B4-BE49-F238E27FC236}">
                <a16:creationId xmlns:a16="http://schemas.microsoft.com/office/drawing/2014/main" id="{8DC3FD69-8886-9C22-834B-DBED89FCB90C}"/>
              </a:ext>
            </a:extLst>
          </p:cNvPr>
          <p:cNvSpPr txBox="1"/>
          <p:nvPr/>
        </p:nvSpPr>
        <p:spPr>
          <a:xfrm>
            <a:off x="820895" y="1943555"/>
            <a:ext cx="479618" cy="307777"/>
          </a:xfrm>
          <a:prstGeom prst="rect">
            <a:avLst/>
          </a:prstGeom>
          <a:noFill/>
        </p:spPr>
        <p:txBody>
          <a:bodyPr wrap="none" rtlCol="0">
            <a:spAutoFit/>
          </a:bodyPr>
          <a:lstStyle/>
          <a:p>
            <a:r>
              <a:rPr lang="en-US" sz="1400" b="1" dirty="0"/>
              <a:t>Ade</a:t>
            </a:r>
            <a:endParaRPr lang="ru-RU" sz="1400" b="1" dirty="0"/>
          </a:p>
        </p:txBody>
      </p:sp>
      <p:cxnSp>
        <p:nvCxnSpPr>
          <p:cNvPr id="41" name="Прямая соединительная линия 40">
            <a:extLst>
              <a:ext uri="{FF2B5EF4-FFF2-40B4-BE49-F238E27FC236}">
                <a16:creationId xmlns:a16="http://schemas.microsoft.com/office/drawing/2014/main" id="{6C4C8A66-3456-2EB8-BF96-F59E83164BAB}"/>
              </a:ext>
            </a:extLst>
          </p:cNvPr>
          <p:cNvCxnSpPr>
            <a:cxnSpLocks/>
          </p:cNvCxnSpPr>
          <p:nvPr/>
        </p:nvCxnSpPr>
        <p:spPr>
          <a:xfrm flipH="1">
            <a:off x="1152137" y="2304731"/>
            <a:ext cx="404751" cy="1096672"/>
          </a:xfrm>
          <a:prstGeom prst="line">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a:extLst>
              <a:ext uri="{FF2B5EF4-FFF2-40B4-BE49-F238E27FC236}">
                <a16:creationId xmlns:a16="http://schemas.microsoft.com/office/drawing/2014/main" id="{44347CC4-3CB9-65C3-963F-30075936B6E5}"/>
              </a:ext>
            </a:extLst>
          </p:cNvPr>
          <p:cNvCxnSpPr>
            <a:cxnSpLocks/>
          </p:cNvCxnSpPr>
          <p:nvPr/>
        </p:nvCxnSpPr>
        <p:spPr>
          <a:xfrm flipV="1">
            <a:off x="5553685" y="1954478"/>
            <a:ext cx="432411" cy="445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42" name="Прямая со стрелкой 1041">
            <a:extLst>
              <a:ext uri="{FF2B5EF4-FFF2-40B4-BE49-F238E27FC236}">
                <a16:creationId xmlns:a16="http://schemas.microsoft.com/office/drawing/2014/main" id="{320DB9AB-36F8-225D-9208-3EDDB5CEF604}"/>
              </a:ext>
            </a:extLst>
          </p:cNvPr>
          <p:cNvCxnSpPr>
            <a:cxnSpLocks/>
          </p:cNvCxnSpPr>
          <p:nvPr/>
        </p:nvCxnSpPr>
        <p:spPr>
          <a:xfrm flipV="1">
            <a:off x="4510156" y="1398244"/>
            <a:ext cx="0" cy="28830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3" name="TextBox 1042">
                <a:extLst>
                  <a:ext uri="{FF2B5EF4-FFF2-40B4-BE49-F238E27FC236}">
                    <a16:creationId xmlns:a16="http://schemas.microsoft.com/office/drawing/2014/main" id="{D9ABC60E-D981-0BA1-C119-55F0E85496D3}"/>
                  </a:ext>
                </a:extLst>
              </p:cNvPr>
              <p:cNvSpPr txBox="1"/>
              <p:nvPr/>
            </p:nvSpPr>
            <p:spPr>
              <a:xfrm>
                <a:off x="4563352" y="1328548"/>
                <a:ext cx="457882" cy="276999"/>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ea typeface="Cambria Math" panose="02040503050406030204" pitchFamily="18" charset="0"/>
                      </a:rPr>
                      <m:t>𝐸</m:t>
                    </m:r>
                  </m:oMath>
                </a14:m>
                <a:r>
                  <a:rPr lang="en-US" i="1" dirty="0"/>
                  <a:t>,</a:t>
                </a:r>
                <a:r>
                  <a:rPr lang="en-US" dirty="0"/>
                  <a:t>eV</a:t>
                </a:r>
                <a:endParaRPr lang="ru-RU" dirty="0"/>
              </a:p>
            </p:txBody>
          </p:sp>
        </mc:Choice>
        <mc:Fallback xmlns="">
          <p:sp>
            <p:nvSpPr>
              <p:cNvPr id="1043" name="TextBox 1042">
                <a:extLst>
                  <a:ext uri="{FF2B5EF4-FFF2-40B4-BE49-F238E27FC236}">
                    <a16:creationId xmlns:a16="http://schemas.microsoft.com/office/drawing/2014/main" id="{D9ABC60E-D981-0BA1-C119-55F0E85496D3}"/>
                  </a:ext>
                </a:extLst>
              </p:cNvPr>
              <p:cNvSpPr txBox="1">
                <a:spLocks noRot="1" noChangeAspect="1" noMove="1" noResize="1" noEditPoints="1" noAdjustHandles="1" noChangeArrowheads="1" noChangeShapeType="1" noTextEdit="1"/>
              </p:cNvSpPr>
              <p:nvPr/>
            </p:nvSpPr>
            <p:spPr>
              <a:xfrm>
                <a:off x="4563352" y="1328548"/>
                <a:ext cx="457882" cy="276999"/>
              </a:xfrm>
              <a:prstGeom prst="rect">
                <a:avLst/>
              </a:prstGeom>
              <a:blipFill>
                <a:blip r:embed="rId8"/>
                <a:stretch>
                  <a:fillRect l="-18667" t="-28889" r="-30667" b="-51111"/>
                </a:stretch>
              </a:blipFill>
            </p:spPr>
            <p:txBody>
              <a:bodyPr/>
              <a:lstStyle/>
              <a:p>
                <a:r>
                  <a:rPr lang="ru-RU">
                    <a:noFill/>
                  </a:rPr>
                  <a:t> </a:t>
                </a:r>
              </a:p>
            </p:txBody>
          </p:sp>
        </mc:Fallback>
      </mc:AlternateContent>
      <p:cxnSp>
        <p:nvCxnSpPr>
          <p:cNvPr id="1119" name="Прямая соединительная линия 1118">
            <a:extLst>
              <a:ext uri="{FF2B5EF4-FFF2-40B4-BE49-F238E27FC236}">
                <a16:creationId xmlns:a16="http://schemas.microsoft.com/office/drawing/2014/main" id="{5F74559D-041A-CBCF-7095-887ED5FC2A1C}"/>
              </a:ext>
            </a:extLst>
          </p:cNvPr>
          <p:cNvCxnSpPr>
            <a:cxnSpLocks/>
          </p:cNvCxnSpPr>
          <p:nvPr/>
        </p:nvCxnSpPr>
        <p:spPr>
          <a:xfrm>
            <a:off x="5972208" y="2524975"/>
            <a:ext cx="18270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21" name="Прямая соединительная линия 1120">
            <a:extLst>
              <a:ext uri="{FF2B5EF4-FFF2-40B4-BE49-F238E27FC236}">
                <a16:creationId xmlns:a16="http://schemas.microsoft.com/office/drawing/2014/main" id="{F81912E3-B4CE-C86D-68A1-B070EE7F0533}"/>
              </a:ext>
            </a:extLst>
          </p:cNvPr>
          <p:cNvCxnSpPr>
            <a:cxnSpLocks/>
          </p:cNvCxnSpPr>
          <p:nvPr/>
        </p:nvCxnSpPr>
        <p:spPr>
          <a:xfrm>
            <a:off x="5420015" y="3795415"/>
            <a:ext cx="1827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2" name="Прямая соединительная линия 1121">
            <a:extLst>
              <a:ext uri="{FF2B5EF4-FFF2-40B4-BE49-F238E27FC236}">
                <a16:creationId xmlns:a16="http://schemas.microsoft.com/office/drawing/2014/main" id="{F080A518-9C1C-1A51-6791-0630D01D6F53}"/>
              </a:ext>
            </a:extLst>
          </p:cNvPr>
          <p:cNvCxnSpPr>
            <a:cxnSpLocks/>
          </p:cNvCxnSpPr>
          <p:nvPr/>
        </p:nvCxnSpPr>
        <p:spPr>
          <a:xfrm>
            <a:off x="6036083" y="3660770"/>
            <a:ext cx="1827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3" name="Прямая соединительная линия 1122">
            <a:extLst>
              <a:ext uri="{FF2B5EF4-FFF2-40B4-BE49-F238E27FC236}">
                <a16:creationId xmlns:a16="http://schemas.microsoft.com/office/drawing/2014/main" id="{FABB9098-9404-F637-D003-904A8F4B29D3}"/>
              </a:ext>
            </a:extLst>
          </p:cNvPr>
          <p:cNvCxnSpPr>
            <a:cxnSpLocks/>
          </p:cNvCxnSpPr>
          <p:nvPr/>
        </p:nvCxnSpPr>
        <p:spPr>
          <a:xfrm>
            <a:off x="5370983" y="1956849"/>
            <a:ext cx="18270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25" name="Прямая соединительная линия 1124">
            <a:extLst>
              <a:ext uri="{FF2B5EF4-FFF2-40B4-BE49-F238E27FC236}">
                <a16:creationId xmlns:a16="http://schemas.microsoft.com/office/drawing/2014/main" id="{E597B053-23E9-9B8F-EB20-5CA599BBA765}"/>
              </a:ext>
            </a:extLst>
          </p:cNvPr>
          <p:cNvCxnSpPr>
            <a:cxnSpLocks/>
          </p:cNvCxnSpPr>
          <p:nvPr/>
        </p:nvCxnSpPr>
        <p:spPr>
          <a:xfrm>
            <a:off x="5959769" y="1956109"/>
            <a:ext cx="18270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C3633916-6CA3-3DDC-FDF8-584EEB3AA4E1}"/>
              </a:ext>
            </a:extLst>
          </p:cNvPr>
          <p:cNvSpPr txBox="1"/>
          <p:nvPr/>
        </p:nvSpPr>
        <p:spPr>
          <a:xfrm>
            <a:off x="4975436" y="3641722"/>
            <a:ext cx="388248" cy="276999"/>
          </a:xfrm>
          <a:prstGeom prst="rect">
            <a:avLst/>
          </a:prstGeom>
          <a:noFill/>
        </p:spPr>
        <p:txBody>
          <a:bodyPr wrap="none" rtlCol="0">
            <a:spAutoFit/>
          </a:bodyPr>
          <a:lstStyle/>
          <a:p>
            <a:r>
              <a:rPr lang="en-US" sz="1200" b="1" dirty="0"/>
              <a:t>HQ</a:t>
            </a:r>
            <a:endParaRPr lang="ru-RU" sz="1200" b="1" dirty="0"/>
          </a:p>
        </p:txBody>
      </p:sp>
      <p:sp>
        <p:nvSpPr>
          <p:cNvPr id="52" name="TextBox 51">
            <a:extLst>
              <a:ext uri="{FF2B5EF4-FFF2-40B4-BE49-F238E27FC236}">
                <a16:creationId xmlns:a16="http://schemas.microsoft.com/office/drawing/2014/main" id="{2C595A73-D78E-C652-581C-C6C2C5FF366B}"/>
              </a:ext>
            </a:extLst>
          </p:cNvPr>
          <p:cNvSpPr txBox="1"/>
          <p:nvPr/>
        </p:nvSpPr>
        <p:spPr>
          <a:xfrm>
            <a:off x="4957423" y="2275936"/>
            <a:ext cx="465192" cy="276999"/>
          </a:xfrm>
          <a:prstGeom prst="rect">
            <a:avLst/>
          </a:prstGeom>
          <a:noFill/>
        </p:spPr>
        <p:txBody>
          <a:bodyPr wrap="square" rtlCol="0">
            <a:spAutoFit/>
          </a:bodyPr>
          <a:lstStyle/>
          <a:p>
            <a:r>
              <a:rPr lang="en-US" sz="1200" b="1" dirty="0"/>
              <a:t>HQ*</a:t>
            </a:r>
            <a:endParaRPr lang="ru-RU" sz="1200" b="1" dirty="0"/>
          </a:p>
        </p:txBody>
      </p:sp>
      <p:cxnSp>
        <p:nvCxnSpPr>
          <p:cNvPr id="1156" name="Прямая соединительная линия 1155">
            <a:extLst>
              <a:ext uri="{FF2B5EF4-FFF2-40B4-BE49-F238E27FC236}">
                <a16:creationId xmlns:a16="http://schemas.microsoft.com/office/drawing/2014/main" id="{BBB1F2E6-079C-28E7-00BD-123FB3EEAD03}"/>
              </a:ext>
            </a:extLst>
          </p:cNvPr>
          <p:cNvCxnSpPr>
            <a:cxnSpLocks/>
          </p:cNvCxnSpPr>
          <p:nvPr/>
        </p:nvCxnSpPr>
        <p:spPr>
          <a:xfrm>
            <a:off x="7002892" y="3003798"/>
            <a:ext cx="1827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1D8EC772-D64C-E678-71D5-1B9332794471}"/>
              </a:ext>
            </a:extLst>
          </p:cNvPr>
          <p:cNvSpPr txBox="1"/>
          <p:nvPr/>
        </p:nvSpPr>
        <p:spPr>
          <a:xfrm>
            <a:off x="4753783" y="1812492"/>
            <a:ext cx="625492" cy="276999"/>
          </a:xfrm>
          <a:prstGeom prst="rect">
            <a:avLst/>
          </a:prstGeom>
          <a:noFill/>
        </p:spPr>
        <p:txBody>
          <a:bodyPr wrap="none" rtlCol="0">
            <a:spAutoFit/>
          </a:bodyPr>
          <a:lstStyle/>
          <a:p>
            <a:r>
              <a:rPr lang="en-US" sz="1200" b="1" dirty="0"/>
              <a:t>ET Ade</a:t>
            </a:r>
            <a:endParaRPr lang="ru-RU" sz="1200" b="1" dirty="0"/>
          </a:p>
        </p:txBody>
      </p:sp>
      <p:cxnSp>
        <p:nvCxnSpPr>
          <p:cNvPr id="46" name="Прямая соединительная линия 45">
            <a:extLst>
              <a:ext uri="{FF2B5EF4-FFF2-40B4-BE49-F238E27FC236}">
                <a16:creationId xmlns:a16="http://schemas.microsoft.com/office/drawing/2014/main" id="{97BD846E-F10A-51E6-BBDF-A0254CD6E2A1}"/>
              </a:ext>
            </a:extLst>
          </p:cNvPr>
          <p:cNvCxnSpPr>
            <a:cxnSpLocks/>
          </p:cNvCxnSpPr>
          <p:nvPr/>
        </p:nvCxnSpPr>
        <p:spPr>
          <a:xfrm>
            <a:off x="5373135" y="2393101"/>
            <a:ext cx="18270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173" name="TextBox 1172">
            <a:extLst>
              <a:ext uri="{FF2B5EF4-FFF2-40B4-BE49-F238E27FC236}">
                <a16:creationId xmlns:a16="http://schemas.microsoft.com/office/drawing/2014/main" id="{534A3EA2-5A90-C0E4-3565-4BCAC9A38C67}"/>
              </a:ext>
            </a:extLst>
          </p:cNvPr>
          <p:cNvSpPr txBox="1"/>
          <p:nvPr/>
        </p:nvSpPr>
        <p:spPr>
          <a:xfrm>
            <a:off x="5330131" y="3557363"/>
            <a:ext cx="380232" cy="276999"/>
          </a:xfrm>
          <a:prstGeom prst="rect">
            <a:avLst/>
          </a:prstGeom>
          <a:noFill/>
        </p:spPr>
        <p:txBody>
          <a:bodyPr wrap="none" rtlCol="0">
            <a:spAutoFit/>
          </a:bodyPr>
          <a:lstStyle/>
          <a:p>
            <a:r>
              <a:rPr lang="en-US" sz="1200" b="1" dirty="0"/>
              <a:t>0.0</a:t>
            </a:r>
            <a:endParaRPr lang="ru-RU" sz="1200" b="1" dirty="0"/>
          </a:p>
        </p:txBody>
      </p:sp>
      <p:sp>
        <p:nvSpPr>
          <p:cNvPr id="1174" name="TextBox 1173">
            <a:extLst>
              <a:ext uri="{FF2B5EF4-FFF2-40B4-BE49-F238E27FC236}">
                <a16:creationId xmlns:a16="http://schemas.microsoft.com/office/drawing/2014/main" id="{C0D2DB95-EFDE-C153-DB6A-6BACC5E6E279}"/>
              </a:ext>
            </a:extLst>
          </p:cNvPr>
          <p:cNvSpPr txBox="1"/>
          <p:nvPr/>
        </p:nvSpPr>
        <p:spPr>
          <a:xfrm>
            <a:off x="5266119" y="2156740"/>
            <a:ext cx="383438" cy="276999"/>
          </a:xfrm>
          <a:prstGeom prst="rect">
            <a:avLst/>
          </a:prstGeom>
          <a:noFill/>
        </p:spPr>
        <p:txBody>
          <a:bodyPr wrap="square" rtlCol="0">
            <a:spAutoFit/>
          </a:bodyPr>
          <a:lstStyle/>
          <a:p>
            <a:r>
              <a:rPr lang="en-US" sz="1200" b="1" dirty="0"/>
              <a:t>2.5</a:t>
            </a:r>
            <a:endParaRPr lang="ru-RU" sz="1200" b="1" dirty="0"/>
          </a:p>
        </p:txBody>
      </p:sp>
      <p:sp>
        <p:nvSpPr>
          <p:cNvPr id="1175" name="TextBox 1174">
            <a:extLst>
              <a:ext uri="{FF2B5EF4-FFF2-40B4-BE49-F238E27FC236}">
                <a16:creationId xmlns:a16="http://schemas.microsoft.com/office/drawing/2014/main" id="{9D68BDA0-30EB-B8B9-FA80-9C437CEF5AFE}"/>
              </a:ext>
            </a:extLst>
          </p:cNvPr>
          <p:cNvSpPr txBox="1"/>
          <p:nvPr/>
        </p:nvSpPr>
        <p:spPr>
          <a:xfrm>
            <a:off x="5280736" y="1719667"/>
            <a:ext cx="383438" cy="276999"/>
          </a:xfrm>
          <a:prstGeom prst="rect">
            <a:avLst/>
          </a:prstGeom>
          <a:noFill/>
        </p:spPr>
        <p:txBody>
          <a:bodyPr wrap="none" rtlCol="0">
            <a:spAutoFit/>
          </a:bodyPr>
          <a:lstStyle/>
          <a:p>
            <a:r>
              <a:rPr lang="en-US" sz="1200" b="1" dirty="0"/>
              <a:t>2.9</a:t>
            </a:r>
            <a:endParaRPr lang="ru-RU" sz="1200" b="1" dirty="0"/>
          </a:p>
        </p:txBody>
      </p:sp>
      <p:sp>
        <p:nvSpPr>
          <p:cNvPr id="1176" name="TextBox 1175">
            <a:extLst>
              <a:ext uri="{FF2B5EF4-FFF2-40B4-BE49-F238E27FC236}">
                <a16:creationId xmlns:a16="http://schemas.microsoft.com/office/drawing/2014/main" id="{E84D2756-3E6C-F290-55EF-084ECD99A420}"/>
              </a:ext>
            </a:extLst>
          </p:cNvPr>
          <p:cNvSpPr txBox="1"/>
          <p:nvPr/>
        </p:nvSpPr>
        <p:spPr>
          <a:xfrm>
            <a:off x="5865864" y="2293770"/>
            <a:ext cx="383438" cy="276999"/>
          </a:xfrm>
          <a:prstGeom prst="rect">
            <a:avLst/>
          </a:prstGeom>
          <a:noFill/>
        </p:spPr>
        <p:txBody>
          <a:bodyPr wrap="square" rtlCol="0">
            <a:spAutoFit/>
          </a:bodyPr>
          <a:lstStyle/>
          <a:p>
            <a:r>
              <a:rPr lang="en-US" sz="1200" b="1" dirty="0"/>
              <a:t>2.2</a:t>
            </a:r>
            <a:endParaRPr lang="ru-RU" sz="1200" b="1" dirty="0"/>
          </a:p>
        </p:txBody>
      </p:sp>
      <p:sp>
        <p:nvSpPr>
          <p:cNvPr id="1177" name="TextBox 1176">
            <a:extLst>
              <a:ext uri="{FF2B5EF4-FFF2-40B4-BE49-F238E27FC236}">
                <a16:creationId xmlns:a16="http://schemas.microsoft.com/office/drawing/2014/main" id="{BAC155C5-3718-3877-F1E9-1C454EED3489}"/>
              </a:ext>
            </a:extLst>
          </p:cNvPr>
          <p:cNvSpPr txBox="1"/>
          <p:nvPr/>
        </p:nvSpPr>
        <p:spPr>
          <a:xfrm>
            <a:off x="5944732" y="3442567"/>
            <a:ext cx="383438" cy="276999"/>
          </a:xfrm>
          <a:prstGeom prst="rect">
            <a:avLst/>
          </a:prstGeom>
          <a:noFill/>
        </p:spPr>
        <p:txBody>
          <a:bodyPr wrap="none" rtlCol="0">
            <a:spAutoFit/>
          </a:bodyPr>
          <a:lstStyle/>
          <a:p>
            <a:r>
              <a:rPr lang="en-US" sz="1200" b="1" dirty="0"/>
              <a:t>0.3</a:t>
            </a:r>
            <a:endParaRPr lang="ru-RU" sz="1200" b="1" dirty="0"/>
          </a:p>
        </p:txBody>
      </p:sp>
      <p:sp>
        <p:nvSpPr>
          <p:cNvPr id="1179" name="TextBox 1178">
            <a:extLst>
              <a:ext uri="{FF2B5EF4-FFF2-40B4-BE49-F238E27FC236}">
                <a16:creationId xmlns:a16="http://schemas.microsoft.com/office/drawing/2014/main" id="{061C5E32-55E6-48E4-4A44-B97219F34D0C}"/>
              </a:ext>
            </a:extLst>
          </p:cNvPr>
          <p:cNvSpPr txBox="1"/>
          <p:nvPr/>
        </p:nvSpPr>
        <p:spPr>
          <a:xfrm>
            <a:off x="5863513" y="1724904"/>
            <a:ext cx="383438" cy="276999"/>
          </a:xfrm>
          <a:prstGeom prst="rect">
            <a:avLst/>
          </a:prstGeom>
          <a:noFill/>
        </p:spPr>
        <p:txBody>
          <a:bodyPr wrap="none" rtlCol="0">
            <a:spAutoFit/>
          </a:bodyPr>
          <a:lstStyle/>
          <a:p>
            <a:r>
              <a:rPr lang="en-US" sz="1200" b="1" dirty="0"/>
              <a:t>2.9</a:t>
            </a:r>
            <a:endParaRPr lang="ru-RU" sz="1200" b="1" dirty="0"/>
          </a:p>
        </p:txBody>
      </p:sp>
      <p:cxnSp>
        <p:nvCxnSpPr>
          <p:cNvPr id="1183" name="Прямая соединительная линия 1182">
            <a:extLst>
              <a:ext uri="{FF2B5EF4-FFF2-40B4-BE49-F238E27FC236}">
                <a16:creationId xmlns:a16="http://schemas.microsoft.com/office/drawing/2014/main" id="{FDAA3A92-38C0-8E45-459C-1E28AE56F5BA}"/>
              </a:ext>
            </a:extLst>
          </p:cNvPr>
          <p:cNvCxnSpPr>
            <a:cxnSpLocks/>
          </p:cNvCxnSpPr>
          <p:nvPr/>
        </p:nvCxnSpPr>
        <p:spPr>
          <a:xfrm>
            <a:off x="6131570" y="1956108"/>
            <a:ext cx="871916" cy="887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89" name="Прямая соединительная линия 1188">
            <a:extLst>
              <a:ext uri="{FF2B5EF4-FFF2-40B4-BE49-F238E27FC236}">
                <a16:creationId xmlns:a16="http://schemas.microsoft.com/office/drawing/2014/main" id="{A5C1AF24-F13D-7012-D53A-C9F2440F5782}"/>
              </a:ext>
            </a:extLst>
          </p:cNvPr>
          <p:cNvCxnSpPr>
            <a:cxnSpLocks/>
          </p:cNvCxnSpPr>
          <p:nvPr/>
        </p:nvCxnSpPr>
        <p:spPr>
          <a:xfrm>
            <a:off x="5553577" y="2391564"/>
            <a:ext cx="418076" cy="12795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4" name="Прямая соединительная линия 1193">
            <a:extLst>
              <a:ext uri="{FF2B5EF4-FFF2-40B4-BE49-F238E27FC236}">
                <a16:creationId xmlns:a16="http://schemas.microsoft.com/office/drawing/2014/main" id="{B4C4787D-3F80-AD50-B0FD-1F13A570876E}"/>
              </a:ext>
            </a:extLst>
          </p:cNvPr>
          <p:cNvCxnSpPr>
            <a:cxnSpLocks/>
          </p:cNvCxnSpPr>
          <p:nvPr/>
        </p:nvCxnSpPr>
        <p:spPr>
          <a:xfrm flipV="1">
            <a:off x="6158988" y="1702644"/>
            <a:ext cx="846276" cy="83510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4" name="Прямая соединительная линия 1213">
            <a:extLst>
              <a:ext uri="{FF2B5EF4-FFF2-40B4-BE49-F238E27FC236}">
                <a16:creationId xmlns:a16="http://schemas.microsoft.com/office/drawing/2014/main" id="{3E22EBBD-3B42-6FCD-F8B5-EF7605D0FA9C}"/>
              </a:ext>
            </a:extLst>
          </p:cNvPr>
          <p:cNvCxnSpPr>
            <a:cxnSpLocks/>
          </p:cNvCxnSpPr>
          <p:nvPr/>
        </p:nvCxnSpPr>
        <p:spPr>
          <a:xfrm flipV="1">
            <a:off x="5594484" y="3660770"/>
            <a:ext cx="461429" cy="138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7" name="Прямая соединительная линия 1216">
            <a:extLst>
              <a:ext uri="{FF2B5EF4-FFF2-40B4-BE49-F238E27FC236}">
                <a16:creationId xmlns:a16="http://schemas.microsoft.com/office/drawing/2014/main" id="{CAC97489-8B65-7E7D-E5FE-17972D226286}"/>
              </a:ext>
            </a:extLst>
          </p:cNvPr>
          <p:cNvCxnSpPr>
            <a:cxnSpLocks/>
          </p:cNvCxnSpPr>
          <p:nvPr/>
        </p:nvCxnSpPr>
        <p:spPr>
          <a:xfrm flipV="1">
            <a:off x="6212690" y="3021087"/>
            <a:ext cx="786229" cy="641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3" name="TextBox 1222">
            <a:extLst>
              <a:ext uri="{FF2B5EF4-FFF2-40B4-BE49-F238E27FC236}">
                <a16:creationId xmlns:a16="http://schemas.microsoft.com/office/drawing/2014/main" id="{8D53D4B8-374E-FAB6-AC4C-5CE10080D475}"/>
              </a:ext>
            </a:extLst>
          </p:cNvPr>
          <p:cNvSpPr txBox="1"/>
          <p:nvPr/>
        </p:nvSpPr>
        <p:spPr>
          <a:xfrm>
            <a:off x="5385504" y="4003215"/>
            <a:ext cx="431528" cy="461665"/>
          </a:xfrm>
          <a:prstGeom prst="rect">
            <a:avLst/>
          </a:prstGeom>
          <a:noFill/>
        </p:spPr>
        <p:txBody>
          <a:bodyPr wrap="none" rtlCol="0">
            <a:spAutoFit/>
          </a:bodyPr>
          <a:lstStyle/>
          <a:p>
            <a:r>
              <a:rPr lang="en-US" sz="1200" b="1" dirty="0"/>
              <a:t>HQ</a:t>
            </a:r>
          </a:p>
          <a:p>
            <a:r>
              <a:rPr lang="en-US" sz="1200" b="1" dirty="0"/>
              <a:t>min</a:t>
            </a:r>
            <a:endParaRPr lang="ru-RU" sz="1200" b="1" dirty="0"/>
          </a:p>
        </p:txBody>
      </p:sp>
      <p:sp>
        <p:nvSpPr>
          <p:cNvPr id="1224" name="TextBox 1223">
            <a:extLst>
              <a:ext uri="{FF2B5EF4-FFF2-40B4-BE49-F238E27FC236}">
                <a16:creationId xmlns:a16="http://schemas.microsoft.com/office/drawing/2014/main" id="{E42DBF4E-00A3-8CA6-C359-65B13A536805}"/>
              </a:ext>
            </a:extLst>
          </p:cNvPr>
          <p:cNvSpPr txBox="1"/>
          <p:nvPr/>
        </p:nvSpPr>
        <p:spPr>
          <a:xfrm>
            <a:off x="5916932" y="4003215"/>
            <a:ext cx="465192" cy="461665"/>
          </a:xfrm>
          <a:prstGeom prst="rect">
            <a:avLst/>
          </a:prstGeom>
          <a:noFill/>
        </p:spPr>
        <p:txBody>
          <a:bodyPr wrap="none" rtlCol="0">
            <a:spAutoFit/>
          </a:bodyPr>
          <a:lstStyle/>
          <a:p>
            <a:r>
              <a:rPr lang="en-US" sz="1200" b="1" dirty="0"/>
              <a:t>HQ*</a:t>
            </a:r>
          </a:p>
          <a:p>
            <a:r>
              <a:rPr lang="en-US" sz="1200" b="1" dirty="0"/>
              <a:t>min</a:t>
            </a:r>
            <a:endParaRPr lang="ru-RU" sz="1200" b="1" dirty="0"/>
          </a:p>
        </p:txBody>
      </p:sp>
      <p:sp>
        <p:nvSpPr>
          <p:cNvPr id="1225" name="TextBox 1224">
            <a:extLst>
              <a:ext uri="{FF2B5EF4-FFF2-40B4-BE49-F238E27FC236}">
                <a16:creationId xmlns:a16="http://schemas.microsoft.com/office/drawing/2014/main" id="{2DCA6377-925F-67B5-4733-16B67BB7AFFB}"/>
              </a:ext>
            </a:extLst>
          </p:cNvPr>
          <p:cNvSpPr txBox="1"/>
          <p:nvPr/>
        </p:nvSpPr>
        <p:spPr>
          <a:xfrm>
            <a:off x="6790841" y="3963535"/>
            <a:ext cx="625492" cy="461665"/>
          </a:xfrm>
          <a:prstGeom prst="rect">
            <a:avLst/>
          </a:prstGeom>
          <a:noFill/>
        </p:spPr>
        <p:txBody>
          <a:bodyPr wrap="none" rtlCol="0">
            <a:spAutoFit/>
          </a:bodyPr>
          <a:lstStyle/>
          <a:p>
            <a:pPr algn="ctr"/>
            <a:r>
              <a:rPr lang="en-US" sz="1200" b="1" dirty="0"/>
              <a:t>ET Ade</a:t>
            </a:r>
          </a:p>
          <a:p>
            <a:pPr algn="ctr"/>
            <a:r>
              <a:rPr lang="en-US" sz="1200" b="1" dirty="0"/>
              <a:t>min</a:t>
            </a:r>
            <a:endParaRPr lang="ru-RU" sz="1200" b="1" dirty="0"/>
          </a:p>
        </p:txBody>
      </p:sp>
      <p:cxnSp>
        <p:nvCxnSpPr>
          <p:cNvPr id="58" name="Прямая соединительная линия 57">
            <a:extLst>
              <a:ext uri="{FF2B5EF4-FFF2-40B4-BE49-F238E27FC236}">
                <a16:creationId xmlns:a16="http://schemas.microsoft.com/office/drawing/2014/main" id="{FC33C40D-7958-0F79-333F-FAD9976B154B}"/>
              </a:ext>
            </a:extLst>
          </p:cNvPr>
          <p:cNvCxnSpPr>
            <a:cxnSpLocks/>
          </p:cNvCxnSpPr>
          <p:nvPr/>
        </p:nvCxnSpPr>
        <p:spPr>
          <a:xfrm>
            <a:off x="7012236" y="1716220"/>
            <a:ext cx="18270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9959004-78DC-C780-CF9B-26DAC200B20E}"/>
              </a:ext>
            </a:extLst>
          </p:cNvPr>
          <p:cNvSpPr txBox="1"/>
          <p:nvPr/>
        </p:nvSpPr>
        <p:spPr>
          <a:xfrm>
            <a:off x="1495529" y="1280088"/>
            <a:ext cx="408702" cy="307777"/>
          </a:xfrm>
          <a:prstGeom prst="rect">
            <a:avLst/>
          </a:prstGeom>
          <a:noFill/>
        </p:spPr>
        <p:txBody>
          <a:bodyPr wrap="none" rtlCol="0">
            <a:spAutoFit/>
          </a:bodyPr>
          <a:lstStyle/>
          <a:p>
            <a:r>
              <a:rPr lang="en-US" sz="1400" b="1" dirty="0"/>
              <a:t>Lys</a:t>
            </a:r>
            <a:endParaRPr lang="ru-RU" sz="1400" b="1" dirty="0"/>
          </a:p>
        </p:txBody>
      </p:sp>
      <p:cxnSp>
        <p:nvCxnSpPr>
          <p:cNvPr id="47" name="Прямая соединительная линия 46">
            <a:extLst>
              <a:ext uri="{FF2B5EF4-FFF2-40B4-BE49-F238E27FC236}">
                <a16:creationId xmlns:a16="http://schemas.microsoft.com/office/drawing/2014/main" id="{3C7AB6E5-BC3E-901C-1162-295900049618}"/>
              </a:ext>
            </a:extLst>
          </p:cNvPr>
          <p:cNvCxnSpPr>
            <a:cxnSpLocks/>
          </p:cNvCxnSpPr>
          <p:nvPr/>
        </p:nvCxnSpPr>
        <p:spPr>
          <a:xfrm>
            <a:off x="6998919" y="2839746"/>
            <a:ext cx="18270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323AF83F-87FE-54A3-F280-0C4FF89A1DE3}"/>
              </a:ext>
            </a:extLst>
          </p:cNvPr>
          <p:cNvSpPr txBox="1"/>
          <p:nvPr/>
        </p:nvSpPr>
        <p:spPr>
          <a:xfrm>
            <a:off x="6915523" y="1764445"/>
            <a:ext cx="383438" cy="276999"/>
          </a:xfrm>
          <a:prstGeom prst="rect">
            <a:avLst/>
          </a:prstGeom>
          <a:noFill/>
        </p:spPr>
        <p:txBody>
          <a:bodyPr wrap="none" rtlCol="0">
            <a:spAutoFit/>
          </a:bodyPr>
          <a:lstStyle/>
          <a:p>
            <a:pPr algn="ctr"/>
            <a:r>
              <a:rPr lang="en-US" sz="1200" b="1" dirty="0"/>
              <a:t>3.0</a:t>
            </a:r>
            <a:endParaRPr lang="ru-RU" sz="1200" b="1" dirty="0"/>
          </a:p>
        </p:txBody>
      </p:sp>
      <p:cxnSp>
        <p:nvCxnSpPr>
          <p:cNvPr id="1024" name="Прямая соединительная линия 1023">
            <a:extLst>
              <a:ext uri="{FF2B5EF4-FFF2-40B4-BE49-F238E27FC236}">
                <a16:creationId xmlns:a16="http://schemas.microsoft.com/office/drawing/2014/main" id="{D0646396-E217-5D62-3895-5F110D287868}"/>
              </a:ext>
            </a:extLst>
          </p:cNvPr>
          <p:cNvCxnSpPr>
            <a:cxnSpLocks/>
          </p:cNvCxnSpPr>
          <p:nvPr/>
        </p:nvCxnSpPr>
        <p:spPr>
          <a:xfrm flipV="1">
            <a:off x="7186141" y="2273129"/>
            <a:ext cx="490642" cy="57122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27" name="Прямая соединительная линия 1026">
            <a:extLst>
              <a:ext uri="{FF2B5EF4-FFF2-40B4-BE49-F238E27FC236}">
                <a16:creationId xmlns:a16="http://schemas.microsoft.com/office/drawing/2014/main" id="{E52E7CEC-BE03-1E83-570C-0E3175D0E924}"/>
              </a:ext>
            </a:extLst>
          </p:cNvPr>
          <p:cNvCxnSpPr>
            <a:cxnSpLocks/>
          </p:cNvCxnSpPr>
          <p:nvPr/>
        </p:nvCxnSpPr>
        <p:spPr>
          <a:xfrm flipV="1">
            <a:off x="7193874" y="2212739"/>
            <a:ext cx="475176" cy="7959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1" name="TextBox 1040">
            <a:extLst>
              <a:ext uri="{FF2B5EF4-FFF2-40B4-BE49-F238E27FC236}">
                <a16:creationId xmlns:a16="http://schemas.microsoft.com/office/drawing/2014/main" id="{089149C0-C1A3-0075-B112-17EDE8E8B308}"/>
              </a:ext>
            </a:extLst>
          </p:cNvPr>
          <p:cNvSpPr txBox="1"/>
          <p:nvPr/>
        </p:nvSpPr>
        <p:spPr>
          <a:xfrm>
            <a:off x="1531857" y="2596183"/>
            <a:ext cx="891591" cy="646331"/>
          </a:xfrm>
          <a:prstGeom prst="rect">
            <a:avLst/>
          </a:prstGeom>
          <a:noFill/>
        </p:spPr>
        <p:txBody>
          <a:bodyPr wrap="none" rtlCol="0">
            <a:spAutoFit/>
          </a:bodyPr>
          <a:lstStyle/>
          <a:p>
            <a:pPr algn="ctr"/>
            <a:r>
              <a:rPr lang="en-US" b="1" dirty="0">
                <a:solidFill>
                  <a:srgbClr val="FF0000"/>
                </a:solidFill>
              </a:rPr>
              <a:t>480 </a:t>
            </a:r>
            <a:r>
              <a:rPr lang="en-US" b="1" dirty="0" err="1">
                <a:solidFill>
                  <a:srgbClr val="FF0000"/>
                </a:solidFill>
              </a:rPr>
              <a:t>ps</a:t>
            </a:r>
            <a:endParaRPr lang="en-US" b="1" dirty="0">
              <a:solidFill>
                <a:srgbClr val="FF0000"/>
              </a:solidFill>
            </a:endParaRPr>
          </a:p>
          <a:p>
            <a:pPr algn="ctr"/>
            <a:r>
              <a:rPr lang="en-US" b="1" dirty="0">
                <a:solidFill>
                  <a:srgbClr val="00B050"/>
                </a:solidFill>
              </a:rPr>
              <a:t>(2.4 ns)</a:t>
            </a:r>
            <a:endParaRPr lang="ru-RU" b="1" dirty="0">
              <a:solidFill>
                <a:srgbClr val="00B050"/>
              </a:solidFill>
            </a:endParaRPr>
          </a:p>
        </p:txBody>
      </p:sp>
      <p:sp>
        <p:nvSpPr>
          <p:cNvPr id="1044" name="TextBox 1043">
            <a:extLst>
              <a:ext uri="{FF2B5EF4-FFF2-40B4-BE49-F238E27FC236}">
                <a16:creationId xmlns:a16="http://schemas.microsoft.com/office/drawing/2014/main" id="{312E27E0-4CA5-679A-7366-7C9C29BADDEA}"/>
              </a:ext>
            </a:extLst>
          </p:cNvPr>
          <p:cNvSpPr txBox="1"/>
          <p:nvPr/>
        </p:nvSpPr>
        <p:spPr>
          <a:xfrm>
            <a:off x="566985" y="2196356"/>
            <a:ext cx="746165" cy="646331"/>
          </a:xfrm>
          <a:prstGeom prst="rect">
            <a:avLst/>
          </a:prstGeom>
          <a:noFill/>
        </p:spPr>
        <p:txBody>
          <a:bodyPr wrap="none" rtlCol="0">
            <a:spAutoFit/>
          </a:bodyPr>
          <a:lstStyle/>
          <a:p>
            <a:pPr algn="ctr"/>
            <a:r>
              <a:rPr lang="en-US" b="1" dirty="0">
                <a:solidFill>
                  <a:srgbClr val="FF0000"/>
                </a:solidFill>
              </a:rPr>
              <a:t>0.1 </a:t>
            </a:r>
            <a:r>
              <a:rPr lang="en-US" b="1" dirty="0" err="1">
                <a:solidFill>
                  <a:srgbClr val="FF0000"/>
                </a:solidFill>
              </a:rPr>
              <a:t>ps</a:t>
            </a:r>
            <a:endParaRPr lang="en-US" b="1" dirty="0">
              <a:solidFill>
                <a:srgbClr val="FF0000"/>
              </a:solidFill>
            </a:endParaRPr>
          </a:p>
          <a:p>
            <a:pPr algn="ctr"/>
            <a:r>
              <a:rPr lang="en-US" b="1" dirty="0">
                <a:solidFill>
                  <a:srgbClr val="00B050"/>
                </a:solidFill>
              </a:rPr>
              <a:t>(2 ns)</a:t>
            </a:r>
            <a:endParaRPr lang="ru-RU" b="1" dirty="0">
              <a:solidFill>
                <a:srgbClr val="00B050"/>
              </a:solidFill>
            </a:endParaRPr>
          </a:p>
        </p:txBody>
      </p:sp>
      <p:sp>
        <p:nvSpPr>
          <p:cNvPr id="1221" name="Овал 1220">
            <a:extLst>
              <a:ext uri="{FF2B5EF4-FFF2-40B4-BE49-F238E27FC236}">
                <a16:creationId xmlns:a16="http://schemas.microsoft.com/office/drawing/2014/main" id="{7806FB45-0E13-6BE1-5BA5-9308E2EDB63E}"/>
              </a:ext>
            </a:extLst>
          </p:cNvPr>
          <p:cNvSpPr/>
          <p:nvPr/>
        </p:nvSpPr>
        <p:spPr>
          <a:xfrm>
            <a:off x="7514985" y="2414435"/>
            <a:ext cx="45719" cy="45719"/>
          </a:xfrm>
          <a:prstGeom prst="ellipse">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70" name="Овал 1069">
            <a:extLst>
              <a:ext uri="{FF2B5EF4-FFF2-40B4-BE49-F238E27FC236}">
                <a16:creationId xmlns:a16="http://schemas.microsoft.com/office/drawing/2014/main" id="{82BB107E-FA32-CD81-0796-9939A182CEAD}"/>
              </a:ext>
            </a:extLst>
          </p:cNvPr>
          <p:cNvSpPr/>
          <p:nvPr/>
        </p:nvSpPr>
        <p:spPr>
          <a:xfrm>
            <a:off x="6401852" y="2245462"/>
            <a:ext cx="45719" cy="45719"/>
          </a:xfrm>
          <a:prstGeom prst="ellipse">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TextBox 55">
            <a:extLst>
              <a:ext uri="{FF2B5EF4-FFF2-40B4-BE49-F238E27FC236}">
                <a16:creationId xmlns:a16="http://schemas.microsoft.com/office/drawing/2014/main" id="{330A9F90-7590-E1F6-E54A-3B4CEA1866A6}"/>
              </a:ext>
            </a:extLst>
          </p:cNvPr>
          <p:cNvSpPr txBox="1"/>
          <p:nvPr/>
        </p:nvSpPr>
        <p:spPr>
          <a:xfrm>
            <a:off x="6863987" y="2619492"/>
            <a:ext cx="461985" cy="276999"/>
          </a:xfrm>
          <a:prstGeom prst="rect">
            <a:avLst/>
          </a:prstGeom>
          <a:noFill/>
        </p:spPr>
        <p:txBody>
          <a:bodyPr wrap="none" rtlCol="0">
            <a:spAutoFit/>
          </a:bodyPr>
          <a:lstStyle/>
          <a:p>
            <a:pPr algn="ctr"/>
            <a:r>
              <a:rPr lang="en-US" sz="1200" b="1" dirty="0"/>
              <a:t>1.60</a:t>
            </a:r>
            <a:endParaRPr lang="en-US" sz="1200" b="1" baseline="30000" dirty="0"/>
          </a:p>
        </p:txBody>
      </p:sp>
      <p:sp>
        <p:nvSpPr>
          <p:cNvPr id="59" name="TextBox 58">
            <a:extLst>
              <a:ext uri="{FF2B5EF4-FFF2-40B4-BE49-F238E27FC236}">
                <a16:creationId xmlns:a16="http://schemas.microsoft.com/office/drawing/2014/main" id="{F8CEB73F-710D-E356-DAF1-62EFC0F9F6F2}"/>
              </a:ext>
            </a:extLst>
          </p:cNvPr>
          <p:cNvSpPr txBox="1"/>
          <p:nvPr/>
        </p:nvSpPr>
        <p:spPr>
          <a:xfrm>
            <a:off x="6846318" y="2785037"/>
            <a:ext cx="461986" cy="276999"/>
          </a:xfrm>
          <a:prstGeom prst="rect">
            <a:avLst/>
          </a:prstGeom>
          <a:noFill/>
        </p:spPr>
        <p:txBody>
          <a:bodyPr wrap="none" rtlCol="0">
            <a:spAutoFit/>
          </a:bodyPr>
          <a:lstStyle/>
          <a:p>
            <a:r>
              <a:rPr lang="en-US" sz="1200" b="1" dirty="0"/>
              <a:t>1.55</a:t>
            </a:r>
          </a:p>
        </p:txBody>
      </p:sp>
      <p:cxnSp>
        <p:nvCxnSpPr>
          <p:cNvPr id="1058" name="Прямая соединительная линия 1057">
            <a:extLst>
              <a:ext uri="{FF2B5EF4-FFF2-40B4-BE49-F238E27FC236}">
                <a16:creationId xmlns:a16="http://schemas.microsoft.com/office/drawing/2014/main" id="{D829D395-48C8-5834-5470-B8E88915DE4C}"/>
              </a:ext>
            </a:extLst>
          </p:cNvPr>
          <p:cNvCxnSpPr>
            <a:cxnSpLocks/>
          </p:cNvCxnSpPr>
          <p:nvPr/>
        </p:nvCxnSpPr>
        <p:spPr>
          <a:xfrm>
            <a:off x="6998919" y="2590318"/>
            <a:ext cx="182702"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059" name="Прямая соединительная линия 1058">
            <a:extLst>
              <a:ext uri="{FF2B5EF4-FFF2-40B4-BE49-F238E27FC236}">
                <a16:creationId xmlns:a16="http://schemas.microsoft.com/office/drawing/2014/main" id="{EE41D427-7FB8-E181-5E6C-9E2BE3784E3D}"/>
              </a:ext>
            </a:extLst>
          </p:cNvPr>
          <p:cNvCxnSpPr>
            <a:cxnSpLocks/>
          </p:cNvCxnSpPr>
          <p:nvPr/>
        </p:nvCxnSpPr>
        <p:spPr>
          <a:xfrm>
            <a:off x="6138031" y="1961385"/>
            <a:ext cx="860888" cy="634865"/>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069" name="TextBox 1068">
            <a:extLst>
              <a:ext uri="{FF2B5EF4-FFF2-40B4-BE49-F238E27FC236}">
                <a16:creationId xmlns:a16="http://schemas.microsoft.com/office/drawing/2014/main" id="{8DEB49D0-25EE-7E5E-3DFE-FE606690B398}"/>
              </a:ext>
            </a:extLst>
          </p:cNvPr>
          <p:cNvSpPr txBox="1"/>
          <p:nvPr/>
        </p:nvSpPr>
        <p:spPr>
          <a:xfrm>
            <a:off x="6905210" y="2367786"/>
            <a:ext cx="383438" cy="276999"/>
          </a:xfrm>
          <a:prstGeom prst="rect">
            <a:avLst/>
          </a:prstGeom>
          <a:noFill/>
        </p:spPr>
        <p:txBody>
          <a:bodyPr wrap="none" rtlCol="0">
            <a:spAutoFit/>
          </a:bodyPr>
          <a:lstStyle/>
          <a:p>
            <a:pPr algn="ctr"/>
            <a:r>
              <a:rPr lang="en-US" sz="1200" b="1" dirty="0"/>
              <a:t>2.0</a:t>
            </a:r>
            <a:endParaRPr lang="en-US" sz="1200" b="1" baseline="30000" dirty="0"/>
          </a:p>
        </p:txBody>
      </p:sp>
      <p:sp>
        <p:nvSpPr>
          <p:cNvPr id="1071" name="TextBox 1070">
            <a:extLst>
              <a:ext uri="{FF2B5EF4-FFF2-40B4-BE49-F238E27FC236}">
                <a16:creationId xmlns:a16="http://schemas.microsoft.com/office/drawing/2014/main" id="{959CF6A5-28C9-E010-D40C-1CE61931A059}"/>
              </a:ext>
            </a:extLst>
          </p:cNvPr>
          <p:cNvSpPr txBox="1"/>
          <p:nvPr/>
        </p:nvSpPr>
        <p:spPr>
          <a:xfrm>
            <a:off x="6898131" y="1485469"/>
            <a:ext cx="383438" cy="276999"/>
          </a:xfrm>
          <a:prstGeom prst="rect">
            <a:avLst/>
          </a:prstGeom>
          <a:noFill/>
        </p:spPr>
        <p:txBody>
          <a:bodyPr wrap="none" rtlCol="0">
            <a:spAutoFit/>
          </a:bodyPr>
          <a:lstStyle/>
          <a:p>
            <a:pPr algn="ctr"/>
            <a:r>
              <a:rPr lang="en-US" sz="1200" b="1" dirty="0"/>
              <a:t>3.4</a:t>
            </a:r>
            <a:endParaRPr lang="en-US" sz="1200" b="1" baseline="30000" dirty="0"/>
          </a:p>
        </p:txBody>
      </p:sp>
      <p:cxnSp>
        <p:nvCxnSpPr>
          <p:cNvPr id="1072" name="Прямая соединительная линия 1071">
            <a:extLst>
              <a:ext uri="{FF2B5EF4-FFF2-40B4-BE49-F238E27FC236}">
                <a16:creationId xmlns:a16="http://schemas.microsoft.com/office/drawing/2014/main" id="{1DD1DCEC-B741-E443-77FD-98AD5DBBB3CB}"/>
              </a:ext>
            </a:extLst>
          </p:cNvPr>
          <p:cNvCxnSpPr>
            <a:cxnSpLocks/>
          </p:cNvCxnSpPr>
          <p:nvPr/>
        </p:nvCxnSpPr>
        <p:spPr>
          <a:xfrm>
            <a:off x="7016616" y="1996130"/>
            <a:ext cx="182702" cy="0"/>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73" name="Прямая соединительная линия 1072">
            <a:extLst>
              <a:ext uri="{FF2B5EF4-FFF2-40B4-BE49-F238E27FC236}">
                <a16:creationId xmlns:a16="http://schemas.microsoft.com/office/drawing/2014/main" id="{EDEA9BF2-246E-96AE-1671-15D55A65F274}"/>
              </a:ext>
            </a:extLst>
          </p:cNvPr>
          <p:cNvCxnSpPr>
            <a:cxnSpLocks/>
          </p:cNvCxnSpPr>
          <p:nvPr/>
        </p:nvCxnSpPr>
        <p:spPr>
          <a:xfrm flipV="1">
            <a:off x="6156914" y="2000875"/>
            <a:ext cx="855322" cy="534895"/>
          </a:xfrm>
          <a:prstGeom prst="line">
            <a:avLst/>
          </a:prstGeom>
          <a:ln>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81" name="Прямая соединительная линия 1080">
            <a:extLst>
              <a:ext uri="{FF2B5EF4-FFF2-40B4-BE49-F238E27FC236}">
                <a16:creationId xmlns:a16="http://schemas.microsoft.com/office/drawing/2014/main" id="{AE1B371C-2BEC-F8D8-74BE-85929882575D}"/>
              </a:ext>
            </a:extLst>
          </p:cNvPr>
          <p:cNvCxnSpPr>
            <a:cxnSpLocks/>
          </p:cNvCxnSpPr>
          <p:nvPr/>
        </p:nvCxnSpPr>
        <p:spPr>
          <a:xfrm>
            <a:off x="6998499" y="3242504"/>
            <a:ext cx="182702"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82" name="TextBox 1081">
            <a:extLst>
              <a:ext uri="{FF2B5EF4-FFF2-40B4-BE49-F238E27FC236}">
                <a16:creationId xmlns:a16="http://schemas.microsoft.com/office/drawing/2014/main" id="{27AB219C-C69C-323B-976C-A2F67A3A5EA5}"/>
              </a:ext>
            </a:extLst>
          </p:cNvPr>
          <p:cNvSpPr txBox="1"/>
          <p:nvPr/>
        </p:nvSpPr>
        <p:spPr>
          <a:xfrm>
            <a:off x="6905210" y="3023518"/>
            <a:ext cx="383438" cy="276999"/>
          </a:xfrm>
          <a:prstGeom prst="rect">
            <a:avLst/>
          </a:prstGeom>
          <a:noFill/>
        </p:spPr>
        <p:txBody>
          <a:bodyPr wrap="none" rtlCol="0">
            <a:spAutoFit/>
          </a:bodyPr>
          <a:lstStyle/>
          <a:p>
            <a:r>
              <a:rPr lang="en-US" sz="1200" b="1" dirty="0"/>
              <a:t>1.1</a:t>
            </a:r>
            <a:endParaRPr lang="ru-RU" sz="1200" b="1" dirty="0"/>
          </a:p>
        </p:txBody>
      </p:sp>
      <p:cxnSp>
        <p:nvCxnSpPr>
          <p:cNvPr id="1087" name="Прямая соединительная линия 1086">
            <a:extLst>
              <a:ext uri="{FF2B5EF4-FFF2-40B4-BE49-F238E27FC236}">
                <a16:creationId xmlns:a16="http://schemas.microsoft.com/office/drawing/2014/main" id="{7770B808-2DE0-62DA-DBBB-0A57C9843DEC}"/>
              </a:ext>
            </a:extLst>
          </p:cNvPr>
          <p:cNvCxnSpPr>
            <a:cxnSpLocks/>
          </p:cNvCxnSpPr>
          <p:nvPr/>
        </p:nvCxnSpPr>
        <p:spPr>
          <a:xfrm flipV="1">
            <a:off x="6211897" y="3238547"/>
            <a:ext cx="786602" cy="42034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93" name="TextBox 1092">
            <a:extLst>
              <a:ext uri="{FF2B5EF4-FFF2-40B4-BE49-F238E27FC236}">
                <a16:creationId xmlns:a16="http://schemas.microsoft.com/office/drawing/2014/main" id="{7BED4936-230A-5193-80DF-E5D87D5ECCA4}"/>
              </a:ext>
            </a:extLst>
          </p:cNvPr>
          <p:cNvSpPr txBox="1"/>
          <p:nvPr/>
        </p:nvSpPr>
        <p:spPr>
          <a:xfrm rot="2729923">
            <a:off x="6298424" y="2427342"/>
            <a:ext cx="619080" cy="261610"/>
          </a:xfrm>
          <a:prstGeom prst="rect">
            <a:avLst/>
          </a:prstGeom>
          <a:noFill/>
        </p:spPr>
        <p:txBody>
          <a:bodyPr wrap="none" rtlCol="0">
            <a:spAutoFit/>
          </a:bodyPr>
          <a:lstStyle/>
          <a:p>
            <a:r>
              <a:rPr lang="en-US" sz="1100" baseline="30000" dirty="0">
                <a:solidFill>
                  <a:srgbClr val="FF0000"/>
                </a:solidFill>
              </a:rPr>
              <a:t>*</a:t>
            </a:r>
            <a:r>
              <a:rPr lang="el-GR" sz="1100" dirty="0">
                <a:solidFill>
                  <a:srgbClr val="FF0000"/>
                </a:solidFill>
              </a:rPr>
              <a:t>λ</a:t>
            </a:r>
            <a:r>
              <a:rPr lang="en-US" sz="1100" dirty="0">
                <a:solidFill>
                  <a:srgbClr val="FF0000"/>
                </a:solidFill>
              </a:rPr>
              <a:t>=1.25</a:t>
            </a:r>
            <a:endParaRPr lang="ru-RU" sz="1100" dirty="0">
              <a:solidFill>
                <a:srgbClr val="FF0000"/>
              </a:solidFill>
            </a:endParaRPr>
          </a:p>
        </p:txBody>
      </p:sp>
      <p:sp>
        <p:nvSpPr>
          <p:cNvPr id="1094" name="TextBox 1093">
            <a:extLst>
              <a:ext uri="{FF2B5EF4-FFF2-40B4-BE49-F238E27FC236}">
                <a16:creationId xmlns:a16="http://schemas.microsoft.com/office/drawing/2014/main" id="{BEC2CA63-97DD-B363-34F6-526542F18790}"/>
              </a:ext>
            </a:extLst>
          </p:cNvPr>
          <p:cNvSpPr txBox="1"/>
          <p:nvPr/>
        </p:nvSpPr>
        <p:spPr>
          <a:xfrm rot="2153959">
            <a:off x="6473206" y="2209962"/>
            <a:ext cx="619080" cy="261610"/>
          </a:xfrm>
          <a:prstGeom prst="rect">
            <a:avLst/>
          </a:prstGeom>
          <a:noFill/>
        </p:spPr>
        <p:txBody>
          <a:bodyPr wrap="none" rtlCol="0">
            <a:spAutoFit/>
          </a:bodyPr>
          <a:lstStyle/>
          <a:p>
            <a:r>
              <a:rPr lang="en-US" sz="1100" baseline="30000" dirty="0"/>
              <a:t>*</a:t>
            </a:r>
            <a:r>
              <a:rPr lang="el-GR" sz="1100" dirty="0">
                <a:solidFill>
                  <a:srgbClr val="00B050"/>
                </a:solidFill>
              </a:rPr>
              <a:t>λ</a:t>
            </a:r>
            <a:r>
              <a:rPr lang="en-US" sz="1100" dirty="0">
                <a:solidFill>
                  <a:srgbClr val="00B050"/>
                </a:solidFill>
              </a:rPr>
              <a:t>=0.82</a:t>
            </a:r>
            <a:endParaRPr lang="ru-RU" sz="1100" dirty="0">
              <a:solidFill>
                <a:srgbClr val="00B050"/>
              </a:solidFill>
            </a:endParaRPr>
          </a:p>
        </p:txBody>
      </p:sp>
      <p:sp>
        <p:nvSpPr>
          <p:cNvPr id="51" name="TextBox 50">
            <a:extLst>
              <a:ext uri="{FF2B5EF4-FFF2-40B4-BE49-F238E27FC236}">
                <a16:creationId xmlns:a16="http://schemas.microsoft.com/office/drawing/2014/main" id="{A4943EF3-11CB-68BB-CDD5-89D1989716EF}"/>
              </a:ext>
            </a:extLst>
          </p:cNvPr>
          <p:cNvSpPr txBox="1"/>
          <p:nvPr/>
        </p:nvSpPr>
        <p:spPr>
          <a:xfrm>
            <a:off x="1820634" y="4146634"/>
            <a:ext cx="2053767" cy="369332"/>
          </a:xfrm>
          <a:prstGeom prst="rect">
            <a:avLst/>
          </a:prstGeom>
          <a:noFill/>
        </p:spPr>
        <p:txBody>
          <a:bodyPr wrap="none" rtlCol="0">
            <a:spAutoFit/>
          </a:bodyPr>
          <a:lstStyle/>
          <a:p>
            <a:r>
              <a:rPr lang="en-US" dirty="0"/>
              <a:t>V</a:t>
            </a:r>
            <a:r>
              <a:rPr lang="en-US" baseline="-25000" dirty="0"/>
              <a:t>HQ*/ET Ade</a:t>
            </a:r>
            <a:r>
              <a:rPr lang="en-US" dirty="0"/>
              <a:t> = 17 cm</a:t>
            </a:r>
            <a:r>
              <a:rPr lang="en-US" baseline="30000" dirty="0"/>
              <a:t>-1</a:t>
            </a:r>
            <a:r>
              <a:rPr lang="en-US" dirty="0"/>
              <a:t> </a:t>
            </a:r>
            <a:endParaRPr lang="ru-RU" dirty="0"/>
          </a:p>
        </p:txBody>
      </p:sp>
      <p:sp>
        <p:nvSpPr>
          <p:cNvPr id="53" name="TextBox 52">
            <a:extLst>
              <a:ext uri="{FF2B5EF4-FFF2-40B4-BE49-F238E27FC236}">
                <a16:creationId xmlns:a16="http://schemas.microsoft.com/office/drawing/2014/main" id="{0CAD3AA0-2925-0D20-31F8-316A807D11C6}"/>
              </a:ext>
            </a:extLst>
          </p:cNvPr>
          <p:cNvSpPr txBox="1"/>
          <p:nvPr/>
        </p:nvSpPr>
        <p:spPr>
          <a:xfrm>
            <a:off x="6495092" y="646213"/>
            <a:ext cx="2522999" cy="923330"/>
          </a:xfrm>
          <a:prstGeom prst="rect">
            <a:avLst/>
          </a:prstGeom>
          <a:noFill/>
        </p:spPr>
        <p:txBody>
          <a:bodyPr wrap="none" rtlCol="0">
            <a:spAutoFit/>
          </a:bodyPr>
          <a:lstStyle/>
          <a:p>
            <a:pPr algn="r"/>
            <a:r>
              <a:rPr lang="en-US" dirty="0"/>
              <a:t>Experimental timescales:</a:t>
            </a:r>
          </a:p>
          <a:p>
            <a:pPr algn="r"/>
            <a:r>
              <a:rPr lang="en-US" dirty="0"/>
              <a:t>FET 225 </a:t>
            </a:r>
            <a:r>
              <a:rPr lang="en-US" dirty="0" err="1"/>
              <a:t>ps</a:t>
            </a:r>
            <a:endParaRPr lang="en-US" dirty="0"/>
          </a:p>
          <a:p>
            <a:pPr algn="r"/>
            <a:r>
              <a:rPr lang="en-US" dirty="0"/>
              <a:t>BET 50 </a:t>
            </a:r>
            <a:r>
              <a:rPr lang="en-US" dirty="0" err="1"/>
              <a:t>ps</a:t>
            </a:r>
            <a:endParaRPr lang="ru-RU" dirty="0"/>
          </a:p>
        </p:txBody>
      </p:sp>
      <p:sp>
        <p:nvSpPr>
          <p:cNvPr id="54" name="Овал 53">
            <a:extLst>
              <a:ext uri="{FF2B5EF4-FFF2-40B4-BE49-F238E27FC236}">
                <a16:creationId xmlns:a16="http://schemas.microsoft.com/office/drawing/2014/main" id="{A33A1C97-A8D7-8EE4-DEE8-A0CD0614588A}"/>
              </a:ext>
            </a:extLst>
          </p:cNvPr>
          <p:cNvSpPr/>
          <p:nvPr/>
        </p:nvSpPr>
        <p:spPr>
          <a:xfrm>
            <a:off x="6548571" y="2255367"/>
            <a:ext cx="45719" cy="45719"/>
          </a:xfrm>
          <a:prstGeom prst="ellipse">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65837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Рисунок 28">
            <a:extLst>
              <a:ext uri="{FF2B5EF4-FFF2-40B4-BE49-F238E27FC236}">
                <a16:creationId xmlns:a16="http://schemas.microsoft.com/office/drawing/2014/main" id="{F56D7773-4F51-F000-0F1E-6A26A9050109}"/>
              </a:ext>
            </a:extLst>
          </p:cNvPr>
          <p:cNvPicPr>
            <a:picLocks noChangeAspect="1"/>
          </p:cNvPicPr>
          <p:nvPr/>
        </p:nvPicPr>
        <p:blipFill>
          <a:blip r:embed="rId3"/>
          <a:stretch>
            <a:fillRect/>
          </a:stretch>
        </p:blipFill>
        <p:spPr>
          <a:xfrm>
            <a:off x="160250" y="1238663"/>
            <a:ext cx="2927048" cy="2241690"/>
          </a:xfrm>
          <a:prstGeom prst="rect">
            <a:avLst/>
          </a:prstGeom>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794"/>
          <a:stretch/>
        </p:blipFill>
        <p:spPr bwMode="auto">
          <a:xfrm>
            <a:off x="-1440" y="-20538"/>
            <a:ext cx="9144000"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0" y="-20538"/>
            <a:ext cx="1865003" cy="615553"/>
          </a:xfrm>
          <a:prstGeom prst="rect">
            <a:avLst/>
          </a:prstGeom>
        </p:spPr>
        <p:txBody>
          <a:bodyPr wrap="square">
            <a:spAutoFit/>
          </a:bodyPr>
          <a:lstStyle/>
          <a:p>
            <a:pPr lvl="0"/>
            <a:r>
              <a:rPr lang="en-US" sz="1600" b="1" dirty="0">
                <a:solidFill>
                  <a:prstClr val="white"/>
                </a:solidFill>
                <a:latin typeface="Candara" panose="020E0502030303020204" pitchFamily="34" charset="0"/>
                <a:cs typeface="Arial" panose="020B0604020202020204" pitchFamily="34" charset="0"/>
              </a:rPr>
              <a:t>Mendeleev 2024</a:t>
            </a:r>
          </a:p>
          <a:p>
            <a:pPr lvl="0"/>
            <a:r>
              <a:rPr lang="en-US" sz="900" b="1" dirty="0">
                <a:solidFill>
                  <a:prstClr val="white"/>
                </a:solidFill>
                <a:latin typeface="Candara" panose="020E0502030303020204" pitchFamily="34" charset="0"/>
                <a:cs typeface="Arial" panose="020B0604020202020204" pitchFamily="34" charset="0"/>
              </a:rPr>
              <a:t>XIII International Conference on Chemistry for Young Scientists </a:t>
            </a:r>
          </a:p>
        </p:txBody>
      </p:sp>
      <p:pic>
        <p:nvPicPr>
          <p:cNvPr id="6" name="Рисунок 5"/>
          <p:cNvPicPr>
            <a:picLocks noChangeAspect="1"/>
          </p:cNvPicPr>
          <p:nvPr/>
        </p:nvPicPr>
        <p:blipFill rotWithShape="1">
          <a:blip r:embed="rId5">
            <a:extLst>
              <a:ext uri="{28A0092B-C50C-407E-A947-70E740481C1C}">
                <a14:useLocalDpi xmlns:a14="http://schemas.microsoft.com/office/drawing/2010/main" val="0"/>
              </a:ext>
            </a:extLst>
          </a:blip>
          <a:srcRect l="31879" t="33376" r="11260"/>
          <a:stretch/>
        </p:blipFill>
        <p:spPr>
          <a:xfrm rot="10800000">
            <a:off x="2182908" y="109216"/>
            <a:ext cx="3502560" cy="518317"/>
          </a:xfrm>
          <a:prstGeom prst="rect">
            <a:avLst/>
          </a:prstGeom>
        </p:spPr>
      </p:pic>
      <p:pic>
        <p:nvPicPr>
          <p:cNvPr id="2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2313" t="11154" r="71779" b="14667"/>
          <a:stretch/>
        </p:blipFill>
        <p:spPr bwMode="auto">
          <a:xfrm>
            <a:off x="2055136" y="21371"/>
            <a:ext cx="544589" cy="534155"/>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93616" y="51470"/>
            <a:ext cx="462160" cy="462682"/>
          </a:xfrm>
          <a:prstGeom prst="rect">
            <a:avLst/>
          </a:prstGeom>
        </p:spPr>
      </p:pic>
      <p:sp>
        <p:nvSpPr>
          <p:cNvPr id="10" name="Номер слайда 9"/>
          <p:cNvSpPr>
            <a:spLocks noGrp="1"/>
          </p:cNvSpPr>
          <p:nvPr>
            <p:ph type="sldNum" sz="quarter" idx="12"/>
          </p:nvPr>
        </p:nvSpPr>
        <p:spPr>
          <a:xfrm>
            <a:off x="7797583" y="4659982"/>
            <a:ext cx="878873" cy="483517"/>
          </a:xfrm>
        </p:spPr>
        <p:txBody>
          <a:bodyPr/>
          <a:lstStyle/>
          <a:p>
            <a:fld id="{17AB51E4-EF4B-43F5-BE53-19CDD4A2EB5B}" type="slidenum">
              <a:rPr lang="ru-RU" sz="2800" smtClean="0">
                <a:solidFill>
                  <a:srgbClr val="755EAC"/>
                </a:solidFill>
                <a:latin typeface="Candara" panose="020E0502030303020204" pitchFamily="34" charset="0"/>
              </a:rPr>
              <a:t>8</a:t>
            </a:fld>
            <a:endParaRPr lang="ru-RU" sz="2800" dirty="0">
              <a:solidFill>
                <a:srgbClr val="755EAC"/>
              </a:solidFill>
              <a:latin typeface="Candara" panose="020E0502030303020204" pitchFamily="34" charset="0"/>
            </a:endParaRPr>
          </a:p>
        </p:txBody>
      </p:sp>
      <p:pic>
        <p:nvPicPr>
          <p:cNvPr id="34" name="Рисунок 33"/>
          <p:cNvPicPr>
            <a:picLocks noChangeAspect="1"/>
          </p:cNvPicPr>
          <p:nvPr/>
        </p:nvPicPr>
        <p:blipFill rotWithShape="1">
          <a:blip r:embed="rId7" cstate="print">
            <a:extLst>
              <a:ext uri="{28A0092B-C50C-407E-A947-70E740481C1C}">
                <a14:useLocalDpi xmlns:a14="http://schemas.microsoft.com/office/drawing/2010/main" val="0"/>
              </a:ext>
            </a:extLst>
          </a:blip>
          <a:srcRect b="9937"/>
          <a:stretch/>
        </p:blipFill>
        <p:spPr>
          <a:xfrm>
            <a:off x="-1440" y="4612106"/>
            <a:ext cx="589357" cy="531394"/>
          </a:xfrm>
          <a:prstGeom prst="rect">
            <a:avLst/>
          </a:prstGeom>
        </p:spPr>
      </p:pic>
      <p:pic>
        <p:nvPicPr>
          <p:cNvPr id="35" name="Рисунок 34"/>
          <p:cNvPicPr>
            <a:picLocks noChangeAspect="1"/>
          </p:cNvPicPr>
          <p:nvPr/>
        </p:nvPicPr>
        <p:blipFill rotWithShape="1">
          <a:blip r:embed="rId7" cstate="print">
            <a:extLst>
              <a:ext uri="{28A0092B-C50C-407E-A947-70E740481C1C}">
                <a14:useLocalDpi xmlns:a14="http://schemas.microsoft.com/office/drawing/2010/main" val="0"/>
              </a:ext>
            </a:extLst>
          </a:blip>
          <a:srcRect t="-1" b="54969"/>
          <a:stretch/>
        </p:blipFill>
        <p:spPr>
          <a:xfrm>
            <a:off x="1318347" y="4877803"/>
            <a:ext cx="589357" cy="265697"/>
          </a:xfrm>
          <a:prstGeom prst="rect">
            <a:avLst/>
          </a:prstGeom>
        </p:spPr>
      </p:pic>
      <p:pic>
        <p:nvPicPr>
          <p:cNvPr id="36" name="Рисунок 35"/>
          <p:cNvPicPr>
            <a:picLocks noChangeAspect="1"/>
          </p:cNvPicPr>
          <p:nvPr/>
        </p:nvPicPr>
        <p:blipFill rotWithShape="1">
          <a:blip r:embed="rId7" cstate="print">
            <a:extLst>
              <a:ext uri="{28A0092B-C50C-407E-A947-70E740481C1C}">
                <a14:useLocalDpi xmlns:a14="http://schemas.microsoft.com/office/drawing/2010/main" val="0"/>
              </a:ext>
            </a:extLst>
          </a:blip>
          <a:srcRect b="9937"/>
          <a:stretch/>
        </p:blipFill>
        <p:spPr>
          <a:xfrm>
            <a:off x="2758507" y="4612106"/>
            <a:ext cx="589357" cy="531394"/>
          </a:xfrm>
          <a:prstGeom prst="rect">
            <a:avLst/>
          </a:prstGeom>
        </p:spPr>
      </p:pic>
      <p:pic>
        <p:nvPicPr>
          <p:cNvPr id="37" name="Рисунок 36"/>
          <p:cNvPicPr>
            <a:picLocks noChangeAspect="1"/>
          </p:cNvPicPr>
          <p:nvPr/>
        </p:nvPicPr>
        <p:blipFill rotWithShape="1">
          <a:blip r:embed="rId7" cstate="print">
            <a:extLst>
              <a:ext uri="{28A0092B-C50C-407E-A947-70E740481C1C}">
                <a14:useLocalDpi xmlns:a14="http://schemas.microsoft.com/office/drawing/2010/main" val="0"/>
              </a:ext>
            </a:extLst>
          </a:blip>
          <a:srcRect b="9937"/>
          <a:stretch/>
        </p:blipFill>
        <p:spPr>
          <a:xfrm>
            <a:off x="5854851" y="4612106"/>
            <a:ext cx="589357" cy="531394"/>
          </a:xfrm>
          <a:prstGeom prst="rect">
            <a:avLst/>
          </a:prstGeom>
        </p:spPr>
      </p:pic>
      <p:pic>
        <p:nvPicPr>
          <p:cNvPr id="38" name="Рисунок 37"/>
          <p:cNvPicPr>
            <a:picLocks noChangeAspect="1"/>
          </p:cNvPicPr>
          <p:nvPr/>
        </p:nvPicPr>
        <p:blipFill rotWithShape="1">
          <a:blip r:embed="rId7" cstate="print">
            <a:extLst>
              <a:ext uri="{28A0092B-C50C-407E-A947-70E740481C1C}">
                <a14:useLocalDpi xmlns:a14="http://schemas.microsoft.com/office/drawing/2010/main" val="0"/>
              </a:ext>
            </a:extLst>
          </a:blip>
          <a:srcRect t="-1" b="54969"/>
          <a:stretch/>
        </p:blipFill>
        <p:spPr>
          <a:xfrm>
            <a:off x="4270675" y="4878935"/>
            <a:ext cx="589357" cy="265697"/>
          </a:xfrm>
          <a:prstGeom prst="rect">
            <a:avLst/>
          </a:prstGeom>
        </p:spPr>
      </p:pic>
      <p:pic>
        <p:nvPicPr>
          <p:cNvPr id="39" name="Рисунок 38"/>
          <p:cNvPicPr>
            <a:picLocks noChangeAspect="1"/>
          </p:cNvPicPr>
          <p:nvPr/>
        </p:nvPicPr>
        <p:blipFill rotWithShape="1">
          <a:blip r:embed="rId7" cstate="print">
            <a:extLst>
              <a:ext uri="{28A0092B-C50C-407E-A947-70E740481C1C}">
                <a14:useLocalDpi xmlns:a14="http://schemas.microsoft.com/office/drawing/2010/main" val="0"/>
              </a:ext>
            </a:extLst>
          </a:blip>
          <a:srcRect t="-1" b="54969"/>
          <a:stretch/>
        </p:blipFill>
        <p:spPr>
          <a:xfrm>
            <a:off x="7308304" y="4877802"/>
            <a:ext cx="589357" cy="265697"/>
          </a:xfrm>
          <a:prstGeom prst="rect">
            <a:avLst/>
          </a:prstGeom>
        </p:spPr>
      </p:pic>
      <p:pic>
        <p:nvPicPr>
          <p:cNvPr id="40" name="Рисунок 39"/>
          <p:cNvPicPr>
            <a:picLocks noChangeAspect="1"/>
          </p:cNvPicPr>
          <p:nvPr/>
        </p:nvPicPr>
        <p:blipFill rotWithShape="1">
          <a:blip r:embed="rId7" cstate="print">
            <a:extLst>
              <a:ext uri="{28A0092B-C50C-407E-A947-70E740481C1C}">
                <a14:useLocalDpi xmlns:a14="http://schemas.microsoft.com/office/drawing/2010/main" val="0"/>
              </a:ext>
            </a:extLst>
          </a:blip>
          <a:srcRect r="30875" b="9937"/>
          <a:stretch/>
        </p:blipFill>
        <p:spPr>
          <a:xfrm>
            <a:off x="8735171" y="4613238"/>
            <a:ext cx="407389" cy="531394"/>
          </a:xfrm>
          <a:prstGeom prst="rect">
            <a:avLst/>
          </a:prstGeom>
        </p:spPr>
      </p:pic>
      <p:cxnSp>
        <p:nvCxnSpPr>
          <p:cNvPr id="21" name="Прямая соединительная линия 20"/>
          <p:cNvCxnSpPr>
            <a:cxnSpLocks/>
          </p:cNvCxnSpPr>
          <p:nvPr/>
        </p:nvCxnSpPr>
        <p:spPr>
          <a:xfrm flipV="1">
            <a:off x="4324113" y="1275606"/>
            <a:ext cx="0" cy="20635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Заголовок 1"/>
          <p:cNvSpPr>
            <a:spLocks noGrp="1"/>
          </p:cNvSpPr>
          <p:nvPr>
            <p:ph type="title"/>
          </p:nvPr>
        </p:nvSpPr>
        <p:spPr>
          <a:xfrm>
            <a:off x="33756" y="591860"/>
            <a:ext cx="5546356" cy="817326"/>
          </a:xfrm>
        </p:spPr>
        <p:txBody>
          <a:bodyPr>
            <a:normAutofit fontScale="90000"/>
          </a:bodyPr>
          <a:lstStyle/>
          <a:p>
            <a:pPr algn="l"/>
            <a:r>
              <a:rPr lang="en-US" sz="3600" dirty="0">
                <a:latin typeface="Candara" panose="020E0502030303020204" pitchFamily="34" charset="0"/>
              </a:rPr>
              <a:t>64 PL: Comparing ET Channels</a:t>
            </a:r>
            <a:endParaRPr lang="ru-RU" sz="3600" dirty="0">
              <a:latin typeface="Candara" panose="020E0502030303020204" pitchFamily="34" charset="0"/>
            </a:endParaRPr>
          </a:p>
        </p:txBody>
      </p:sp>
      <p:cxnSp>
        <p:nvCxnSpPr>
          <p:cNvPr id="14" name="Прямая соединительная линия 13">
            <a:extLst>
              <a:ext uri="{FF2B5EF4-FFF2-40B4-BE49-F238E27FC236}">
                <a16:creationId xmlns:a16="http://schemas.microsoft.com/office/drawing/2014/main" id="{55DFF227-BBFF-F5CE-CF74-FB178225EA07}"/>
              </a:ext>
            </a:extLst>
          </p:cNvPr>
          <p:cNvCxnSpPr>
            <a:cxnSpLocks/>
          </p:cNvCxnSpPr>
          <p:nvPr/>
        </p:nvCxnSpPr>
        <p:spPr>
          <a:xfrm flipV="1">
            <a:off x="1217569" y="1771110"/>
            <a:ext cx="1074097" cy="289269"/>
          </a:xfrm>
          <a:prstGeom prst="line">
            <a:avLst/>
          </a:prstGeom>
          <a:ln w="38100">
            <a:solidFill>
              <a:schemeClr val="accent5">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BBE2302-429E-081D-9D79-FAE8CE006036}"/>
              </a:ext>
            </a:extLst>
          </p:cNvPr>
          <p:cNvSpPr txBox="1"/>
          <p:nvPr/>
        </p:nvSpPr>
        <p:spPr>
          <a:xfrm>
            <a:off x="2270677" y="1256611"/>
            <a:ext cx="668773" cy="307777"/>
          </a:xfrm>
          <a:prstGeom prst="rect">
            <a:avLst/>
          </a:prstGeom>
          <a:noFill/>
        </p:spPr>
        <p:txBody>
          <a:bodyPr wrap="none" rtlCol="0">
            <a:spAutoFit/>
          </a:bodyPr>
          <a:lstStyle/>
          <a:p>
            <a:r>
              <a:rPr lang="en-US" sz="1400" b="1" dirty="0"/>
              <a:t>5’base</a:t>
            </a:r>
            <a:endParaRPr lang="ru-RU" sz="1400" b="1" dirty="0"/>
          </a:p>
        </p:txBody>
      </p:sp>
      <p:sp>
        <p:nvSpPr>
          <p:cNvPr id="18" name="TextBox 17">
            <a:extLst>
              <a:ext uri="{FF2B5EF4-FFF2-40B4-BE49-F238E27FC236}">
                <a16:creationId xmlns:a16="http://schemas.microsoft.com/office/drawing/2014/main" id="{8354F15E-B39E-96C5-F785-D5F0E10FAE86}"/>
              </a:ext>
            </a:extLst>
          </p:cNvPr>
          <p:cNvSpPr txBox="1"/>
          <p:nvPr/>
        </p:nvSpPr>
        <p:spPr>
          <a:xfrm>
            <a:off x="2800314" y="1579199"/>
            <a:ext cx="668773" cy="307777"/>
          </a:xfrm>
          <a:prstGeom prst="rect">
            <a:avLst/>
          </a:prstGeom>
          <a:noFill/>
        </p:spPr>
        <p:txBody>
          <a:bodyPr wrap="none" rtlCol="0">
            <a:spAutoFit/>
          </a:bodyPr>
          <a:lstStyle/>
          <a:p>
            <a:r>
              <a:rPr lang="en-US" sz="1400" b="1" dirty="0"/>
              <a:t>3’base</a:t>
            </a:r>
            <a:endParaRPr lang="ru-RU" sz="1400" b="1" dirty="0"/>
          </a:p>
        </p:txBody>
      </p:sp>
      <p:sp>
        <p:nvSpPr>
          <p:cNvPr id="23" name="TextBox 22">
            <a:extLst>
              <a:ext uri="{FF2B5EF4-FFF2-40B4-BE49-F238E27FC236}">
                <a16:creationId xmlns:a16="http://schemas.microsoft.com/office/drawing/2014/main" id="{8DC3FD69-8886-9C22-834B-DBED89FCB90C}"/>
              </a:ext>
            </a:extLst>
          </p:cNvPr>
          <p:cNvSpPr txBox="1"/>
          <p:nvPr/>
        </p:nvSpPr>
        <p:spPr>
          <a:xfrm>
            <a:off x="584814" y="1628321"/>
            <a:ext cx="479618" cy="307777"/>
          </a:xfrm>
          <a:prstGeom prst="rect">
            <a:avLst/>
          </a:prstGeom>
          <a:noFill/>
        </p:spPr>
        <p:txBody>
          <a:bodyPr wrap="none" rtlCol="0">
            <a:spAutoFit/>
          </a:bodyPr>
          <a:lstStyle/>
          <a:p>
            <a:r>
              <a:rPr lang="en-US" sz="1400" b="1" dirty="0"/>
              <a:t>Ade</a:t>
            </a:r>
            <a:endParaRPr lang="ru-RU" sz="1400" b="1" dirty="0"/>
          </a:p>
        </p:txBody>
      </p:sp>
      <p:cxnSp>
        <p:nvCxnSpPr>
          <p:cNvPr id="41" name="Прямая соединительная линия 40">
            <a:extLst>
              <a:ext uri="{FF2B5EF4-FFF2-40B4-BE49-F238E27FC236}">
                <a16:creationId xmlns:a16="http://schemas.microsoft.com/office/drawing/2014/main" id="{6C4C8A66-3456-2EB8-BF96-F59E83164BAB}"/>
              </a:ext>
            </a:extLst>
          </p:cNvPr>
          <p:cNvCxnSpPr>
            <a:cxnSpLocks/>
          </p:cNvCxnSpPr>
          <p:nvPr/>
        </p:nvCxnSpPr>
        <p:spPr>
          <a:xfrm flipH="1">
            <a:off x="1184446" y="1673988"/>
            <a:ext cx="1082409" cy="274319"/>
          </a:xfrm>
          <a:prstGeom prst="line">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2" name="Прямая со стрелкой 1041">
            <a:extLst>
              <a:ext uri="{FF2B5EF4-FFF2-40B4-BE49-F238E27FC236}">
                <a16:creationId xmlns:a16="http://schemas.microsoft.com/office/drawing/2014/main" id="{320DB9AB-36F8-225D-9208-3EDDB5CEF604}"/>
              </a:ext>
            </a:extLst>
          </p:cNvPr>
          <p:cNvCxnSpPr>
            <a:cxnSpLocks/>
          </p:cNvCxnSpPr>
          <p:nvPr/>
        </p:nvCxnSpPr>
        <p:spPr>
          <a:xfrm flipV="1">
            <a:off x="4504188" y="1301504"/>
            <a:ext cx="0" cy="20376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3" name="TextBox 1042">
                <a:extLst>
                  <a:ext uri="{FF2B5EF4-FFF2-40B4-BE49-F238E27FC236}">
                    <a16:creationId xmlns:a16="http://schemas.microsoft.com/office/drawing/2014/main" id="{D9ABC60E-D981-0BA1-C119-55F0E85496D3}"/>
                  </a:ext>
                </a:extLst>
              </p:cNvPr>
              <p:cNvSpPr txBox="1"/>
              <p:nvPr/>
            </p:nvSpPr>
            <p:spPr>
              <a:xfrm>
                <a:off x="4557384" y="1231808"/>
                <a:ext cx="457882" cy="276999"/>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ea typeface="Cambria Math" panose="02040503050406030204" pitchFamily="18" charset="0"/>
                      </a:rPr>
                      <m:t>𝐸</m:t>
                    </m:r>
                  </m:oMath>
                </a14:m>
                <a:r>
                  <a:rPr lang="en-US" i="1" dirty="0"/>
                  <a:t>,</a:t>
                </a:r>
                <a:r>
                  <a:rPr lang="en-US" dirty="0"/>
                  <a:t>eV</a:t>
                </a:r>
                <a:endParaRPr lang="ru-RU" dirty="0"/>
              </a:p>
            </p:txBody>
          </p:sp>
        </mc:Choice>
        <mc:Fallback xmlns="">
          <p:sp>
            <p:nvSpPr>
              <p:cNvPr id="1043" name="TextBox 1042">
                <a:extLst>
                  <a:ext uri="{FF2B5EF4-FFF2-40B4-BE49-F238E27FC236}">
                    <a16:creationId xmlns:a16="http://schemas.microsoft.com/office/drawing/2014/main" id="{D9ABC60E-D981-0BA1-C119-55F0E85496D3}"/>
                  </a:ext>
                </a:extLst>
              </p:cNvPr>
              <p:cNvSpPr txBox="1">
                <a:spLocks noRot="1" noChangeAspect="1" noMove="1" noResize="1" noEditPoints="1" noAdjustHandles="1" noChangeArrowheads="1" noChangeShapeType="1" noTextEdit="1"/>
              </p:cNvSpPr>
              <p:nvPr/>
            </p:nvSpPr>
            <p:spPr>
              <a:xfrm>
                <a:off x="4557384" y="1231808"/>
                <a:ext cx="457882" cy="276999"/>
              </a:xfrm>
              <a:prstGeom prst="rect">
                <a:avLst/>
              </a:prstGeom>
              <a:blipFill>
                <a:blip r:embed="rId8"/>
                <a:stretch>
                  <a:fillRect l="-18667" t="-28261" r="-30667" b="-50000"/>
                </a:stretch>
              </a:blipFill>
            </p:spPr>
            <p:txBody>
              <a:bodyPr/>
              <a:lstStyle/>
              <a:p>
                <a:r>
                  <a:rPr lang="ru-RU">
                    <a:noFill/>
                  </a:rPr>
                  <a:t> </a:t>
                </a:r>
              </a:p>
            </p:txBody>
          </p:sp>
        </mc:Fallback>
      </mc:AlternateContent>
      <p:sp>
        <p:nvSpPr>
          <p:cNvPr id="13" name="TextBox 12">
            <a:extLst>
              <a:ext uri="{FF2B5EF4-FFF2-40B4-BE49-F238E27FC236}">
                <a16:creationId xmlns:a16="http://schemas.microsoft.com/office/drawing/2014/main" id="{B9959004-78DC-C780-CF9B-26DAC200B20E}"/>
              </a:ext>
            </a:extLst>
          </p:cNvPr>
          <p:cNvSpPr txBox="1"/>
          <p:nvPr/>
        </p:nvSpPr>
        <p:spPr>
          <a:xfrm>
            <a:off x="1098396" y="1270337"/>
            <a:ext cx="408702" cy="307777"/>
          </a:xfrm>
          <a:prstGeom prst="rect">
            <a:avLst/>
          </a:prstGeom>
          <a:noFill/>
        </p:spPr>
        <p:txBody>
          <a:bodyPr wrap="none" rtlCol="0">
            <a:spAutoFit/>
          </a:bodyPr>
          <a:lstStyle/>
          <a:p>
            <a:r>
              <a:rPr lang="en-US" sz="1400" b="1" dirty="0"/>
              <a:t>Lys</a:t>
            </a:r>
            <a:endParaRPr lang="ru-RU" sz="1400" b="1" dirty="0"/>
          </a:p>
        </p:txBody>
      </p:sp>
      <p:cxnSp>
        <p:nvCxnSpPr>
          <p:cNvPr id="11" name="Прямая соединительная линия 10">
            <a:extLst>
              <a:ext uri="{FF2B5EF4-FFF2-40B4-BE49-F238E27FC236}">
                <a16:creationId xmlns:a16="http://schemas.microsoft.com/office/drawing/2014/main" id="{575F1244-7574-A55D-6729-69D0698C92A3}"/>
              </a:ext>
            </a:extLst>
          </p:cNvPr>
          <p:cNvCxnSpPr>
            <a:cxnSpLocks/>
          </p:cNvCxnSpPr>
          <p:nvPr/>
        </p:nvCxnSpPr>
        <p:spPr>
          <a:xfrm>
            <a:off x="5398495" y="1886797"/>
            <a:ext cx="18270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BE60E18-5E20-BA6C-0F3C-10738BA0EFD7}"/>
              </a:ext>
            </a:extLst>
          </p:cNvPr>
          <p:cNvSpPr txBox="1"/>
          <p:nvPr/>
        </p:nvSpPr>
        <p:spPr>
          <a:xfrm>
            <a:off x="5304979" y="1645746"/>
            <a:ext cx="383438" cy="276999"/>
          </a:xfrm>
          <a:prstGeom prst="rect">
            <a:avLst/>
          </a:prstGeom>
          <a:noFill/>
        </p:spPr>
        <p:txBody>
          <a:bodyPr wrap="none" rtlCol="0">
            <a:spAutoFit/>
          </a:bodyPr>
          <a:lstStyle/>
          <a:p>
            <a:r>
              <a:rPr lang="en-US" sz="1200" b="1" dirty="0"/>
              <a:t>3.4</a:t>
            </a:r>
            <a:endParaRPr lang="ru-RU" sz="1200" b="1" dirty="0"/>
          </a:p>
        </p:txBody>
      </p:sp>
      <p:sp>
        <p:nvSpPr>
          <p:cNvPr id="15" name="TextBox 14">
            <a:extLst>
              <a:ext uri="{FF2B5EF4-FFF2-40B4-BE49-F238E27FC236}">
                <a16:creationId xmlns:a16="http://schemas.microsoft.com/office/drawing/2014/main" id="{E5864457-47E9-1746-3A31-4BABB407D5BC}"/>
              </a:ext>
            </a:extLst>
          </p:cNvPr>
          <p:cNvSpPr txBox="1"/>
          <p:nvPr/>
        </p:nvSpPr>
        <p:spPr>
          <a:xfrm>
            <a:off x="4670031" y="1732228"/>
            <a:ext cx="787395" cy="276999"/>
          </a:xfrm>
          <a:prstGeom prst="rect">
            <a:avLst/>
          </a:prstGeom>
          <a:noFill/>
        </p:spPr>
        <p:txBody>
          <a:bodyPr wrap="none" rtlCol="0">
            <a:spAutoFit/>
          </a:bodyPr>
          <a:lstStyle/>
          <a:p>
            <a:r>
              <a:rPr lang="en-US" sz="1200" b="1" dirty="0"/>
              <a:t>ET 5’base</a:t>
            </a:r>
            <a:endParaRPr lang="ru-RU" sz="1200" b="1" dirty="0"/>
          </a:p>
        </p:txBody>
      </p:sp>
      <p:cxnSp>
        <p:nvCxnSpPr>
          <p:cNvPr id="16" name="Прямая соединительная линия 15">
            <a:extLst>
              <a:ext uri="{FF2B5EF4-FFF2-40B4-BE49-F238E27FC236}">
                <a16:creationId xmlns:a16="http://schemas.microsoft.com/office/drawing/2014/main" id="{AEBDAA69-B888-CA66-D4E7-618C879FFF2D}"/>
              </a:ext>
            </a:extLst>
          </p:cNvPr>
          <p:cNvCxnSpPr>
            <a:cxnSpLocks/>
          </p:cNvCxnSpPr>
          <p:nvPr/>
        </p:nvCxnSpPr>
        <p:spPr>
          <a:xfrm flipV="1">
            <a:off x="5576546" y="1886073"/>
            <a:ext cx="432411" cy="445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id="{FD9DC995-091B-B0B2-C5C2-3468F5077B3E}"/>
              </a:ext>
            </a:extLst>
          </p:cNvPr>
          <p:cNvCxnSpPr>
            <a:cxnSpLocks/>
          </p:cNvCxnSpPr>
          <p:nvPr/>
        </p:nvCxnSpPr>
        <p:spPr>
          <a:xfrm>
            <a:off x="5981284" y="1879945"/>
            <a:ext cx="18270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E5156B3F-3EDE-B9ED-FE6D-03B65623815A}"/>
              </a:ext>
            </a:extLst>
          </p:cNvPr>
          <p:cNvCxnSpPr>
            <a:cxnSpLocks/>
          </p:cNvCxnSpPr>
          <p:nvPr/>
        </p:nvCxnSpPr>
        <p:spPr>
          <a:xfrm>
            <a:off x="6602325" y="1873616"/>
            <a:ext cx="18270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id="{BC37CB23-45DC-D4EB-AD16-94630FF9A6B1}"/>
              </a:ext>
            </a:extLst>
          </p:cNvPr>
          <p:cNvCxnSpPr>
            <a:cxnSpLocks/>
          </p:cNvCxnSpPr>
          <p:nvPr/>
        </p:nvCxnSpPr>
        <p:spPr>
          <a:xfrm>
            <a:off x="6165614" y="1875490"/>
            <a:ext cx="46428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9B24776-7EFA-F176-1CB6-28213D7AFB22}"/>
              </a:ext>
            </a:extLst>
          </p:cNvPr>
          <p:cNvSpPr txBox="1"/>
          <p:nvPr/>
        </p:nvSpPr>
        <p:spPr>
          <a:xfrm>
            <a:off x="5878490" y="1646519"/>
            <a:ext cx="383438" cy="276999"/>
          </a:xfrm>
          <a:prstGeom prst="rect">
            <a:avLst/>
          </a:prstGeom>
          <a:noFill/>
        </p:spPr>
        <p:txBody>
          <a:bodyPr wrap="none" rtlCol="0">
            <a:spAutoFit/>
          </a:bodyPr>
          <a:lstStyle/>
          <a:p>
            <a:r>
              <a:rPr lang="en-US" sz="1200" b="1" dirty="0"/>
              <a:t>3.4</a:t>
            </a:r>
            <a:endParaRPr lang="ru-RU" sz="1200" b="1" dirty="0"/>
          </a:p>
        </p:txBody>
      </p:sp>
      <p:sp>
        <p:nvSpPr>
          <p:cNvPr id="31" name="TextBox 30">
            <a:extLst>
              <a:ext uri="{FF2B5EF4-FFF2-40B4-BE49-F238E27FC236}">
                <a16:creationId xmlns:a16="http://schemas.microsoft.com/office/drawing/2014/main" id="{56AECA97-6121-DC32-7091-A589F284F14A}"/>
              </a:ext>
            </a:extLst>
          </p:cNvPr>
          <p:cNvSpPr txBox="1"/>
          <p:nvPr/>
        </p:nvSpPr>
        <p:spPr>
          <a:xfrm>
            <a:off x="6501957" y="1642851"/>
            <a:ext cx="383438" cy="276999"/>
          </a:xfrm>
          <a:prstGeom prst="rect">
            <a:avLst/>
          </a:prstGeom>
          <a:noFill/>
        </p:spPr>
        <p:txBody>
          <a:bodyPr wrap="none" rtlCol="0">
            <a:spAutoFit/>
          </a:bodyPr>
          <a:lstStyle/>
          <a:p>
            <a:r>
              <a:rPr lang="en-US" sz="1200" b="1" dirty="0"/>
              <a:t>3.4</a:t>
            </a:r>
            <a:endParaRPr lang="ru-RU" sz="1200" b="1" dirty="0"/>
          </a:p>
        </p:txBody>
      </p:sp>
      <p:cxnSp>
        <p:nvCxnSpPr>
          <p:cNvPr id="42" name="Прямая соединительная линия 41">
            <a:extLst>
              <a:ext uri="{FF2B5EF4-FFF2-40B4-BE49-F238E27FC236}">
                <a16:creationId xmlns:a16="http://schemas.microsoft.com/office/drawing/2014/main" id="{46C3086E-2B08-4EDD-7A34-F5E99CA16209}"/>
              </a:ext>
            </a:extLst>
          </p:cNvPr>
          <p:cNvCxnSpPr>
            <a:cxnSpLocks/>
          </p:cNvCxnSpPr>
          <p:nvPr/>
        </p:nvCxnSpPr>
        <p:spPr>
          <a:xfrm>
            <a:off x="6780849" y="1871094"/>
            <a:ext cx="650418" cy="67765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83" name="Прямая соединительная линия 1082">
            <a:extLst>
              <a:ext uri="{FF2B5EF4-FFF2-40B4-BE49-F238E27FC236}">
                <a16:creationId xmlns:a16="http://schemas.microsoft.com/office/drawing/2014/main" id="{404211A3-37B3-AC37-D44A-CB89AE1D6FBA}"/>
              </a:ext>
            </a:extLst>
          </p:cNvPr>
          <p:cNvCxnSpPr>
            <a:cxnSpLocks/>
          </p:cNvCxnSpPr>
          <p:nvPr/>
        </p:nvCxnSpPr>
        <p:spPr>
          <a:xfrm flipV="1">
            <a:off x="5588053" y="2208422"/>
            <a:ext cx="432411" cy="445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87" name="Прямая соединительная линия 1086">
            <a:extLst>
              <a:ext uri="{FF2B5EF4-FFF2-40B4-BE49-F238E27FC236}">
                <a16:creationId xmlns:a16="http://schemas.microsoft.com/office/drawing/2014/main" id="{9469A8DC-29EF-D9AD-22E2-0B1940791F95}"/>
              </a:ext>
            </a:extLst>
          </p:cNvPr>
          <p:cNvCxnSpPr>
            <a:cxnSpLocks/>
          </p:cNvCxnSpPr>
          <p:nvPr/>
        </p:nvCxnSpPr>
        <p:spPr>
          <a:xfrm>
            <a:off x="5405351" y="2210793"/>
            <a:ext cx="18270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88" name="Прямая соединительная линия 1087">
            <a:extLst>
              <a:ext uri="{FF2B5EF4-FFF2-40B4-BE49-F238E27FC236}">
                <a16:creationId xmlns:a16="http://schemas.microsoft.com/office/drawing/2014/main" id="{FF388194-EAB1-E361-5472-B785774655DF}"/>
              </a:ext>
            </a:extLst>
          </p:cNvPr>
          <p:cNvCxnSpPr>
            <a:cxnSpLocks/>
          </p:cNvCxnSpPr>
          <p:nvPr/>
        </p:nvCxnSpPr>
        <p:spPr>
          <a:xfrm>
            <a:off x="5994137" y="2210053"/>
            <a:ext cx="18270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92" name="TextBox 1091">
            <a:extLst>
              <a:ext uri="{FF2B5EF4-FFF2-40B4-BE49-F238E27FC236}">
                <a16:creationId xmlns:a16="http://schemas.microsoft.com/office/drawing/2014/main" id="{CF9D2901-FC69-059A-CE51-EDEA13D8D368}"/>
              </a:ext>
            </a:extLst>
          </p:cNvPr>
          <p:cNvSpPr txBox="1"/>
          <p:nvPr/>
        </p:nvSpPr>
        <p:spPr>
          <a:xfrm>
            <a:off x="4788151" y="2066436"/>
            <a:ext cx="625492" cy="276999"/>
          </a:xfrm>
          <a:prstGeom prst="rect">
            <a:avLst/>
          </a:prstGeom>
          <a:noFill/>
        </p:spPr>
        <p:txBody>
          <a:bodyPr wrap="none" rtlCol="0">
            <a:spAutoFit/>
          </a:bodyPr>
          <a:lstStyle/>
          <a:p>
            <a:r>
              <a:rPr lang="en-US" sz="1200" b="1" dirty="0"/>
              <a:t>ET Ade</a:t>
            </a:r>
            <a:endParaRPr lang="ru-RU" sz="1200" b="1" dirty="0"/>
          </a:p>
        </p:txBody>
      </p:sp>
      <p:sp>
        <p:nvSpPr>
          <p:cNvPr id="1096" name="TextBox 1095">
            <a:extLst>
              <a:ext uri="{FF2B5EF4-FFF2-40B4-BE49-F238E27FC236}">
                <a16:creationId xmlns:a16="http://schemas.microsoft.com/office/drawing/2014/main" id="{7883E042-F141-901D-E2B4-F4CA7FA7B1A5}"/>
              </a:ext>
            </a:extLst>
          </p:cNvPr>
          <p:cNvSpPr txBox="1"/>
          <p:nvPr/>
        </p:nvSpPr>
        <p:spPr>
          <a:xfrm>
            <a:off x="5315104" y="1973611"/>
            <a:ext cx="383438" cy="276999"/>
          </a:xfrm>
          <a:prstGeom prst="rect">
            <a:avLst/>
          </a:prstGeom>
          <a:noFill/>
        </p:spPr>
        <p:txBody>
          <a:bodyPr wrap="none" rtlCol="0">
            <a:spAutoFit/>
          </a:bodyPr>
          <a:lstStyle/>
          <a:p>
            <a:r>
              <a:rPr lang="en-US" sz="1200" b="1" dirty="0"/>
              <a:t>2.9</a:t>
            </a:r>
            <a:endParaRPr lang="ru-RU" sz="1200" b="1" dirty="0"/>
          </a:p>
        </p:txBody>
      </p:sp>
      <p:sp>
        <p:nvSpPr>
          <p:cNvPr id="1099" name="TextBox 1098">
            <a:extLst>
              <a:ext uri="{FF2B5EF4-FFF2-40B4-BE49-F238E27FC236}">
                <a16:creationId xmlns:a16="http://schemas.microsoft.com/office/drawing/2014/main" id="{E06CDF06-25B5-6A60-CE72-E9217CE8711A}"/>
              </a:ext>
            </a:extLst>
          </p:cNvPr>
          <p:cNvSpPr txBox="1"/>
          <p:nvPr/>
        </p:nvSpPr>
        <p:spPr>
          <a:xfrm>
            <a:off x="5897881" y="1978848"/>
            <a:ext cx="383438" cy="276999"/>
          </a:xfrm>
          <a:prstGeom prst="rect">
            <a:avLst/>
          </a:prstGeom>
          <a:noFill/>
        </p:spPr>
        <p:txBody>
          <a:bodyPr wrap="none" rtlCol="0">
            <a:spAutoFit/>
          </a:bodyPr>
          <a:lstStyle/>
          <a:p>
            <a:r>
              <a:rPr lang="en-US" sz="1200" b="1" dirty="0"/>
              <a:t>2.9</a:t>
            </a:r>
            <a:endParaRPr lang="ru-RU" sz="1200" b="1" dirty="0"/>
          </a:p>
        </p:txBody>
      </p:sp>
      <p:cxnSp>
        <p:nvCxnSpPr>
          <p:cNvPr id="1100" name="Прямая соединительная линия 1099">
            <a:extLst>
              <a:ext uri="{FF2B5EF4-FFF2-40B4-BE49-F238E27FC236}">
                <a16:creationId xmlns:a16="http://schemas.microsoft.com/office/drawing/2014/main" id="{0E78B1DB-020F-398E-DDCE-43F89D7C3E32}"/>
              </a:ext>
            </a:extLst>
          </p:cNvPr>
          <p:cNvCxnSpPr>
            <a:cxnSpLocks/>
          </p:cNvCxnSpPr>
          <p:nvPr/>
        </p:nvCxnSpPr>
        <p:spPr>
          <a:xfrm>
            <a:off x="6175888" y="2191896"/>
            <a:ext cx="449537" cy="76961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05" name="TextBox 1104">
            <a:extLst>
              <a:ext uri="{FF2B5EF4-FFF2-40B4-BE49-F238E27FC236}">
                <a16:creationId xmlns:a16="http://schemas.microsoft.com/office/drawing/2014/main" id="{78EBB6ED-A8F7-40C3-19A0-F55127CEC529}"/>
              </a:ext>
            </a:extLst>
          </p:cNvPr>
          <p:cNvSpPr txBox="1"/>
          <p:nvPr/>
        </p:nvSpPr>
        <p:spPr>
          <a:xfrm>
            <a:off x="5300242" y="3040181"/>
            <a:ext cx="431528" cy="461665"/>
          </a:xfrm>
          <a:prstGeom prst="rect">
            <a:avLst/>
          </a:prstGeom>
          <a:noFill/>
        </p:spPr>
        <p:txBody>
          <a:bodyPr wrap="none" rtlCol="0">
            <a:spAutoFit/>
          </a:bodyPr>
          <a:lstStyle/>
          <a:p>
            <a:r>
              <a:rPr lang="en-US" sz="1200" b="1" dirty="0"/>
              <a:t>HQ</a:t>
            </a:r>
          </a:p>
          <a:p>
            <a:r>
              <a:rPr lang="en-US" sz="1200" b="1" dirty="0"/>
              <a:t>min</a:t>
            </a:r>
            <a:endParaRPr lang="ru-RU" sz="1200" b="1" dirty="0"/>
          </a:p>
        </p:txBody>
      </p:sp>
      <p:sp>
        <p:nvSpPr>
          <p:cNvPr id="1106" name="TextBox 1105">
            <a:extLst>
              <a:ext uri="{FF2B5EF4-FFF2-40B4-BE49-F238E27FC236}">
                <a16:creationId xmlns:a16="http://schemas.microsoft.com/office/drawing/2014/main" id="{2DCBD372-DE1E-520E-A1CA-BEFA6B602EC8}"/>
              </a:ext>
            </a:extLst>
          </p:cNvPr>
          <p:cNvSpPr txBox="1"/>
          <p:nvPr/>
        </p:nvSpPr>
        <p:spPr>
          <a:xfrm>
            <a:off x="5906729" y="3031855"/>
            <a:ext cx="465192" cy="461665"/>
          </a:xfrm>
          <a:prstGeom prst="rect">
            <a:avLst/>
          </a:prstGeom>
          <a:noFill/>
        </p:spPr>
        <p:txBody>
          <a:bodyPr wrap="none" rtlCol="0">
            <a:spAutoFit/>
          </a:bodyPr>
          <a:lstStyle/>
          <a:p>
            <a:r>
              <a:rPr lang="en-US" sz="1200" b="1" dirty="0"/>
              <a:t>HQ*</a:t>
            </a:r>
          </a:p>
          <a:p>
            <a:r>
              <a:rPr lang="en-US" sz="1200" b="1" dirty="0"/>
              <a:t>min</a:t>
            </a:r>
            <a:endParaRPr lang="ru-RU" sz="1200" b="1" dirty="0"/>
          </a:p>
        </p:txBody>
      </p:sp>
      <p:sp>
        <p:nvSpPr>
          <p:cNvPr id="1107" name="TextBox 1106">
            <a:extLst>
              <a:ext uri="{FF2B5EF4-FFF2-40B4-BE49-F238E27FC236}">
                <a16:creationId xmlns:a16="http://schemas.microsoft.com/office/drawing/2014/main" id="{3FCDF709-CD86-761D-9134-1779CE79F605}"/>
              </a:ext>
            </a:extLst>
          </p:cNvPr>
          <p:cNvSpPr txBox="1"/>
          <p:nvPr/>
        </p:nvSpPr>
        <p:spPr>
          <a:xfrm>
            <a:off x="6399465" y="3036846"/>
            <a:ext cx="625492" cy="461665"/>
          </a:xfrm>
          <a:prstGeom prst="rect">
            <a:avLst/>
          </a:prstGeom>
          <a:noFill/>
        </p:spPr>
        <p:txBody>
          <a:bodyPr wrap="none" rtlCol="0">
            <a:spAutoFit/>
          </a:bodyPr>
          <a:lstStyle/>
          <a:p>
            <a:pPr algn="ctr"/>
            <a:r>
              <a:rPr lang="en-US" sz="1200" b="1" dirty="0"/>
              <a:t>ET Ade</a:t>
            </a:r>
          </a:p>
          <a:p>
            <a:pPr algn="ctr"/>
            <a:r>
              <a:rPr lang="en-US" sz="1200" b="1" dirty="0"/>
              <a:t>min</a:t>
            </a:r>
            <a:endParaRPr lang="ru-RU" sz="1200" b="1" dirty="0"/>
          </a:p>
        </p:txBody>
      </p:sp>
      <p:cxnSp>
        <p:nvCxnSpPr>
          <p:cNvPr id="1109" name="Прямая соединительная линия 1108">
            <a:extLst>
              <a:ext uri="{FF2B5EF4-FFF2-40B4-BE49-F238E27FC236}">
                <a16:creationId xmlns:a16="http://schemas.microsoft.com/office/drawing/2014/main" id="{890FB6AC-5E7B-5A97-0792-8E132FF98637}"/>
              </a:ext>
            </a:extLst>
          </p:cNvPr>
          <p:cNvCxnSpPr>
            <a:cxnSpLocks/>
          </p:cNvCxnSpPr>
          <p:nvPr/>
        </p:nvCxnSpPr>
        <p:spPr>
          <a:xfrm>
            <a:off x="6627430" y="2961509"/>
            <a:ext cx="18270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11" name="Прямая соединительная линия 1110">
            <a:extLst>
              <a:ext uri="{FF2B5EF4-FFF2-40B4-BE49-F238E27FC236}">
                <a16:creationId xmlns:a16="http://schemas.microsoft.com/office/drawing/2014/main" id="{3B3EDE04-3377-2E5E-5B74-2906529AE2F0}"/>
              </a:ext>
            </a:extLst>
          </p:cNvPr>
          <p:cNvCxnSpPr>
            <a:cxnSpLocks/>
          </p:cNvCxnSpPr>
          <p:nvPr/>
        </p:nvCxnSpPr>
        <p:spPr>
          <a:xfrm flipV="1">
            <a:off x="6810132" y="2266000"/>
            <a:ext cx="602090" cy="68176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14" name="Овал 1113">
            <a:extLst>
              <a:ext uri="{FF2B5EF4-FFF2-40B4-BE49-F238E27FC236}">
                <a16:creationId xmlns:a16="http://schemas.microsoft.com/office/drawing/2014/main" id="{9E41965C-B470-9602-61DC-726C60594BC3}"/>
              </a:ext>
            </a:extLst>
          </p:cNvPr>
          <p:cNvSpPr/>
          <p:nvPr/>
        </p:nvSpPr>
        <p:spPr>
          <a:xfrm>
            <a:off x="7278151" y="2380212"/>
            <a:ext cx="45719" cy="45719"/>
          </a:xfrm>
          <a:prstGeom prst="ellipse">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5" name="TextBox 1114">
            <a:extLst>
              <a:ext uri="{FF2B5EF4-FFF2-40B4-BE49-F238E27FC236}">
                <a16:creationId xmlns:a16="http://schemas.microsoft.com/office/drawing/2014/main" id="{C3DB2C7D-768B-0ACE-5E11-F0163BC365BD}"/>
              </a:ext>
            </a:extLst>
          </p:cNvPr>
          <p:cNvSpPr txBox="1"/>
          <p:nvPr/>
        </p:nvSpPr>
        <p:spPr>
          <a:xfrm>
            <a:off x="6529032" y="2722980"/>
            <a:ext cx="383438" cy="276999"/>
          </a:xfrm>
          <a:prstGeom prst="rect">
            <a:avLst/>
          </a:prstGeom>
          <a:noFill/>
        </p:spPr>
        <p:txBody>
          <a:bodyPr wrap="none" rtlCol="0">
            <a:spAutoFit/>
          </a:bodyPr>
          <a:lstStyle/>
          <a:p>
            <a:pPr algn="ctr"/>
            <a:r>
              <a:rPr lang="en-US" sz="1200" b="1" dirty="0"/>
              <a:t>1.6</a:t>
            </a:r>
            <a:endParaRPr lang="en-US" sz="1200" b="1" baseline="30000" dirty="0"/>
          </a:p>
        </p:txBody>
      </p:sp>
      <p:cxnSp>
        <p:nvCxnSpPr>
          <p:cNvPr id="1126" name="Прямая соединительная линия 1125">
            <a:extLst>
              <a:ext uri="{FF2B5EF4-FFF2-40B4-BE49-F238E27FC236}">
                <a16:creationId xmlns:a16="http://schemas.microsoft.com/office/drawing/2014/main" id="{941FEC0F-AAA8-891F-5165-7BE4A60D56B9}"/>
              </a:ext>
            </a:extLst>
          </p:cNvPr>
          <p:cNvCxnSpPr>
            <a:cxnSpLocks/>
          </p:cNvCxnSpPr>
          <p:nvPr/>
        </p:nvCxnSpPr>
        <p:spPr>
          <a:xfrm>
            <a:off x="6621459" y="2752417"/>
            <a:ext cx="182702"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127" name="Прямая соединительная линия 1126">
            <a:extLst>
              <a:ext uri="{FF2B5EF4-FFF2-40B4-BE49-F238E27FC236}">
                <a16:creationId xmlns:a16="http://schemas.microsoft.com/office/drawing/2014/main" id="{52F8FC83-31E8-CBA0-8765-614E0A22BEA5}"/>
              </a:ext>
            </a:extLst>
          </p:cNvPr>
          <p:cNvCxnSpPr>
            <a:cxnSpLocks/>
          </p:cNvCxnSpPr>
          <p:nvPr/>
        </p:nvCxnSpPr>
        <p:spPr>
          <a:xfrm>
            <a:off x="6165957" y="2202517"/>
            <a:ext cx="459821" cy="549899"/>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128" name="TextBox 1127">
            <a:extLst>
              <a:ext uri="{FF2B5EF4-FFF2-40B4-BE49-F238E27FC236}">
                <a16:creationId xmlns:a16="http://schemas.microsoft.com/office/drawing/2014/main" id="{002CAE6E-CA90-8566-C122-5343A077E366}"/>
              </a:ext>
            </a:extLst>
          </p:cNvPr>
          <p:cNvSpPr txBox="1"/>
          <p:nvPr/>
        </p:nvSpPr>
        <p:spPr>
          <a:xfrm>
            <a:off x="6524800" y="2532920"/>
            <a:ext cx="383438" cy="276999"/>
          </a:xfrm>
          <a:prstGeom prst="rect">
            <a:avLst/>
          </a:prstGeom>
          <a:noFill/>
        </p:spPr>
        <p:txBody>
          <a:bodyPr wrap="none" rtlCol="0">
            <a:spAutoFit/>
          </a:bodyPr>
          <a:lstStyle/>
          <a:p>
            <a:pPr algn="ctr"/>
            <a:r>
              <a:rPr lang="en-US" sz="1200" b="1" dirty="0"/>
              <a:t>2.0</a:t>
            </a:r>
            <a:endParaRPr lang="en-US" sz="1200" b="1" baseline="30000" dirty="0"/>
          </a:p>
        </p:txBody>
      </p:sp>
      <p:cxnSp>
        <p:nvCxnSpPr>
          <p:cNvPr id="1137" name="Прямая соединительная линия 1136">
            <a:extLst>
              <a:ext uri="{FF2B5EF4-FFF2-40B4-BE49-F238E27FC236}">
                <a16:creationId xmlns:a16="http://schemas.microsoft.com/office/drawing/2014/main" id="{98EAAD62-730E-5E11-4A61-A7ACC301B539}"/>
              </a:ext>
            </a:extLst>
          </p:cNvPr>
          <p:cNvCxnSpPr>
            <a:cxnSpLocks/>
          </p:cNvCxnSpPr>
          <p:nvPr/>
        </p:nvCxnSpPr>
        <p:spPr>
          <a:xfrm>
            <a:off x="7412222" y="2266000"/>
            <a:ext cx="18270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38" name="Прямая соединительная линия 1137">
            <a:extLst>
              <a:ext uri="{FF2B5EF4-FFF2-40B4-BE49-F238E27FC236}">
                <a16:creationId xmlns:a16="http://schemas.microsoft.com/office/drawing/2014/main" id="{DF87BCF8-90D4-2F94-20E8-7AFEEBF9F917}"/>
              </a:ext>
            </a:extLst>
          </p:cNvPr>
          <p:cNvCxnSpPr>
            <a:cxnSpLocks/>
          </p:cNvCxnSpPr>
          <p:nvPr/>
        </p:nvCxnSpPr>
        <p:spPr>
          <a:xfrm>
            <a:off x="7412222" y="2548749"/>
            <a:ext cx="18270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39" name="Прямая соединительная линия 1138">
            <a:extLst>
              <a:ext uri="{FF2B5EF4-FFF2-40B4-BE49-F238E27FC236}">
                <a16:creationId xmlns:a16="http://schemas.microsoft.com/office/drawing/2014/main" id="{109EA5BF-A7A0-32CA-26DF-1E3A0C55C01D}"/>
              </a:ext>
            </a:extLst>
          </p:cNvPr>
          <p:cNvCxnSpPr>
            <a:cxnSpLocks/>
          </p:cNvCxnSpPr>
          <p:nvPr/>
        </p:nvCxnSpPr>
        <p:spPr>
          <a:xfrm flipV="1">
            <a:off x="6803949" y="2265999"/>
            <a:ext cx="614244" cy="474114"/>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143" name="TextBox 1142">
            <a:extLst>
              <a:ext uri="{FF2B5EF4-FFF2-40B4-BE49-F238E27FC236}">
                <a16:creationId xmlns:a16="http://schemas.microsoft.com/office/drawing/2014/main" id="{B0907B97-AF10-CB26-92D9-DC9769B90FAC}"/>
              </a:ext>
            </a:extLst>
          </p:cNvPr>
          <p:cNvSpPr txBox="1"/>
          <p:nvPr/>
        </p:nvSpPr>
        <p:spPr>
          <a:xfrm>
            <a:off x="7030583" y="3031854"/>
            <a:ext cx="787395" cy="461665"/>
          </a:xfrm>
          <a:prstGeom prst="rect">
            <a:avLst/>
          </a:prstGeom>
          <a:noFill/>
        </p:spPr>
        <p:txBody>
          <a:bodyPr wrap="none" rtlCol="0">
            <a:spAutoFit/>
          </a:bodyPr>
          <a:lstStyle/>
          <a:p>
            <a:pPr algn="ctr"/>
            <a:r>
              <a:rPr lang="en-US" sz="1200" b="1" dirty="0"/>
              <a:t>ET 5’base</a:t>
            </a:r>
          </a:p>
          <a:p>
            <a:pPr algn="ctr"/>
            <a:r>
              <a:rPr lang="en-US" sz="1200" b="1" dirty="0"/>
              <a:t>min</a:t>
            </a:r>
            <a:endParaRPr lang="ru-RU" sz="1200" b="1" dirty="0"/>
          </a:p>
        </p:txBody>
      </p:sp>
      <p:sp>
        <p:nvSpPr>
          <p:cNvPr id="1144" name="TextBox 1143">
            <a:extLst>
              <a:ext uri="{FF2B5EF4-FFF2-40B4-BE49-F238E27FC236}">
                <a16:creationId xmlns:a16="http://schemas.microsoft.com/office/drawing/2014/main" id="{0C6200CC-4C8D-09D8-2B89-4735D32B5FE5}"/>
              </a:ext>
            </a:extLst>
          </p:cNvPr>
          <p:cNvSpPr txBox="1"/>
          <p:nvPr/>
        </p:nvSpPr>
        <p:spPr>
          <a:xfrm rot="3518911">
            <a:off x="5985570" y="2488612"/>
            <a:ext cx="657552" cy="276999"/>
          </a:xfrm>
          <a:prstGeom prst="rect">
            <a:avLst/>
          </a:prstGeom>
          <a:noFill/>
        </p:spPr>
        <p:txBody>
          <a:bodyPr wrap="none" rtlCol="0">
            <a:spAutoFit/>
          </a:bodyPr>
          <a:lstStyle/>
          <a:p>
            <a:r>
              <a:rPr lang="el-GR" sz="1200" dirty="0"/>
              <a:t>λ</a:t>
            </a:r>
            <a:r>
              <a:rPr lang="en-US" sz="1200" baseline="-25000" dirty="0"/>
              <a:t>1</a:t>
            </a:r>
            <a:r>
              <a:rPr lang="en-US" sz="1200" dirty="0"/>
              <a:t>=1.25</a:t>
            </a:r>
            <a:endParaRPr lang="ru-RU" sz="1200" dirty="0"/>
          </a:p>
        </p:txBody>
      </p:sp>
      <p:sp>
        <p:nvSpPr>
          <p:cNvPr id="1145" name="TextBox 1144">
            <a:extLst>
              <a:ext uri="{FF2B5EF4-FFF2-40B4-BE49-F238E27FC236}">
                <a16:creationId xmlns:a16="http://schemas.microsoft.com/office/drawing/2014/main" id="{858D9764-2985-1239-236E-C8E45012C64A}"/>
              </a:ext>
            </a:extLst>
          </p:cNvPr>
          <p:cNvSpPr txBox="1"/>
          <p:nvPr/>
        </p:nvSpPr>
        <p:spPr>
          <a:xfrm>
            <a:off x="6936083" y="1838663"/>
            <a:ext cx="370614" cy="369332"/>
          </a:xfrm>
          <a:prstGeom prst="rect">
            <a:avLst/>
          </a:prstGeom>
          <a:noFill/>
        </p:spPr>
        <p:txBody>
          <a:bodyPr wrap="none" rtlCol="0">
            <a:spAutoFit/>
          </a:bodyPr>
          <a:lstStyle/>
          <a:p>
            <a:r>
              <a:rPr lang="el-GR" dirty="0"/>
              <a:t>λ</a:t>
            </a:r>
            <a:r>
              <a:rPr lang="en-US" baseline="-25000" dirty="0"/>
              <a:t>2</a:t>
            </a:r>
            <a:endParaRPr lang="ru-RU" dirty="0"/>
          </a:p>
        </p:txBody>
      </p:sp>
      <p:graphicFrame>
        <p:nvGraphicFramePr>
          <p:cNvPr id="1157" name="Таблица 1156">
            <a:extLst>
              <a:ext uri="{FF2B5EF4-FFF2-40B4-BE49-F238E27FC236}">
                <a16:creationId xmlns:a16="http://schemas.microsoft.com/office/drawing/2014/main" id="{8A177767-DC90-56AA-070F-D5A8F7F36C00}"/>
              </a:ext>
            </a:extLst>
          </p:cNvPr>
          <p:cNvGraphicFramePr>
            <a:graphicFrameLocks noGrp="1"/>
          </p:cNvGraphicFramePr>
          <p:nvPr>
            <p:extLst>
              <p:ext uri="{D42A27DB-BD31-4B8C-83A1-F6EECF244321}">
                <p14:modId xmlns:p14="http://schemas.microsoft.com/office/powerpoint/2010/main" val="525318951"/>
              </p:ext>
            </p:extLst>
          </p:nvPr>
        </p:nvGraphicFramePr>
        <p:xfrm>
          <a:off x="107508" y="3542251"/>
          <a:ext cx="8208902" cy="1395848"/>
        </p:xfrm>
        <a:graphic>
          <a:graphicData uri="http://schemas.openxmlformats.org/drawingml/2006/table">
            <a:tbl>
              <a:tblPr firstRow="1" bandRow="1">
                <a:tableStyleId>{5940675A-B579-460E-94D1-54222C63F5DA}</a:tableStyleId>
              </a:tblPr>
              <a:tblGrid>
                <a:gridCol w="631454">
                  <a:extLst>
                    <a:ext uri="{9D8B030D-6E8A-4147-A177-3AD203B41FA5}">
                      <a16:colId xmlns:a16="http://schemas.microsoft.com/office/drawing/2014/main" val="525734783"/>
                    </a:ext>
                  </a:extLst>
                </a:gridCol>
                <a:gridCol w="631454">
                  <a:extLst>
                    <a:ext uri="{9D8B030D-6E8A-4147-A177-3AD203B41FA5}">
                      <a16:colId xmlns:a16="http://schemas.microsoft.com/office/drawing/2014/main" val="706592806"/>
                    </a:ext>
                  </a:extLst>
                </a:gridCol>
                <a:gridCol w="631454">
                  <a:extLst>
                    <a:ext uri="{9D8B030D-6E8A-4147-A177-3AD203B41FA5}">
                      <a16:colId xmlns:a16="http://schemas.microsoft.com/office/drawing/2014/main" val="3976745636"/>
                    </a:ext>
                  </a:extLst>
                </a:gridCol>
                <a:gridCol w="631454">
                  <a:extLst>
                    <a:ext uri="{9D8B030D-6E8A-4147-A177-3AD203B41FA5}">
                      <a16:colId xmlns:a16="http://schemas.microsoft.com/office/drawing/2014/main" val="867352812"/>
                    </a:ext>
                  </a:extLst>
                </a:gridCol>
                <a:gridCol w="631454">
                  <a:extLst>
                    <a:ext uri="{9D8B030D-6E8A-4147-A177-3AD203B41FA5}">
                      <a16:colId xmlns:a16="http://schemas.microsoft.com/office/drawing/2014/main" val="2448464385"/>
                    </a:ext>
                  </a:extLst>
                </a:gridCol>
                <a:gridCol w="631454">
                  <a:extLst>
                    <a:ext uri="{9D8B030D-6E8A-4147-A177-3AD203B41FA5}">
                      <a16:colId xmlns:a16="http://schemas.microsoft.com/office/drawing/2014/main" val="3861234660"/>
                    </a:ext>
                  </a:extLst>
                </a:gridCol>
                <a:gridCol w="631454">
                  <a:extLst>
                    <a:ext uri="{9D8B030D-6E8A-4147-A177-3AD203B41FA5}">
                      <a16:colId xmlns:a16="http://schemas.microsoft.com/office/drawing/2014/main" val="3124162070"/>
                    </a:ext>
                  </a:extLst>
                </a:gridCol>
                <a:gridCol w="631454">
                  <a:extLst>
                    <a:ext uri="{9D8B030D-6E8A-4147-A177-3AD203B41FA5}">
                      <a16:colId xmlns:a16="http://schemas.microsoft.com/office/drawing/2014/main" val="3883463761"/>
                    </a:ext>
                  </a:extLst>
                </a:gridCol>
                <a:gridCol w="631454">
                  <a:extLst>
                    <a:ext uri="{9D8B030D-6E8A-4147-A177-3AD203B41FA5}">
                      <a16:colId xmlns:a16="http://schemas.microsoft.com/office/drawing/2014/main" val="1743717763"/>
                    </a:ext>
                  </a:extLst>
                </a:gridCol>
                <a:gridCol w="631454">
                  <a:extLst>
                    <a:ext uri="{9D8B030D-6E8A-4147-A177-3AD203B41FA5}">
                      <a16:colId xmlns:a16="http://schemas.microsoft.com/office/drawing/2014/main" val="588114718"/>
                    </a:ext>
                  </a:extLst>
                </a:gridCol>
                <a:gridCol w="631454">
                  <a:extLst>
                    <a:ext uri="{9D8B030D-6E8A-4147-A177-3AD203B41FA5}">
                      <a16:colId xmlns:a16="http://schemas.microsoft.com/office/drawing/2014/main" val="2065116114"/>
                    </a:ext>
                  </a:extLst>
                </a:gridCol>
                <a:gridCol w="631454">
                  <a:extLst>
                    <a:ext uri="{9D8B030D-6E8A-4147-A177-3AD203B41FA5}">
                      <a16:colId xmlns:a16="http://schemas.microsoft.com/office/drawing/2014/main" val="3672121850"/>
                    </a:ext>
                  </a:extLst>
                </a:gridCol>
                <a:gridCol w="631454">
                  <a:extLst>
                    <a:ext uri="{9D8B030D-6E8A-4147-A177-3AD203B41FA5}">
                      <a16:colId xmlns:a16="http://schemas.microsoft.com/office/drawing/2014/main" val="118578743"/>
                    </a:ext>
                  </a:extLst>
                </a:gridCol>
              </a:tblGrid>
              <a:tr h="264103">
                <a:tc gridSpan="7">
                  <a:txBody>
                    <a:bodyPr/>
                    <a:lstStyle/>
                    <a:p>
                      <a:pPr algn="ctr"/>
                      <a:r>
                        <a:rPr lang="en-US" sz="1400" b="1" dirty="0"/>
                        <a:t>FET</a:t>
                      </a:r>
                      <a:endParaRPr lang="ru-RU" sz="1400" b="1"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gridSpan="6">
                  <a:txBody>
                    <a:bodyPr/>
                    <a:lstStyle/>
                    <a:p>
                      <a:pPr algn="ctr"/>
                      <a:r>
                        <a:rPr lang="en-US" sz="1400" b="1" dirty="0"/>
                        <a:t>BET</a:t>
                      </a:r>
                      <a:endParaRPr lang="ru-RU" sz="1400" b="1"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794158101"/>
                  </a:ext>
                </a:extLst>
              </a:tr>
              <a:tr h="316924">
                <a:tc>
                  <a:txBody>
                    <a:bodyPr/>
                    <a:lstStyle/>
                    <a:p>
                      <a:r>
                        <a:rPr lang="en-US" sz="1200" b="1" dirty="0"/>
                        <a:t> </a:t>
                      </a:r>
                      <a:r>
                        <a:rPr lang="el-GR" sz="1200" b="1" dirty="0"/>
                        <a:t>λ</a:t>
                      </a:r>
                      <a:r>
                        <a:rPr lang="en-US" sz="1200" b="1" baseline="-25000" dirty="0"/>
                        <a:t>1</a:t>
                      </a:r>
                      <a:r>
                        <a:rPr lang="en-US" sz="1200" b="1" dirty="0"/>
                        <a:t>, eV</a:t>
                      </a:r>
                      <a:endParaRPr lang="ru-RU" sz="1200" dirty="0"/>
                    </a:p>
                  </a:txBody>
                  <a:tcPr/>
                </a:tc>
                <a:tc gridSpan="3">
                  <a:txBody>
                    <a:bodyPr/>
                    <a:lstStyle/>
                    <a:p>
                      <a:pPr algn="ctr"/>
                      <a:r>
                        <a:rPr lang="en-US" sz="1400" dirty="0"/>
                        <a:t>1.25</a:t>
                      </a:r>
                      <a:endParaRPr lang="ru-RU" sz="1400" dirty="0"/>
                    </a:p>
                  </a:txBody>
                  <a:tcPr/>
                </a:tc>
                <a:tc hMerge="1">
                  <a:txBody>
                    <a:bodyPr/>
                    <a:lstStyle/>
                    <a:p>
                      <a:endParaRPr lang="ru-RU" sz="1200" dirty="0"/>
                    </a:p>
                  </a:txBody>
                  <a:tcPr/>
                </a:tc>
                <a:tc hMerge="1">
                  <a:txBody>
                    <a:bodyPr/>
                    <a:lstStyle/>
                    <a:p>
                      <a:endParaRPr lang="ru-RU" sz="1200" dirty="0"/>
                    </a:p>
                  </a:txBody>
                  <a:tcPr/>
                </a:tc>
                <a:tc gridSpan="3">
                  <a:txBody>
                    <a:bodyPr/>
                    <a:lstStyle/>
                    <a:p>
                      <a:pPr algn="ctr"/>
                      <a:r>
                        <a:rPr lang="en-US" sz="1400" dirty="0"/>
                        <a:t>0.82</a:t>
                      </a:r>
                      <a:endParaRPr lang="ru-RU" sz="1400" dirty="0"/>
                    </a:p>
                  </a:txBody>
                  <a:tcPr/>
                </a:tc>
                <a:tc hMerge="1">
                  <a:txBody>
                    <a:bodyPr/>
                    <a:lstStyle/>
                    <a:p>
                      <a:endParaRPr lang="ru-RU" sz="1200" dirty="0"/>
                    </a:p>
                  </a:txBody>
                  <a:tcPr/>
                </a:tc>
                <a:tc hMerge="1">
                  <a:txBody>
                    <a:bodyPr/>
                    <a:lstStyle/>
                    <a:p>
                      <a:endParaRPr lang="ru-RU" sz="1200" dirty="0"/>
                    </a:p>
                  </a:txBody>
                  <a:tcPr/>
                </a:tc>
                <a:tc gridSpan="3">
                  <a:txBody>
                    <a:bodyPr/>
                    <a:lstStyle/>
                    <a:p>
                      <a:pPr algn="ctr"/>
                      <a:r>
                        <a:rPr lang="en-US" sz="1400" dirty="0"/>
                        <a:t>1.25</a:t>
                      </a:r>
                      <a:endParaRPr lang="ru-RU" sz="1400" dirty="0"/>
                    </a:p>
                  </a:txBody>
                  <a:tcPr/>
                </a:tc>
                <a:tc hMerge="1">
                  <a:txBody>
                    <a:bodyPr/>
                    <a:lstStyle/>
                    <a:p>
                      <a:endParaRPr lang="ru-RU" sz="1200" dirty="0"/>
                    </a:p>
                  </a:txBody>
                  <a:tcPr/>
                </a:tc>
                <a:tc hMerge="1">
                  <a:txBody>
                    <a:bodyPr/>
                    <a:lstStyle/>
                    <a:p>
                      <a:endParaRPr lang="ru-RU" sz="1200" dirty="0"/>
                    </a:p>
                  </a:txBody>
                  <a:tcPr/>
                </a:tc>
                <a:tc gridSpan="3">
                  <a:txBody>
                    <a:bodyPr/>
                    <a:lstStyle/>
                    <a:p>
                      <a:pPr algn="ctr"/>
                      <a:r>
                        <a:rPr lang="en-US" sz="1400" dirty="0"/>
                        <a:t>0.82</a:t>
                      </a:r>
                      <a:endParaRPr lang="ru-RU" sz="1400" dirty="0"/>
                    </a:p>
                  </a:txBody>
                  <a:tcPr/>
                </a:tc>
                <a:tc hMerge="1">
                  <a:txBody>
                    <a:bodyPr/>
                    <a:lstStyle/>
                    <a:p>
                      <a:endParaRPr lang="ru-RU" sz="1200" dirty="0"/>
                    </a:p>
                  </a:txBody>
                  <a:tcPr/>
                </a:tc>
                <a:tc hMerge="1">
                  <a:txBody>
                    <a:bodyPr/>
                    <a:lstStyle/>
                    <a:p>
                      <a:endParaRPr lang="ru-RU" sz="1200" dirty="0"/>
                    </a:p>
                  </a:txBody>
                  <a:tcPr/>
                </a:tc>
                <a:extLst>
                  <a:ext uri="{0D108BD9-81ED-4DB2-BD59-A6C34878D82A}">
                    <a16:rowId xmlns:a16="http://schemas.microsoft.com/office/drawing/2014/main" val="622188868"/>
                  </a:ext>
                </a:extLst>
              </a:tr>
              <a:tr h="316924">
                <a:tc>
                  <a:txBody>
                    <a:bodyPr/>
                    <a:lstStyle/>
                    <a:p>
                      <a:r>
                        <a:rPr lang="el-GR" sz="1200" b="1" dirty="0"/>
                        <a:t>λ</a:t>
                      </a:r>
                      <a:r>
                        <a:rPr lang="en-US" sz="1200" b="1" baseline="-25000" dirty="0"/>
                        <a:t>2</a:t>
                      </a:r>
                      <a:r>
                        <a:rPr lang="en-US" sz="1200" b="1" dirty="0"/>
                        <a:t>, eV</a:t>
                      </a:r>
                      <a:endParaRPr lang="ru-RU" sz="1200" dirty="0"/>
                    </a:p>
                  </a:txBody>
                  <a:tcPr/>
                </a:tc>
                <a:tc>
                  <a:txBody>
                    <a:bodyPr/>
                    <a:lstStyle/>
                    <a:p>
                      <a:pPr algn="ctr"/>
                      <a:r>
                        <a:rPr lang="en-US" sz="1400" dirty="0"/>
                        <a:t>0.4</a:t>
                      </a:r>
                      <a:endParaRPr lang="ru-RU" sz="1400" dirty="0"/>
                    </a:p>
                  </a:txBody>
                  <a:tcPr/>
                </a:tc>
                <a:tc>
                  <a:txBody>
                    <a:bodyPr/>
                    <a:lstStyle/>
                    <a:p>
                      <a:pPr algn="ctr"/>
                      <a:r>
                        <a:rPr lang="en-US" sz="1400" dirty="0"/>
                        <a:t>1.0</a:t>
                      </a:r>
                      <a:endParaRPr lang="ru-RU" sz="1400" dirty="0"/>
                    </a:p>
                  </a:txBody>
                  <a:tcPr/>
                </a:tc>
                <a:tc>
                  <a:txBody>
                    <a:bodyPr/>
                    <a:lstStyle/>
                    <a:p>
                      <a:pPr algn="ctr"/>
                      <a:r>
                        <a:rPr lang="en-US" sz="1400" dirty="0"/>
                        <a:t>1.6</a:t>
                      </a:r>
                      <a:endParaRPr lang="ru-RU" sz="1400" dirty="0"/>
                    </a:p>
                  </a:txBody>
                  <a:tcPr/>
                </a:tc>
                <a:tc>
                  <a:txBody>
                    <a:bodyPr/>
                    <a:lstStyle/>
                    <a:p>
                      <a:pPr algn="ctr"/>
                      <a:r>
                        <a:rPr lang="en-US" sz="1400" dirty="0"/>
                        <a:t>0.4</a:t>
                      </a:r>
                      <a:endParaRPr lang="ru-RU" sz="1400" dirty="0"/>
                    </a:p>
                  </a:txBody>
                  <a:tcPr/>
                </a:tc>
                <a:tc>
                  <a:txBody>
                    <a:bodyPr/>
                    <a:lstStyle/>
                    <a:p>
                      <a:pPr algn="ctr"/>
                      <a:r>
                        <a:rPr lang="en-US" sz="1400" dirty="0"/>
                        <a:t>1.0</a:t>
                      </a:r>
                      <a:endParaRPr lang="ru-RU" sz="1400" dirty="0"/>
                    </a:p>
                  </a:txBody>
                  <a:tcPr/>
                </a:tc>
                <a:tc>
                  <a:txBody>
                    <a:bodyPr/>
                    <a:lstStyle/>
                    <a:p>
                      <a:pPr algn="ctr"/>
                      <a:r>
                        <a:rPr lang="en-US" sz="1400" dirty="0"/>
                        <a:t>1.6</a:t>
                      </a:r>
                      <a:endParaRPr lang="ru-RU" sz="1400" dirty="0"/>
                    </a:p>
                  </a:txBody>
                  <a:tcPr/>
                </a:tc>
                <a:tc>
                  <a:txBody>
                    <a:bodyPr/>
                    <a:lstStyle/>
                    <a:p>
                      <a:pPr algn="ctr"/>
                      <a:r>
                        <a:rPr lang="en-US" sz="1400" dirty="0"/>
                        <a:t>0.4</a:t>
                      </a:r>
                      <a:endParaRPr lang="ru-RU" sz="1400" dirty="0"/>
                    </a:p>
                  </a:txBody>
                  <a:tcPr/>
                </a:tc>
                <a:tc>
                  <a:txBody>
                    <a:bodyPr/>
                    <a:lstStyle/>
                    <a:p>
                      <a:pPr algn="ctr"/>
                      <a:r>
                        <a:rPr lang="en-US" sz="1400" dirty="0"/>
                        <a:t>1.0</a:t>
                      </a:r>
                      <a:endParaRPr lang="ru-RU" sz="1400" dirty="0"/>
                    </a:p>
                  </a:txBody>
                  <a:tcPr/>
                </a:tc>
                <a:tc>
                  <a:txBody>
                    <a:bodyPr/>
                    <a:lstStyle/>
                    <a:p>
                      <a:pPr algn="ctr"/>
                      <a:r>
                        <a:rPr lang="en-US" sz="1400" dirty="0"/>
                        <a:t>1.6</a:t>
                      </a:r>
                      <a:endParaRPr lang="ru-RU" sz="1400" dirty="0"/>
                    </a:p>
                  </a:txBody>
                  <a:tcPr/>
                </a:tc>
                <a:tc>
                  <a:txBody>
                    <a:bodyPr/>
                    <a:lstStyle/>
                    <a:p>
                      <a:pPr algn="ctr"/>
                      <a:r>
                        <a:rPr lang="en-US" sz="1400" dirty="0"/>
                        <a:t>0.4</a:t>
                      </a:r>
                      <a:endParaRPr lang="ru-RU" sz="1400" dirty="0"/>
                    </a:p>
                  </a:txBody>
                  <a:tcPr/>
                </a:tc>
                <a:tc>
                  <a:txBody>
                    <a:bodyPr/>
                    <a:lstStyle/>
                    <a:p>
                      <a:pPr algn="ctr"/>
                      <a:r>
                        <a:rPr lang="en-US" sz="1400" dirty="0"/>
                        <a:t>1.0</a:t>
                      </a:r>
                      <a:endParaRPr lang="ru-RU" sz="1400" dirty="0"/>
                    </a:p>
                  </a:txBody>
                  <a:tcPr/>
                </a:tc>
                <a:tc>
                  <a:txBody>
                    <a:bodyPr/>
                    <a:lstStyle/>
                    <a:p>
                      <a:pPr algn="ctr"/>
                      <a:r>
                        <a:rPr lang="en-US" sz="1400" dirty="0"/>
                        <a:t>1.6</a:t>
                      </a:r>
                      <a:endParaRPr lang="ru-RU" sz="1400" dirty="0"/>
                    </a:p>
                  </a:txBody>
                  <a:tcPr/>
                </a:tc>
                <a:extLst>
                  <a:ext uri="{0D108BD9-81ED-4DB2-BD59-A6C34878D82A}">
                    <a16:rowId xmlns:a16="http://schemas.microsoft.com/office/drawing/2014/main" val="614271835"/>
                  </a:ext>
                </a:extLst>
              </a:tr>
              <a:tr h="396155">
                <a:tc>
                  <a:txBody>
                    <a:bodyPr/>
                    <a:lstStyle/>
                    <a:p>
                      <a:r>
                        <a:rPr lang="en-US" sz="1200" b="1" dirty="0"/>
                        <a:t>Time scale</a:t>
                      </a:r>
                      <a:endParaRPr lang="ru-RU" sz="1200" b="1" dirty="0"/>
                    </a:p>
                  </a:txBody>
                  <a:tcPr/>
                </a:tc>
                <a:tc>
                  <a:txBody>
                    <a:bodyPr/>
                    <a:lstStyle/>
                    <a:p>
                      <a:pPr algn="ctr"/>
                      <a:r>
                        <a:rPr lang="en-US" sz="1400" dirty="0"/>
                        <a:t>10</a:t>
                      </a:r>
                      <a:r>
                        <a:rPr lang="en-US" sz="1400" baseline="30000" dirty="0"/>
                        <a:t>21</a:t>
                      </a:r>
                      <a:r>
                        <a:rPr lang="en-US" sz="1400" baseline="0" dirty="0"/>
                        <a:t> s</a:t>
                      </a:r>
                      <a:endParaRPr lang="ru-RU" sz="1400" dirty="0"/>
                    </a:p>
                  </a:txBody>
                  <a:tcPr/>
                </a:tc>
                <a:tc>
                  <a:txBody>
                    <a:bodyPr/>
                    <a:lstStyle/>
                    <a:p>
                      <a:pPr algn="ctr"/>
                      <a:r>
                        <a:rPr lang="en-US" sz="1400" dirty="0"/>
                        <a:t>1.4 s</a:t>
                      </a:r>
                      <a:endParaRPr lang="ru-RU" sz="1400" dirty="0"/>
                    </a:p>
                  </a:txBody>
                  <a:tcPr/>
                </a:tc>
                <a:tc>
                  <a:txBody>
                    <a:bodyPr/>
                    <a:lstStyle/>
                    <a:p>
                      <a:pPr algn="ctr"/>
                      <a:r>
                        <a:rPr lang="en-US" sz="1400" dirty="0"/>
                        <a:t>10 µs</a:t>
                      </a:r>
                      <a:endParaRPr lang="ru-RU" sz="1400" dirty="0"/>
                    </a:p>
                  </a:txBody>
                  <a:tcPr/>
                </a:tc>
                <a:tc>
                  <a:txBody>
                    <a:bodyPr/>
                    <a:lstStyle/>
                    <a:p>
                      <a:pPr algn="ctr"/>
                      <a:r>
                        <a:rPr lang="en-US" sz="1400" dirty="0"/>
                        <a:t>10</a:t>
                      </a:r>
                      <a:r>
                        <a:rPr lang="en-US" sz="1400" baseline="30000" dirty="0"/>
                        <a:t>6</a:t>
                      </a:r>
                      <a:r>
                        <a:rPr lang="en-US" sz="1400" baseline="0" dirty="0"/>
                        <a:t> s</a:t>
                      </a:r>
                      <a:endParaRPr lang="ru-R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 µs</a:t>
                      </a:r>
                      <a:endParaRPr lang="ru-RU" sz="1400" dirty="0"/>
                    </a:p>
                  </a:txBody>
                  <a:tcPr/>
                </a:tc>
                <a:tc>
                  <a:txBody>
                    <a:bodyPr/>
                    <a:lstStyle/>
                    <a:p>
                      <a:pPr algn="ctr"/>
                      <a:r>
                        <a:rPr lang="en-US" sz="1400" dirty="0"/>
                        <a:t>2 ns</a:t>
                      </a:r>
                      <a:endParaRPr lang="ru-R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800 µs</a:t>
                      </a:r>
                      <a:endParaRPr lang="ru-RU" sz="1200" dirty="0"/>
                    </a:p>
                  </a:txBody>
                  <a:tcPr/>
                </a:tc>
                <a:tc>
                  <a:txBody>
                    <a:bodyPr/>
                    <a:lstStyle/>
                    <a:p>
                      <a:r>
                        <a:rPr lang="en-US" sz="1200" dirty="0"/>
                        <a:t>0.02 </a:t>
                      </a:r>
                      <a:r>
                        <a:rPr lang="en-US" sz="1200" dirty="0" err="1"/>
                        <a:t>ps</a:t>
                      </a:r>
                      <a:endParaRPr lang="ru-RU" sz="1200" dirty="0"/>
                    </a:p>
                  </a:txBody>
                  <a:tcPr/>
                </a:tc>
                <a:tc>
                  <a:txBody>
                    <a:bodyPr/>
                    <a:lstStyle/>
                    <a:p>
                      <a:r>
                        <a:rPr lang="en-US" sz="1400" dirty="0"/>
                        <a:t>2 ns</a:t>
                      </a:r>
                      <a:endParaRPr lang="ru-RU" sz="1400" dirty="0"/>
                    </a:p>
                  </a:txBody>
                  <a:tcPr/>
                </a:tc>
                <a:tc>
                  <a:txBody>
                    <a:bodyPr/>
                    <a:lstStyle/>
                    <a:p>
                      <a:r>
                        <a:rPr lang="en-US" sz="1400" dirty="0"/>
                        <a:t>40 </a:t>
                      </a:r>
                      <a:r>
                        <a:rPr lang="en-US" sz="1400" dirty="0" err="1"/>
                        <a:t>ps</a:t>
                      </a:r>
                      <a:endParaRPr lang="ru-RU" sz="1400" dirty="0"/>
                    </a:p>
                  </a:txBody>
                  <a:tcPr/>
                </a:tc>
                <a:tc>
                  <a:txBody>
                    <a:bodyPr/>
                    <a:lstStyle/>
                    <a:p>
                      <a:r>
                        <a:rPr lang="en-US" sz="1400" dirty="0"/>
                        <a:t>0.5 </a:t>
                      </a:r>
                      <a:r>
                        <a:rPr lang="en-US" sz="1400" dirty="0" err="1"/>
                        <a:t>ps</a:t>
                      </a:r>
                      <a:endParaRPr lang="ru-R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9 µs</a:t>
                      </a:r>
                      <a:endParaRPr lang="ru-RU" sz="1400" dirty="0"/>
                    </a:p>
                  </a:txBody>
                  <a:tcPr/>
                </a:tc>
                <a:extLst>
                  <a:ext uri="{0D108BD9-81ED-4DB2-BD59-A6C34878D82A}">
                    <a16:rowId xmlns:a16="http://schemas.microsoft.com/office/drawing/2014/main" val="2794276051"/>
                  </a:ext>
                </a:extLst>
              </a:tr>
            </a:tbl>
          </a:graphicData>
        </a:graphic>
      </p:graphicFrame>
      <p:sp>
        <p:nvSpPr>
          <p:cNvPr id="1158" name="TextBox 1157">
            <a:extLst>
              <a:ext uri="{FF2B5EF4-FFF2-40B4-BE49-F238E27FC236}">
                <a16:creationId xmlns:a16="http://schemas.microsoft.com/office/drawing/2014/main" id="{E060847D-38D7-635A-FBDB-1CAB5675111B}"/>
              </a:ext>
            </a:extLst>
          </p:cNvPr>
          <p:cNvSpPr txBox="1"/>
          <p:nvPr/>
        </p:nvSpPr>
        <p:spPr>
          <a:xfrm rot="3004314">
            <a:off x="6147951" y="2248535"/>
            <a:ext cx="657552" cy="276999"/>
          </a:xfrm>
          <a:prstGeom prst="rect">
            <a:avLst/>
          </a:prstGeom>
          <a:noFill/>
        </p:spPr>
        <p:txBody>
          <a:bodyPr wrap="none" rtlCol="0">
            <a:spAutoFit/>
          </a:bodyPr>
          <a:lstStyle/>
          <a:p>
            <a:r>
              <a:rPr lang="el-GR" sz="1200" dirty="0"/>
              <a:t>λ</a:t>
            </a:r>
            <a:r>
              <a:rPr lang="en-US" sz="1200" baseline="-25000" dirty="0"/>
              <a:t>1</a:t>
            </a:r>
            <a:r>
              <a:rPr lang="en-US" sz="1200" dirty="0"/>
              <a:t>=0.82</a:t>
            </a:r>
            <a:endParaRPr lang="ru-RU" sz="1200" dirty="0"/>
          </a:p>
        </p:txBody>
      </p:sp>
      <p:sp>
        <p:nvSpPr>
          <p:cNvPr id="1159" name="TextBox 1158">
            <a:extLst>
              <a:ext uri="{FF2B5EF4-FFF2-40B4-BE49-F238E27FC236}">
                <a16:creationId xmlns:a16="http://schemas.microsoft.com/office/drawing/2014/main" id="{04AF086F-304F-7289-EF4D-220588A2EB1B}"/>
              </a:ext>
            </a:extLst>
          </p:cNvPr>
          <p:cNvSpPr txBox="1"/>
          <p:nvPr/>
        </p:nvSpPr>
        <p:spPr>
          <a:xfrm rot="20863799">
            <a:off x="1573544" y="1891979"/>
            <a:ext cx="516488" cy="369332"/>
          </a:xfrm>
          <a:prstGeom prst="rect">
            <a:avLst/>
          </a:prstGeom>
          <a:noFill/>
        </p:spPr>
        <p:txBody>
          <a:bodyPr wrap="none" rtlCol="0">
            <a:spAutoFit/>
          </a:bodyPr>
          <a:lstStyle/>
          <a:p>
            <a:r>
              <a:rPr lang="en-US" b="1" dirty="0"/>
              <a:t>FET</a:t>
            </a:r>
            <a:endParaRPr lang="ru-RU" b="1" dirty="0"/>
          </a:p>
        </p:txBody>
      </p:sp>
      <p:sp>
        <p:nvSpPr>
          <p:cNvPr id="1160" name="TextBox 1159">
            <a:extLst>
              <a:ext uri="{FF2B5EF4-FFF2-40B4-BE49-F238E27FC236}">
                <a16:creationId xmlns:a16="http://schemas.microsoft.com/office/drawing/2014/main" id="{CB342F20-B7BA-7ED9-288A-E1B0B03AA949}"/>
              </a:ext>
            </a:extLst>
          </p:cNvPr>
          <p:cNvSpPr txBox="1"/>
          <p:nvPr/>
        </p:nvSpPr>
        <p:spPr>
          <a:xfrm rot="20820240">
            <a:off x="1419819" y="1513799"/>
            <a:ext cx="540533" cy="369332"/>
          </a:xfrm>
          <a:prstGeom prst="rect">
            <a:avLst/>
          </a:prstGeom>
          <a:noFill/>
          <a:ln>
            <a:noFill/>
          </a:ln>
        </p:spPr>
        <p:txBody>
          <a:bodyPr wrap="none" rtlCol="0">
            <a:spAutoFit/>
          </a:bodyPr>
          <a:lstStyle/>
          <a:p>
            <a:r>
              <a:rPr lang="en-US" b="1" dirty="0"/>
              <a:t>BET</a:t>
            </a:r>
            <a:endParaRPr lang="ru-RU" b="1" dirty="0"/>
          </a:p>
        </p:txBody>
      </p:sp>
      <p:sp>
        <p:nvSpPr>
          <p:cNvPr id="2" name="TextBox 1">
            <a:extLst>
              <a:ext uri="{FF2B5EF4-FFF2-40B4-BE49-F238E27FC236}">
                <a16:creationId xmlns:a16="http://schemas.microsoft.com/office/drawing/2014/main" id="{886AD87D-6A93-580A-042C-88B6F3BEB35E}"/>
              </a:ext>
            </a:extLst>
          </p:cNvPr>
          <p:cNvSpPr txBox="1"/>
          <p:nvPr/>
        </p:nvSpPr>
        <p:spPr>
          <a:xfrm>
            <a:off x="6495092" y="646213"/>
            <a:ext cx="2522999" cy="923330"/>
          </a:xfrm>
          <a:prstGeom prst="rect">
            <a:avLst/>
          </a:prstGeom>
          <a:noFill/>
        </p:spPr>
        <p:txBody>
          <a:bodyPr wrap="none" rtlCol="0">
            <a:spAutoFit/>
          </a:bodyPr>
          <a:lstStyle/>
          <a:p>
            <a:pPr algn="r"/>
            <a:r>
              <a:rPr lang="en-US" dirty="0"/>
              <a:t>Experimental timescales:</a:t>
            </a:r>
          </a:p>
          <a:p>
            <a:pPr algn="r"/>
            <a:r>
              <a:rPr lang="en-US" dirty="0"/>
              <a:t>FET 225 </a:t>
            </a:r>
            <a:r>
              <a:rPr lang="en-US" dirty="0" err="1"/>
              <a:t>ps</a:t>
            </a:r>
            <a:endParaRPr lang="en-US" dirty="0"/>
          </a:p>
          <a:p>
            <a:pPr algn="r"/>
            <a:r>
              <a:rPr lang="en-US" dirty="0"/>
              <a:t>BET 50 </a:t>
            </a:r>
            <a:r>
              <a:rPr lang="en-US" dirty="0" err="1"/>
              <a:t>ps</a:t>
            </a:r>
            <a:endParaRPr lang="ru-RU" dirty="0"/>
          </a:p>
        </p:txBody>
      </p:sp>
      <p:sp>
        <p:nvSpPr>
          <p:cNvPr id="3" name="TextBox 2">
            <a:extLst>
              <a:ext uri="{FF2B5EF4-FFF2-40B4-BE49-F238E27FC236}">
                <a16:creationId xmlns:a16="http://schemas.microsoft.com/office/drawing/2014/main" id="{A54675B2-3BDB-80D2-32F9-95FA78A6905A}"/>
              </a:ext>
            </a:extLst>
          </p:cNvPr>
          <p:cNvSpPr txBox="1"/>
          <p:nvPr/>
        </p:nvSpPr>
        <p:spPr>
          <a:xfrm>
            <a:off x="1870751" y="3000723"/>
            <a:ext cx="2488182" cy="369332"/>
          </a:xfrm>
          <a:prstGeom prst="rect">
            <a:avLst/>
          </a:prstGeom>
          <a:noFill/>
        </p:spPr>
        <p:txBody>
          <a:bodyPr wrap="none" rtlCol="0">
            <a:spAutoFit/>
          </a:bodyPr>
          <a:lstStyle/>
          <a:p>
            <a:r>
              <a:rPr lang="en-US" dirty="0"/>
              <a:t>V</a:t>
            </a:r>
            <a:r>
              <a:rPr lang="en-US" baseline="-25000" dirty="0"/>
              <a:t>ET Ade/ET 5’base</a:t>
            </a:r>
            <a:r>
              <a:rPr lang="en-US" dirty="0"/>
              <a:t> = 518 cm</a:t>
            </a:r>
            <a:r>
              <a:rPr lang="en-US" baseline="30000" dirty="0"/>
              <a:t>-1</a:t>
            </a:r>
            <a:r>
              <a:rPr lang="en-US" dirty="0"/>
              <a:t> </a:t>
            </a:r>
            <a:endParaRPr lang="ru-RU" dirty="0"/>
          </a:p>
        </p:txBody>
      </p:sp>
    </p:spTree>
    <p:extLst>
      <p:ext uri="{BB962C8B-B14F-4D97-AF65-F5344CB8AC3E}">
        <p14:creationId xmlns:p14="http://schemas.microsoft.com/office/powerpoint/2010/main" val="4099495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Прямоугольник 32">
            <a:extLst>
              <a:ext uri="{FF2B5EF4-FFF2-40B4-BE49-F238E27FC236}">
                <a16:creationId xmlns:a16="http://schemas.microsoft.com/office/drawing/2014/main" id="{15D2A94F-53BA-4683-BF70-4046D140D385}"/>
              </a:ext>
            </a:extLst>
          </p:cNvPr>
          <p:cNvSpPr/>
          <p:nvPr/>
        </p:nvSpPr>
        <p:spPr>
          <a:xfrm>
            <a:off x="-1440" y="4667803"/>
            <a:ext cx="9144000" cy="504056"/>
          </a:xfrm>
          <a:prstGeom prst="rect">
            <a:avLst/>
          </a:prstGeom>
          <a:solidFill>
            <a:srgbClr val="755EAC">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794"/>
          <a:stretch/>
        </p:blipFill>
        <p:spPr bwMode="auto">
          <a:xfrm>
            <a:off x="-1440" y="-20538"/>
            <a:ext cx="9144000"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0" y="-20538"/>
            <a:ext cx="1865003" cy="615553"/>
          </a:xfrm>
          <a:prstGeom prst="rect">
            <a:avLst/>
          </a:prstGeom>
        </p:spPr>
        <p:txBody>
          <a:bodyPr wrap="square">
            <a:spAutoFit/>
          </a:bodyPr>
          <a:lstStyle/>
          <a:p>
            <a:pPr lvl="0"/>
            <a:r>
              <a:rPr lang="en-US" sz="1600" b="1" dirty="0">
                <a:solidFill>
                  <a:prstClr val="white"/>
                </a:solidFill>
                <a:latin typeface="Candara" panose="020E0502030303020204" pitchFamily="34" charset="0"/>
                <a:cs typeface="Arial" panose="020B0604020202020204" pitchFamily="34" charset="0"/>
              </a:rPr>
              <a:t>Mendeleev 2024</a:t>
            </a:r>
          </a:p>
          <a:p>
            <a:pPr lvl="0"/>
            <a:r>
              <a:rPr lang="en-US" sz="900" b="1" dirty="0">
                <a:solidFill>
                  <a:prstClr val="white"/>
                </a:solidFill>
                <a:latin typeface="Candara" panose="020E0502030303020204" pitchFamily="34" charset="0"/>
                <a:cs typeface="Arial" panose="020B0604020202020204" pitchFamily="34" charset="0"/>
              </a:rPr>
              <a:t>XIII International Conference on Chemistry for Young Scientists </a:t>
            </a:r>
          </a:p>
        </p:txBody>
      </p:sp>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31879" t="33376" r="11260"/>
          <a:stretch/>
        </p:blipFill>
        <p:spPr>
          <a:xfrm rot="10800000">
            <a:off x="2182908" y="109216"/>
            <a:ext cx="3502560" cy="518317"/>
          </a:xfrm>
          <a:prstGeom prst="rect">
            <a:avLst/>
          </a:prstGeom>
        </p:spPr>
      </p:pic>
      <p:pic>
        <p:nvPicPr>
          <p:cNvPr id="2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2313" t="11154" r="71779" b="14667"/>
          <a:stretch/>
        </p:blipFill>
        <p:spPr bwMode="auto">
          <a:xfrm>
            <a:off x="2055136" y="21371"/>
            <a:ext cx="544589" cy="534155"/>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3616" y="51470"/>
            <a:ext cx="462160" cy="462682"/>
          </a:xfrm>
          <a:prstGeom prst="rect">
            <a:avLst/>
          </a:prstGeom>
        </p:spPr>
      </p:pic>
      <p:sp>
        <p:nvSpPr>
          <p:cNvPr id="10" name="Номер слайда 9"/>
          <p:cNvSpPr>
            <a:spLocks noGrp="1"/>
          </p:cNvSpPr>
          <p:nvPr>
            <p:ph type="sldNum" sz="quarter" idx="12"/>
          </p:nvPr>
        </p:nvSpPr>
        <p:spPr>
          <a:xfrm>
            <a:off x="7797583" y="4659982"/>
            <a:ext cx="878873" cy="483517"/>
          </a:xfrm>
        </p:spPr>
        <p:txBody>
          <a:bodyPr/>
          <a:lstStyle/>
          <a:p>
            <a:fld id="{17AB51E4-EF4B-43F5-BE53-19CDD4A2EB5B}" type="slidenum">
              <a:rPr lang="ru-RU" sz="2800" smtClean="0">
                <a:solidFill>
                  <a:srgbClr val="755EAC"/>
                </a:solidFill>
                <a:latin typeface="Candara" panose="020E0502030303020204" pitchFamily="34" charset="0"/>
              </a:rPr>
              <a:t>9</a:t>
            </a:fld>
            <a:endParaRPr lang="ru-RU" sz="2800" dirty="0">
              <a:solidFill>
                <a:srgbClr val="755EAC"/>
              </a:solidFill>
              <a:latin typeface="Candara" panose="020E0502030303020204" pitchFamily="34" charset="0"/>
            </a:endParaRPr>
          </a:p>
        </p:txBody>
      </p:sp>
      <p:cxnSp>
        <p:nvCxnSpPr>
          <p:cNvPr id="32" name="Прямая соединительная линия 31"/>
          <p:cNvCxnSpPr/>
          <p:nvPr/>
        </p:nvCxnSpPr>
        <p:spPr>
          <a:xfrm>
            <a:off x="-1440" y="4659982"/>
            <a:ext cx="914544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34" name="Рисунок 33"/>
          <p:cNvPicPr>
            <a:picLocks noChangeAspect="1"/>
          </p:cNvPicPr>
          <p:nvPr/>
        </p:nvPicPr>
        <p:blipFill rotWithShape="1">
          <a:blip r:embed="rId5" cstate="print">
            <a:extLst>
              <a:ext uri="{28A0092B-C50C-407E-A947-70E740481C1C}">
                <a14:useLocalDpi xmlns:a14="http://schemas.microsoft.com/office/drawing/2010/main" val="0"/>
              </a:ext>
            </a:extLst>
          </a:blip>
          <a:srcRect b="9937"/>
          <a:stretch/>
        </p:blipFill>
        <p:spPr>
          <a:xfrm>
            <a:off x="-1440" y="4612106"/>
            <a:ext cx="589357" cy="531394"/>
          </a:xfrm>
          <a:prstGeom prst="rect">
            <a:avLst/>
          </a:prstGeom>
        </p:spPr>
      </p:pic>
      <p:pic>
        <p:nvPicPr>
          <p:cNvPr id="35" name="Рисунок 34"/>
          <p:cNvPicPr>
            <a:picLocks noChangeAspect="1"/>
          </p:cNvPicPr>
          <p:nvPr/>
        </p:nvPicPr>
        <p:blipFill rotWithShape="1">
          <a:blip r:embed="rId5" cstate="print">
            <a:extLst>
              <a:ext uri="{28A0092B-C50C-407E-A947-70E740481C1C}">
                <a14:useLocalDpi xmlns:a14="http://schemas.microsoft.com/office/drawing/2010/main" val="0"/>
              </a:ext>
            </a:extLst>
          </a:blip>
          <a:srcRect t="-1" b="54969"/>
          <a:stretch/>
        </p:blipFill>
        <p:spPr>
          <a:xfrm>
            <a:off x="1318347" y="4877803"/>
            <a:ext cx="589357" cy="265697"/>
          </a:xfrm>
          <a:prstGeom prst="rect">
            <a:avLst/>
          </a:prstGeom>
        </p:spPr>
      </p:pic>
      <p:pic>
        <p:nvPicPr>
          <p:cNvPr id="36" name="Рисунок 35"/>
          <p:cNvPicPr>
            <a:picLocks noChangeAspect="1"/>
          </p:cNvPicPr>
          <p:nvPr/>
        </p:nvPicPr>
        <p:blipFill rotWithShape="1">
          <a:blip r:embed="rId5" cstate="print">
            <a:extLst>
              <a:ext uri="{28A0092B-C50C-407E-A947-70E740481C1C}">
                <a14:useLocalDpi xmlns:a14="http://schemas.microsoft.com/office/drawing/2010/main" val="0"/>
              </a:ext>
            </a:extLst>
          </a:blip>
          <a:srcRect b="9937"/>
          <a:stretch/>
        </p:blipFill>
        <p:spPr>
          <a:xfrm>
            <a:off x="2758507" y="4612106"/>
            <a:ext cx="589357" cy="531394"/>
          </a:xfrm>
          <a:prstGeom prst="rect">
            <a:avLst/>
          </a:prstGeom>
        </p:spPr>
      </p:pic>
      <p:pic>
        <p:nvPicPr>
          <p:cNvPr id="37" name="Рисунок 36"/>
          <p:cNvPicPr>
            <a:picLocks noChangeAspect="1"/>
          </p:cNvPicPr>
          <p:nvPr/>
        </p:nvPicPr>
        <p:blipFill rotWithShape="1">
          <a:blip r:embed="rId5" cstate="print">
            <a:extLst>
              <a:ext uri="{28A0092B-C50C-407E-A947-70E740481C1C}">
                <a14:useLocalDpi xmlns:a14="http://schemas.microsoft.com/office/drawing/2010/main" val="0"/>
              </a:ext>
            </a:extLst>
          </a:blip>
          <a:srcRect b="9937"/>
          <a:stretch/>
        </p:blipFill>
        <p:spPr>
          <a:xfrm>
            <a:off x="5854851" y="4612106"/>
            <a:ext cx="589357" cy="531394"/>
          </a:xfrm>
          <a:prstGeom prst="rect">
            <a:avLst/>
          </a:prstGeom>
        </p:spPr>
      </p:pic>
      <p:pic>
        <p:nvPicPr>
          <p:cNvPr id="38" name="Рисунок 37"/>
          <p:cNvPicPr>
            <a:picLocks noChangeAspect="1"/>
          </p:cNvPicPr>
          <p:nvPr/>
        </p:nvPicPr>
        <p:blipFill rotWithShape="1">
          <a:blip r:embed="rId5" cstate="print">
            <a:extLst>
              <a:ext uri="{28A0092B-C50C-407E-A947-70E740481C1C}">
                <a14:useLocalDpi xmlns:a14="http://schemas.microsoft.com/office/drawing/2010/main" val="0"/>
              </a:ext>
            </a:extLst>
          </a:blip>
          <a:srcRect t="-1" b="54969"/>
          <a:stretch/>
        </p:blipFill>
        <p:spPr>
          <a:xfrm>
            <a:off x="4270675" y="4878935"/>
            <a:ext cx="589357" cy="265697"/>
          </a:xfrm>
          <a:prstGeom prst="rect">
            <a:avLst/>
          </a:prstGeom>
        </p:spPr>
      </p:pic>
      <p:pic>
        <p:nvPicPr>
          <p:cNvPr id="39" name="Рисунок 38"/>
          <p:cNvPicPr>
            <a:picLocks noChangeAspect="1"/>
          </p:cNvPicPr>
          <p:nvPr/>
        </p:nvPicPr>
        <p:blipFill rotWithShape="1">
          <a:blip r:embed="rId5" cstate="print">
            <a:extLst>
              <a:ext uri="{28A0092B-C50C-407E-A947-70E740481C1C}">
                <a14:useLocalDpi xmlns:a14="http://schemas.microsoft.com/office/drawing/2010/main" val="0"/>
              </a:ext>
            </a:extLst>
          </a:blip>
          <a:srcRect t="-1" b="54969"/>
          <a:stretch/>
        </p:blipFill>
        <p:spPr>
          <a:xfrm>
            <a:off x="7308304" y="4877802"/>
            <a:ext cx="589357" cy="265697"/>
          </a:xfrm>
          <a:prstGeom prst="rect">
            <a:avLst/>
          </a:prstGeom>
        </p:spPr>
      </p:pic>
      <p:pic>
        <p:nvPicPr>
          <p:cNvPr id="40" name="Рисунок 39"/>
          <p:cNvPicPr>
            <a:picLocks noChangeAspect="1"/>
          </p:cNvPicPr>
          <p:nvPr/>
        </p:nvPicPr>
        <p:blipFill rotWithShape="1">
          <a:blip r:embed="rId5" cstate="print">
            <a:extLst>
              <a:ext uri="{28A0092B-C50C-407E-A947-70E740481C1C}">
                <a14:useLocalDpi xmlns:a14="http://schemas.microsoft.com/office/drawing/2010/main" val="0"/>
              </a:ext>
            </a:extLst>
          </a:blip>
          <a:srcRect r="30875" b="9937"/>
          <a:stretch/>
        </p:blipFill>
        <p:spPr>
          <a:xfrm>
            <a:off x="8735171" y="4613238"/>
            <a:ext cx="407389" cy="531394"/>
          </a:xfrm>
          <a:prstGeom prst="rect">
            <a:avLst/>
          </a:prstGeom>
        </p:spPr>
      </p:pic>
      <p:cxnSp>
        <p:nvCxnSpPr>
          <p:cNvPr id="21" name="Прямая соединительная линия 20"/>
          <p:cNvCxnSpPr>
            <a:cxnSpLocks/>
          </p:cNvCxnSpPr>
          <p:nvPr/>
        </p:nvCxnSpPr>
        <p:spPr>
          <a:xfrm flipV="1">
            <a:off x="4324113" y="1471196"/>
            <a:ext cx="0" cy="318878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Заголовок 1"/>
          <p:cNvSpPr>
            <a:spLocks noGrp="1"/>
          </p:cNvSpPr>
          <p:nvPr>
            <p:ph type="title"/>
          </p:nvPr>
        </p:nvSpPr>
        <p:spPr>
          <a:xfrm>
            <a:off x="33755" y="653870"/>
            <a:ext cx="9002741" cy="817326"/>
          </a:xfrm>
        </p:spPr>
        <p:txBody>
          <a:bodyPr>
            <a:normAutofit/>
          </a:bodyPr>
          <a:lstStyle/>
          <a:p>
            <a:pPr algn="l"/>
            <a:r>
              <a:rPr lang="en-US" sz="2800" dirty="0">
                <a:latin typeface="Candara" panose="020E0502030303020204" pitchFamily="34" charset="0"/>
              </a:rPr>
              <a:t>CPD PL: Excitation Energies and Electronic Couplings</a:t>
            </a:r>
            <a:endParaRPr lang="ru-RU" sz="2800" dirty="0">
              <a:latin typeface="Candara" panose="020E0502030303020204" pitchFamily="34" charset="0"/>
            </a:endParaRPr>
          </a:p>
        </p:txBody>
      </p:sp>
      <p:graphicFrame>
        <p:nvGraphicFramePr>
          <p:cNvPr id="25" name="Объект 24">
            <a:extLst>
              <a:ext uri="{FF2B5EF4-FFF2-40B4-BE49-F238E27FC236}">
                <a16:creationId xmlns:a16="http://schemas.microsoft.com/office/drawing/2014/main" id="{4E415957-5DC4-BFA9-B833-EE90018BA0B9}"/>
              </a:ext>
            </a:extLst>
          </p:cNvPr>
          <p:cNvGraphicFramePr>
            <a:graphicFrameLocks noGrp="1"/>
          </p:cNvGraphicFramePr>
          <p:nvPr>
            <p:ph sz="quarter" idx="4294967295"/>
            <p:extLst>
              <p:ext uri="{D42A27DB-BD31-4B8C-83A1-F6EECF244321}">
                <p14:modId xmlns:p14="http://schemas.microsoft.com/office/powerpoint/2010/main" val="2369182030"/>
              </p:ext>
            </p:extLst>
          </p:nvPr>
        </p:nvGraphicFramePr>
        <p:xfrm>
          <a:off x="1769779" y="1458289"/>
          <a:ext cx="2448270" cy="2286018"/>
        </p:xfrm>
        <a:graphic>
          <a:graphicData uri="http://schemas.openxmlformats.org/drawingml/2006/table">
            <a:tbl>
              <a:tblPr firstRow="1" bandRow="1">
                <a:tableStyleId>{5940675A-B579-460E-94D1-54222C63F5DA}</a:tableStyleId>
              </a:tblPr>
              <a:tblGrid>
                <a:gridCol w="1013079">
                  <a:extLst>
                    <a:ext uri="{9D8B030D-6E8A-4147-A177-3AD203B41FA5}">
                      <a16:colId xmlns:a16="http://schemas.microsoft.com/office/drawing/2014/main" val="163607080"/>
                    </a:ext>
                  </a:extLst>
                </a:gridCol>
                <a:gridCol w="1435191">
                  <a:extLst>
                    <a:ext uri="{9D8B030D-6E8A-4147-A177-3AD203B41FA5}">
                      <a16:colId xmlns:a16="http://schemas.microsoft.com/office/drawing/2014/main" val="2709178897"/>
                    </a:ext>
                  </a:extLst>
                </a:gridCol>
              </a:tblGrid>
              <a:tr h="326574">
                <a:tc>
                  <a:txBody>
                    <a:bodyPr/>
                    <a:lstStyle/>
                    <a:p>
                      <a:pPr algn="ctr"/>
                      <a:r>
                        <a:rPr lang="en-US" sz="1400" b="1" dirty="0"/>
                        <a:t>State</a:t>
                      </a:r>
                      <a:endParaRPr lang="ru-RU" sz="1400" b="1" dirty="0"/>
                    </a:p>
                  </a:txBody>
                  <a:tcPr/>
                </a:tc>
                <a:tc>
                  <a:txBody>
                    <a:bodyPr/>
                    <a:lstStyle/>
                    <a:p>
                      <a:pPr algn="ctr"/>
                      <a:r>
                        <a:rPr lang="en-US" sz="1400" b="1" dirty="0" err="1"/>
                        <a:t>Excit</a:t>
                      </a:r>
                      <a:r>
                        <a:rPr lang="en-US" sz="1400" b="1" dirty="0"/>
                        <a:t>. energy, eV</a:t>
                      </a:r>
                      <a:endParaRPr lang="ru-RU" sz="1400" b="1" dirty="0"/>
                    </a:p>
                  </a:txBody>
                  <a:tcPr/>
                </a:tc>
                <a:extLst>
                  <a:ext uri="{0D108BD9-81ED-4DB2-BD59-A6C34878D82A}">
                    <a16:rowId xmlns:a16="http://schemas.microsoft.com/office/drawing/2014/main" val="2833206604"/>
                  </a:ext>
                </a:extLst>
              </a:tr>
              <a:tr h="326574">
                <a:tc>
                  <a:txBody>
                    <a:bodyPr/>
                    <a:lstStyle/>
                    <a:p>
                      <a:r>
                        <a:rPr lang="en-US" sz="1400" dirty="0"/>
                        <a:t>HQ</a:t>
                      </a:r>
                      <a:endParaRPr lang="ru-RU" sz="1400" dirty="0"/>
                    </a:p>
                  </a:txBody>
                  <a:tcPr/>
                </a:tc>
                <a:tc>
                  <a:txBody>
                    <a:bodyPr/>
                    <a:lstStyle/>
                    <a:p>
                      <a:pPr algn="l"/>
                      <a:r>
                        <a:rPr lang="en-US" sz="1400" dirty="0"/>
                        <a:t>0.0</a:t>
                      </a:r>
                      <a:endParaRPr lang="ru-RU" sz="1400" dirty="0"/>
                    </a:p>
                  </a:txBody>
                  <a:tcPr/>
                </a:tc>
                <a:extLst>
                  <a:ext uri="{0D108BD9-81ED-4DB2-BD59-A6C34878D82A}">
                    <a16:rowId xmlns:a16="http://schemas.microsoft.com/office/drawing/2014/main" val="3380644916"/>
                  </a:ext>
                </a:extLst>
              </a:tr>
              <a:tr h="326574">
                <a:tc>
                  <a:txBody>
                    <a:bodyPr/>
                    <a:lstStyle/>
                    <a:p>
                      <a:r>
                        <a:rPr lang="en-US" sz="1400" dirty="0"/>
                        <a:t>HQ*</a:t>
                      </a:r>
                      <a:endParaRPr lang="ru-RU" sz="1400" dirty="0"/>
                    </a:p>
                  </a:txBody>
                  <a:tcPr/>
                </a:tc>
                <a:tc>
                  <a:txBody>
                    <a:bodyPr/>
                    <a:lstStyle/>
                    <a:p>
                      <a:pPr algn="l"/>
                      <a:r>
                        <a:rPr lang="en-US" sz="1400" dirty="0"/>
                        <a:t>2.58</a:t>
                      </a:r>
                      <a:endParaRPr lang="ru-RU" sz="1400" dirty="0"/>
                    </a:p>
                  </a:txBody>
                  <a:tcPr/>
                </a:tc>
                <a:extLst>
                  <a:ext uri="{0D108BD9-81ED-4DB2-BD59-A6C34878D82A}">
                    <a16:rowId xmlns:a16="http://schemas.microsoft.com/office/drawing/2014/main" val="3761231297"/>
                  </a:ext>
                </a:extLst>
              </a:tr>
              <a:tr h="326574">
                <a:tc>
                  <a:txBody>
                    <a:bodyPr/>
                    <a:lstStyle/>
                    <a:p>
                      <a:r>
                        <a:rPr lang="en-US" sz="1400" dirty="0"/>
                        <a:t>ET CPD 1</a:t>
                      </a:r>
                      <a:endParaRPr lang="ru-RU" sz="1400" dirty="0"/>
                    </a:p>
                  </a:txBody>
                  <a:tcPr/>
                </a:tc>
                <a:tc>
                  <a:txBody>
                    <a:bodyPr/>
                    <a:lstStyle/>
                    <a:p>
                      <a:pPr algn="l"/>
                      <a:r>
                        <a:rPr lang="en-US" sz="1400" dirty="0"/>
                        <a:t>2.78</a:t>
                      </a:r>
                      <a:endParaRPr lang="ru-RU" sz="1400" dirty="0"/>
                    </a:p>
                  </a:txBody>
                  <a:tcPr/>
                </a:tc>
                <a:extLst>
                  <a:ext uri="{0D108BD9-81ED-4DB2-BD59-A6C34878D82A}">
                    <a16:rowId xmlns:a16="http://schemas.microsoft.com/office/drawing/2014/main" val="1473717820"/>
                  </a:ext>
                </a:extLst>
              </a:tr>
              <a:tr h="326574">
                <a:tc>
                  <a:txBody>
                    <a:bodyPr/>
                    <a:lstStyle/>
                    <a:p>
                      <a:r>
                        <a:rPr lang="en-US" sz="1400" dirty="0"/>
                        <a:t>ET Ade</a:t>
                      </a:r>
                      <a:endParaRPr lang="ru-RU" sz="1400" dirty="0"/>
                    </a:p>
                  </a:txBody>
                  <a:tcPr/>
                </a:tc>
                <a:tc>
                  <a:txBody>
                    <a:bodyPr/>
                    <a:lstStyle/>
                    <a:p>
                      <a:pPr algn="l"/>
                      <a:r>
                        <a:rPr lang="en-US" sz="1400" dirty="0"/>
                        <a:t>3.21</a:t>
                      </a:r>
                      <a:endParaRPr lang="ru-RU" sz="1400" dirty="0"/>
                    </a:p>
                  </a:txBody>
                  <a:tcPr/>
                </a:tc>
                <a:extLst>
                  <a:ext uri="{0D108BD9-81ED-4DB2-BD59-A6C34878D82A}">
                    <a16:rowId xmlns:a16="http://schemas.microsoft.com/office/drawing/2014/main" val="848397939"/>
                  </a:ext>
                </a:extLst>
              </a:tr>
              <a:tr h="326574">
                <a:tc>
                  <a:txBody>
                    <a:bodyPr/>
                    <a:lstStyle/>
                    <a:p>
                      <a:r>
                        <a:rPr lang="en-US" sz="1400" dirty="0"/>
                        <a:t>ET CPD 2</a:t>
                      </a:r>
                      <a:endParaRPr lang="ru-RU" sz="1400" dirty="0"/>
                    </a:p>
                  </a:txBody>
                  <a:tcPr/>
                </a:tc>
                <a:tc>
                  <a:txBody>
                    <a:bodyPr/>
                    <a:lstStyle/>
                    <a:p>
                      <a:pPr algn="l"/>
                      <a:r>
                        <a:rPr lang="en-US" sz="1400" dirty="0"/>
                        <a:t>3.29</a:t>
                      </a:r>
                      <a:endParaRPr lang="ru-RU" sz="1400" dirty="0"/>
                    </a:p>
                  </a:txBody>
                  <a:tcPr/>
                </a:tc>
                <a:extLst>
                  <a:ext uri="{0D108BD9-81ED-4DB2-BD59-A6C34878D82A}">
                    <a16:rowId xmlns:a16="http://schemas.microsoft.com/office/drawing/2014/main" val="1209770664"/>
                  </a:ext>
                </a:extLst>
              </a:tr>
              <a:tr h="326574">
                <a:tc>
                  <a:txBody>
                    <a:bodyPr/>
                    <a:lstStyle/>
                    <a:p>
                      <a:r>
                        <a:rPr lang="en-US" sz="1400" dirty="0"/>
                        <a:t>HQ**</a:t>
                      </a:r>
                      <a:endParaRPr lang="ru-RU" sz="1400" dirty="0"/>
                    </a:p>
                  </a:txBody>
                  <a:tcPr/>
                </a:tc>
                <a:tc>
                  <a:txBody>
                    <a:bodyPr/>
                    <a:lstStyle/>
                    <a:p>
                      <a:pPr algn="l"/>
                      <a:r>
                        <a:rPr lang="en-US" sz="1400" dirty="0"/>
                        <a:t>3.34</a:t>
                      </a:r>
                      <a:endParaRPr lang="ru-RU" sz="1400" dirty="0"/>
                    </a:p>
                  </a:txBody>
                  <a:tcPr/>
                </a:tc>
                <a:extLst>
                  <a:ext uri="{0D108BD9-81ED-4DB2-BD59-A6C34878D82A}">
                    <a16:rowId xmlns:a16="http://schemas.microsoft.com/office/drawing/2014/main" val="969492820"/>
                  </a:ext>
                </a:extLst>
              </a:tr>
            </a:tbl>
          </a:graphicData>
        </a:graphic>
      </p:graphicFrame>
      <p:grpSp>
        <p:nvGrpSpPr>
          <p:cNvPr id="29" name="Группа 28">
            <a:extLst>
              <a:ext uri="{FF2B5EF4-FFF2-40B4-BE49-F238E27FC236}">
                <a16:creationId xmlns:a16="http://schemas.microsoft.com/office/drawing/2014/main" id="{6B146032-7A90-6680-7DFA-128E25993254}"/>
              </a:ext>
            </a:extLst>
          </p:cNvPr>
          <p:cNvGrpSpPr/>
          <p:nvPr/>
        </p:nvGrpSpPr>
        <p:grpSpPr>
          <a:xfrm>
            <a:off x="72955" y="1314141"/>
            <a:ext cx="1276908" cy="2493020"/>
            <a:chOff x="41439" y="1728578"/>
            <a:chExt cx="1276908" cy="2493020"/>
          </a:xfrm>
        </p:grpSpPr>
        <p:cxnSp>
          <p:nvCxnSpPr>
            <p:cNvPr id="3" name="Прямая соединительная линия 2">
              <a:extLst>
                <a:ext uri="{FF2B5EF4-FFF2-40B4-BE49-F238E27FC236}">
                  <a16:creationId xmlns:a16="http://schemas.microsoft.com/office/drawing/2014/main" id="{6800091E-B86B-9C62-E43E-E70A92453220}"/>
                </a:ext>
              </a:extLst>
            </p:cNvPr>
            <p:cNvCxnSpPr/>
            <p:nvPr/>
          </p:nvCxnSpPr>
          <p:spPr>
            <a:xfrm>
              <a:off x="957310" y="4057293"/>
              <a:ext cx="3600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Прямая соединительная линия 3">
              <a:extLst>
                <a:ext uri="{FF2B5EF4-FFF2-40B4-BE49-F238E27FC236}">
                  <a16:creationId xmlns:a16="http://schemas.microsoft.com/office/drawing/2014/main" id="{D0F6B81C-9E90-2BFF-B2C6-B4A3A36554A5}"/>
                </a:ext>
              </a:extLst>
            </p:cNvPr>
            <p:cNvCxnSpPr/>
            <p:nvPr/>
          </p:nvCxnSpPr>
          <p:spPr>
            <a:xfrm>
              <a:off x="957310" y="2709629"/>
              <a:ext cx="3600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id="{C0CD41A9-37EE-19F5-4918-F159ED80DA28}"/>
                </a:ext>
              </a:extLst>
            </p:cNvPr>
            <p:cNvCxnSpPr/>
            <p:nvPr/>
          </p:nvCxnSpPr>
          <p:spPr>
            <a:xfrm>
              <a:off x="957310" y="2936409"/>
              <a:ext cx="36004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BD3BB431-E11D-CE09-B2FF-A9392C28D87F}"/>
                </a:ext>
              </a:extLst>
            </p:cNvPr>
            <p:cNvCxnSpPr/>
            <p:nvPr/>
          </p:nvCxnSpPr>
          <p:spPr>
            <a:xfrm>
              <a:off x="958307" y="2483247"/>
              <a:ext cx="36004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03258190-8F77-C7BB-42F3-A6B2DF330E32}"/>
                </a:ext>
              </a:extLst>
            </p:cNvPr>
            <p:cNvCxnSpPr>
              <a:cxnSpLocks/>
            </p:cNvCxnSpPr>
            <p:nvPr/>
          </p:nvCxnSpPr>
          <p:spPr>
            <a:xfrm>
              <a:off x="926618" y="1861484"/>
              <a:ext cx="360040" cy="0"/>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A58B67B2-F987-20D2-C623-45273476EA10}"/>
                </a:ext>
              </a:extLst>
            </p:cNvPr>
            <p:cNvCxnSpPr/>
            <p:nvPr/>
          </p:nvCxnSpPr>
          <p:spPr>
            <a:xfrm>
              <a:off x="926618" y="2125347"/>
              <a:ext cx="36004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7F099FB-F9E7-C2B9-AF63-02C71AB00E13}"/>
                </a:ext>
              </a:extLst>
            </p:cNvPr>
            <p:cNvSpPr txBox="1"/>
            <p:nvPr/>
          </p:nvSpPr>
          <p:spPr>
            <a:xfrm>
              <a:off x="509594" y="3913821"/>
              <a:ext cx="421910" cy="307777"/>
            </a:xfrm>
            <a:prstGeom prst="rect">
              <a:avLst/>
            </a:prstGeom>
            <a:noFill/>
          </p:spPr>
          <p:txBody>
            <a:bodyPr wrap="none" rtlCol="0">
              <a:spAutoFit/>
            </a:bodyPr>
            <a:lstStyle/>
            <a:p>
              <a:r>
                <a:rPr lang="en-US" sz="1400" b="1" dirty="0"/>
                <a:t>HQ</a:t>
              </a:r>
              <a:endParaRPr lang="ru-RU" sz="1400" b="1" dirty="0"/>
            </a:p>
          </p:txBody>
        </p:sp>
        <p:sp>
          <p:nvSpPr>
            <p:cNvPr id="16" name="TextBox 15">
              <a:extLst>
                <a:ext uri="{FF2B5EF4-FFF2-40B4-BE49-F238E27FC236}">
                  <a16:creationId xmlns:a16="http://schemas.microsoft.com/office/drawing/2014/main" id="{EFBB8BE4-7069-CE68-FCE3-B9FFBA493DEF}"/>
                </a:ext>
              </a:extLst>
            </p:cNvPr>
            <p:cNvSpPr txBox="1"/>
            <p:nvPr/>
          </p:nvSpPr>
          <p:spPr>
            <a:xfrm>
              <a:off x="114749" y="2553242"/>
              <a:ext cx="837089" cy="307777"/>
            </a:xfrm>
            <a:prstGeom prst="rect">
              <a:avLst/>
            </a:prstGeom>
            <a:noFill/>
          </p:spPr>
          <p:txBody>
            <a:bodyPr wrap="none" rtlCol="0">
              <a:spAutoFit/>
            </a:bodyPr>
            <a:lstStyle/>
            <a:p>
              <a:r>
                <a:rPr lang="en-US" sz="1400" b="1" dirty="0"/>
                <a:t>ET CPD 1</a:t>
              </a:r>
              <a:endParaRPr lang="ru-RU" sz="1400" b="1" dirty="0"/>
            </a:p>
          </p:txBody>
        </p:sp>
        <p:sp>
          <p:nvSpPr>
            <p:cNvPr id="17" name="TextBox 16">
              <a:extLst>
                <a:ext uri="{FF2B5EF4-FFF2-40B4-BE49-F238E27FC236}">
                  <a16:creationId xmlns:a16="http://schemas.microsoft.com/office/drawing/2014/main" id="{A1278A84-FFEA-4FA4-9F4C-AA1A2A4F3CBC}"/>
                </a:ext>
              </a:extLst>
            </p:cNvPr>
            <p:cNvSpPr txBox="1"/>
            <p:nvPr/>
          </p:nvSpPr>
          <p:spPr>
            <a:xfrm>
              <a:off x="445631" y="2770337"/>
              <a:ext cx="511679" cy="307777"/>
            </a:xfrm>
            <a:prstGeom prst="rect">
              <a:avLst/>
            </a:prstGeom>
            <a:noFill/>
          </p:spPr>
          <p:txBody>
            <a:bodyPr wrap="none" rtlCol="0">
              <a:spAutoFit/>
            </a:bodyPr>
            <a:lstStyle/>
            <a:p>
              <a:r>
                <a:rPr lang="en-US" sz="1400" b="1" dirty="0"/>
                <a:t>HQ*</a:t>
              </a:r>
              <a:endParaRPr lang="ru-RU" sz="1400" b="1" dirty="0"/>
            </a:p>
          </p:txBody>
        </p:sp>
        <p:sp>
          <p:nvSpPr>
            <p:cNvPr id="18" name="TextBox 17">
              <a:extLst>
                <a:ext uri="{FF2B5EF4-FFF2-40B4-BE49-F238E27FC236}">
                  <a16:creationId xmlns:a16="http://schemas.microsoft.com/office/drawing/2014/main" id="{8DD5D51C-747C-519D-E16B-BFE504505DEA}"/>
                </a:ext>
              </a:extLst>
            </p:cNvPr>
            <p:cNvSpPr txBox="1"/>
            <p:nvPr/>
          </p:nvSpPr>
          <p:spPr>
            <a:xfrm>
              <a:off x="236477" y="2325389"/>
              <a:ext cx="696024" cy="307777"/>
            </a:xfrm>
            <a:prstGeom prst="rect">
              <a:avLst/>
            </a:prstGeom>
            <a:noFill/>
          </p:spPr>
          <p:txBody>
            <a:bodyPr wrap="none" rtlCol="0">
              <a:spAutoFit/>
            </a:bodyPr>
            <a:lstStyle/>
            <a:p>
              <a:r>
                <a:rPr lang="en-US" sz="1400" b="1" dirty="0"/>
                <a:t>ET Ade</a:t>
              </a:r>
              <a:endParaRPr lang="ru-RU" sz="1400" b="1" dirty="0"/>
            </a:p>
          </p:txBody>
        </p:sp>
        <p:sp>
          <p:nvSpPr>
            <p:cNvPr id="22" name="TextBox 21">
              <a:extLst>
                <a:ext uri="{FF2B5EF4-FFF2-40B4-BE49-F238E27FC236}">
                  <a16:creationId xmlns:a16="http://schemas.microsoft.com/office/drawing/2014/main" id="{2500071B-4747-F5B6-46A2-4F242C90E4A2}"/>
                </a:ext>
              </a:extLst>
            </p:cNvPr>
            <p:cNvSpPr txBox="1"/>
            <p:nvPr/>
          </p:nvSpPr>
          <p:spPr>
            <a:xfrm>
              <a:off x="299365" y="1728578"/>
              <a:ext cx="601447" cy="307777"/>
            </a:xfrm>
            <a:prstGeom prst="rect">
              <a:avLst/>
            </a:prstGeom>
            <a:noFill/>
          </p:spPr>
          <p:txBody>
            <a:bodyPr wrap="none" rtlCol="0">
              <a:spAutoFit/>
            </a:bodyPr>
            <a:lstStyle/>
            <a:p>
              <a:r>
                <a:rPr lang="en-US" sz="1400" b="1" dirty="0"/>
                <a:t>HQ**</a:t>
              </a:r>
              <a:endParaRPr lang="ru-RU" sz="1400" b="1" dirty="0"/>
            </a:p>
          </p:txBody>
        </p:sp>
        <p:sp>
          <p:nvSpPr>
            <p:cNvPr id="23" name="TextBox 22">
              <a:extLst>
                <a:ext uri="{FF2B5EF4-FFF2-40B4-BE49-F238E27FC236}">
                  <a16:creationId xmlns:a16="http://schemas.microsoft.com/office/drawing/2014/main" id="{45B90785-D8D2-C515-75C0-D93171681B88}"/>
                </a:ext>
              </a:extLst>
            </p:cNvPr>
            <p:cNvSpPr txBox="1"/>
            <p:nvPr/>
          </p:nvSpPr>
          <p:spPr>
            <a:xfrm>
              <a:off x="41439" y="1953766"/>
              <a:ext cx="837089" cy="307777"/>
            </a:xfrm>
            <a:prstGeom prst="rect">
              <a:avLst/>
            </a:prstGeom>
            <a:noFill/>
          </p:spPr>
          <p:txBody>
            <a:bodyPr wrap="none" rtlCol="0">
              <a:spAutoFit/>
            </a:bodyPr>
            <a:lstStyle/>
            <a:p>
              <a:r>
                <a:rPr lang="en-US" sz="1400" b="1" dirty="0"/>
                <a:t>ET CPD 2</a:t>
              </a:r>
              <a:endParaRPr lang="ru-RU" sz="1400" b="1" dirty="0"/>
            </a:p>
          </p:txBody>
        </p:sp>
      </p:grpSp>
      <p:graphicFrame>
        <p:nvGraphicFramePr>
          <p:cNvPr id="41" name="Объект 29">
            <a:extLst>
              <a:ext uri="{FF2B5EF4-FFF2-40B4-BE49-F238E27FC236}">
                <a16:creationId xmlns:a16="http://schemas.microsoft.com/office/drawing/2014/main" id="{897A5AC1-28E7-0558-85FF-3B8E1F5FA7F9}"/>
              </a:ext>
            </a:extLst>
          </p:cNvPr>
          <p:cNvGraphicFramePr>
            <a:graphicFrameLocks noGrp="1"/>
          </p:cNvGraphicFramePr>
          <p:nvPr>
            <p:ph idx="1"/>
            <p:extLst>
              <p:ext uri="{D42A27DB-BD31-4B8C-83A1-F6EECF244321}">
                <p14:modId xmlns:p14="http://schemas.microsoft.com/office/powerpoint/2010/main" val="594606912"/>
              </p:ext>
            </p:extLst>
          </p:nvPr>
        </p:nvGraphicFramePr>
        <p:xfrm>
          <a:off x="4498251" y="1457134"/>
          <a:ext cx="3891914" cy="2554773"/>
        </p:xfrm>
        <a:graphic>
          <a:graphicData uri="http://schemas.openxmlformats.org/drawingml/2006/table">
            <a:tbl>
              <a:tblPr firstRow="1" bandRow="1">
                <a:tableStyleId>{5940675A-B579-460E-94D1-54222C63F5DA}</a:tableStyleId>
              </a:tblPr>
              <a:tblGrid>
                <a:gridCol w="1945957">
                  <a:extLst>
                    <a:ext uri="{9D8B030D-6E8A-4147-A177-3AD203B41FA5}">
                      <a16:colId xmlns:a16="http://schemas.microsoft.com/office/drawing/2014/main" val="315714540"/>
                    </a:ext>
                  </a:extLst>
                </a:gridCol>
                <a:gridCol w="1945957">
                  <a:extLst>
                    <a:ext uri="{9D8B030D-6E8A-4147-A177-3AD203B41FA5}">
                      <a16:colId xmlns:a16="http://schemas.microsoft.com/office/drawing/2014/main" val="222618443"/>
                    </a:ext>
                  </a:extLst>
                </a:gridCol>
              </a:tblGrid>
              <a:tr h="349969">
                <a:tc gridSpan="2">
                  <a:txBody>
                    <a:bodyPr/>
                    <a:lstStyle/>
                    <a:p>
                      <a:pPr algn="ctr"/>
                      <a:r>
                        <a:rPr lang="en-US" sz="1400" b="1" dirty="0"/>
                        <a:t>Electron coupling matrix elements </a:t>
                      </a:r>
                      <a:r>
                        <a:rPr lang="en-US" sz="1400" b="1" i="1" dirty="0"/>
                        <a:t>V</a:t>
                      </a:r>
                      <a:r>
                        <a:rPr lang="en-US" sz="1400" b="1" i="1" baseline="-25000" dirty="0"/>
                        <a:t>ij</a:t>
                      </a:r>
                      <a:r>
                        <a:rPr lang="en-US" sz="1400" b="1" dirty="0"/>
                        <a:t>, cm</a:t>
                      </a:r>
                      <a:r>
                        <a:rPr lang="en-US" sz="1400" b="1" baseline="30000" dirty="0"/>
                        <a:t>-1</a:t>
                      </a:r>
                      <a:endParaRPr lang="ru-RU" sz="1400" b="1" dirty="0"/>
                    </a:p>
                  </a:txBody>
                  <a:tcPr/>
                </a:tc>
                <a:tc hMerge="1">
                  <a:txBody>
                    <a:bodyPr/>
                    <a:lstStyle/>
                    <a:p>
                      <a:endParaRPr lang="ru-RU" dirty="0"/>
                    </a:p>
                  </a:txBody>
                  <a:tcPr/>
                </a:tc>
                <a:extLst>
                  <a:ext uri="{0D108BD9-81ED-4DB2-BD59-A6C34878D82A}">
                    <a16:rowId xmlns:a16="http://schemas.microsoft.com/office/drawing/2014/main" val="3982708955"/>
                  </a:ext>
                </a:extLst>
              </a:tr>
              <a:tr h="314972">
                <a:tc>
                  <a:txBody>
                    <a:bodyPr/>
                    <a:lstStyle/>
                    <a:p>
                      <a:r>
                        <a:rPr lang="en-US" sz="1200" dirty="0"/>
                        <a:t>HQ*/ET CPD 1</a:t>
                      </a:r>
                      <a:endParaRPr lang="ru-RU" sz="1200" dirty="0"/>
                    </a:p>
                  </a:txBody>
                  <a:tcPr/>
                </a:tc>
                <a:tc>
                  <a:txBody>
                    <a:bodyPr/>
                    <a:lstStyle/>
                    <a:p>
                      <a:r>
                        <a:rPr lang="en-US" sz="1200" dirty="0"/>
                        <a:t>12</a:t>
                      </a:r>
                      <a:endParaRPr lang="ru-RU" sz="1200" dirty="0"/>
                    </a:p>
                  </a:txBody>
                  <a:tcPr/>
                </a:tc>
                <a:extLst>
                  <a:ext uri="{0D108BD9-81ED-4DB2-BD59-A6C34878D82A}">
                    <a16:rowId xmlns:a16="http://schemas.microsoft.com/office/drawing/2014/main" val="1075633452"/>
                  </a:ext>
                </a:extLst>
              </a:tr>
              <a:tr h="314972">
                <a:tc>
                  <a:txBody>
                    <a:bodyPr/>
                    <a:lstStyle/>
                    <a:p>
                      <a:r>
                        <a:rPr lang="en-US" sz="1200" dirty="0"/>
                        <a:t>HQ*/ET Ade</a:t>
                      </a:r>
                      <a:endParaRPr lang="ru-RU" sz="1200" dirty="0"/>
                    </a:p>
                  </a:txBody>
                  <a:tcPr/>
                </a:tc>
                <a:tc>
                  <a:txBody>
                    <a:bodyPr/>
                    <a:lstStyle/>
                    <a:p>
                      <a:r>
                        <a:rPr lang="en-US" sz="1200" dirty="0"/>
                        <a:t>22</a:t>
                      </a:r>
                      <a:endParaRPr lang="ru-RU" sz="1200" dirty="0"/>
                    </a:p>
                  </a:txBody>
                  <a:tcPr/>
                </a:tc>
                <a:extLst>
                  <a:ext uri="{0D108BD9-81ED-4DB2-BD59-A6C34878D82A}">
                    <a16:rowId xmlns:a16="http://schemas.microsoft.com/office/drawing/2014/main" val="356965449"/>
                  </a:ext>
                </a:extLst>
              </a:tr>
              <a:tr h="314972">
                <a:tc>
                  <a:txBody>
                    <a:bodyPr/>
                    <a:lstStyle/>
                    <a:p>
                      <a:r>
                        <a:rPr lang="en-US" sz="1200" dirty="0"/>
                        <a:t>HQ*/ET CPD 2</a:t>
                      </a:r>
                      <a:endParaRPr lang="ru-RU" sz="1200" dirty="0"/>
                    </a:p>
                  </a:txBody>
                  <a:tcPr/>
                </a:tc>
                <a:tc>
                  <a:txBody>
                    <a:bodyPr/>
                    <a:lstStyle/>
                    <a:p>
                      <a:r>
                        <a:rPr lang="en-US" sz="1200" dirty="0"/>
                        <a:t>14</a:t>
                      </a:r>
                      <a:endParaRPr lang="ru-RU" sz="1200" dirty="0"/>
                    </a:p>
                  </a:txBody>
                  <a:tcPr/>
                </a:tc>
                <a:extLst>
                  <a:ext uri="{0D108BD9-81ED-4DB2-BD59-A6C34878D82A}">
                    <a16:rowId xmlns:a16="http://schemas.microsoft.com/office/drawing/2014/main" val="3990929641"/>
                  </a:ext>
                </a:extLst>
              </a:tr>
              <a:tr h="314972">
                <a:tc>
                  <a:txBody>
                    <a:bodyPr/>
                    <a:lstStyle/>
                    <a:p>
                      <a:r>
                        <a:rPr lang="en-US" sz="1200" dirty="0"/>
                        <a:t>ET CPD 1/HQ</a:t>
                      </a:r>
                      <a:endParaRPr lang="ru-RU" sz="1200" dirty="0"/>
                    </a:p>
                  </a:txBody>
                  <a:tcPr/>
                </a:tc>
                <a:tc>
                  <a:txBody>
                    <a:bodyPr/>
                    <a:lstStyle/>
                    <a:p>
                      <a:r>
                        <a:rPr lang="en-US" sz="1200" dirty="0"/>
                        <a:t>14</a:t>
                      </a:r>
                    </a:p>
                  </a:txBody>
                  <a:tcPr/>
                </a:tc>
                <a:extLst>
                  <a:ext uri="{0D108BD9-81ED-4DB2-BD59-A6C34878D82A}">
                    <a16:rowId xmlns:a16="http://schemas.microsoft.com/office/drawing/2014/main" val="1928780308"/>
                  </a:ext>
                </a:extLst>
              </a:tr>
              <a:tr h="3149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ET Ade/HQ</a:t>
                      </a:r>
                      <a:endParaRPr lang="ru-RU" sz="1200" dirty="0"/>
                    </a:p>
                  </a:txBody>
                  <a:tcPr/>
                </a:tc>
                <a:tc>
                  <a:txBody>
                    <a:bodyPr/>
                    <a:lstStyle/>
                    <a:p>
                      <a:r>
                        <a:rPr lang="en-US" sz="1200" dirty="0"/>
                        <a:t>201</a:t>
                      </a:r>
                      <a:endParaRPr lang="ru-RU" sz="1200" dirty="0"/>
                    </a:p>
                  </a:txBody>
                  <a:tcPr/>
                </a:tc>
                <a:extLst>
                  <a:ext uri="{0D108BD9-81ED-4DB2-BD59-A6C34878D82A}">
                    <a16:rowId xmlns:a16="http://schemas.microsoft.com/office/drawing/2014/main" val="2757273047"/>
                  </a:ext>
                </a:extLst>
              </a:tr>
              <a:tr h="314972">
                <a:tc>
                  <a:txBody>
                    <a:bodyPr/>
                    <a:lstStyle/>
                    <a:p>
                      <a:r>
                        <a:rPr lang="en-US" sz="1200" dirty="0"/>
                        <a:t>ET CPD 2/HQ</a:t>
                      </a:r>
                      <a:endParaRPr lang="ru-RU" sz="1200" dirty="0"/>
                    </a:p>
                  </a:txBody>
                  <a:tcPr/>
                </a:tc>
                <a:tc>
                  <a:txBody>
                    <a:bodyPr/>
                    <a:lstStyle/>
                    <a:p>
                      <a:r>
                        <a:rPr lang="en-US" sz="1200" dirty="0"/>
                        <a:t>244</a:t>
                      </a:r>
                      <a:endParaRPr lang="ru-RU" sz="1200" dirty="0"/>
                    </a:p>
                  </a:txBody>
                  <a:tcPr/>
                </a:tc>
                <a:extLst>
                  <a:ext uri="{0D108BD9-81ED-4DB2-BD59-A6C34878D82A}">
                    <a16:rowId xmlns:a16="http://schemas.microsoft.com/office/drawing/2014/main" val="2160749943"/>
                  </a:ext>
                </a:extLst>
              </a:tr>
              <a:tr h="314972">
                <a:tc>
                  <a:txBody>
                    <a:bodyPr/>
                    <a:lstStyle/>
                    <a:p>
                      <a:r>
                        <a:rPr lang="en-US" sz="1200" dirty="0"/>
                        <a:t>ET Ade/ET CPD 1</a:t>
                      </a:r>
                      <a:endParaRPr lang="ru-RU" sz="1200" dirty="0"/>
                    </a:p>
                  </a:txBody>
                  <a:tcPr/>
                </a:tc>
                <a:tc>
                  <a:txBody>
                    <a:bodyPr/>
                    <a:lstStyle/>
                    <a:p>
                      <a:r>
                        <a:rPr lang="en-US" sz="1200" dirty="0"/>
                        <a:t>346</a:t>
                      </a:r>
                      <a:endParaRPr lang="ru-RU" sz="1200" dirty="0"/>
                    </a:p>
                  </a:txBody>
                  <a:tcPr/>
                </a:tc>
                <a:extLst>
                  <a:ext uri="{0D108BD9-81ED-4DB2-BD59-A6C34878D82A}">
                    <a16:rowId xmlns:a16="http://schemas.microsoft.com/office/drawing/2014/main" val="149251202"/>
                  </a:ext>
                </a:extLst>
              </a:tr>
            </a:tbl>
          </a:graphicData>
        </a:graphic>
      </p:graphicFrame>
      <p:sp>
        <p:nvSpPr>
          <p:cNvPr id="47" name="TextBox 46">
            <a:extLst>
              <a:ext uri="{FF2B5EF4-FFF2-40B4-BE49-F238E27FC236}">
                <a16:creationId xmlns:a16="http://schemas.microsoft.com/office/drawing/2014/main" id="{966E15E5-EA27-691E-7F87-2BFDD8A4B258}"/>
              </a:ext>
            </a:extLst>
          </p:cNvPr>
          <p:cNvSpPr txBox="1"/>
          <p:nvPr/>
        </p:nvSpPr>
        <p:spPr>
          <a:xfrm>
            <a:off x="84139" y="4156472"/>
            <a:ext cx="3805337" cy="461665"/>
          </a:xfrm>
          <a:prstGeom prst="rect">
            <a:avLst/>
          </a:prstGeom>
          <a:noFill/>
        </p:spPr>
        <p:txBody>
          <a:bodyPr wrap="none" rtlCol="0">
            <a:spAutoFit/>
          </a:bodyPr>
          <a:lstStyle/>
          <a:p>
            <a:r>
              <a:rPr lang="en-US" sz="1200" dirty="0"/>
              <a:t>Geometry optimization (S</a:t>
            </a:r>
            <a:r>
              <a:rPr lang="en-US" sz="1200" baseline="-25000" dirty="0"/>
              <a:t>0</a:t>
            </a:r>
            <a:r>
              <a:rPr lang="en-US" sz="1200" dirty="0"/>
              <a:t>): B3LYP-D3/cc-</a:t>
            </a:r>
            <a:r>
              <a:rPr lang="en-US" sz="1200" dirty="0" err="1"/>
              <a:t>pVDZ</a:t>
            </a:r>
            <a:endParaRPr lang="en-US" sz="1200" dirty="0"/>
          </a:p>
          <a:p>
            <a:r>
              <a:rPr lang="en-US" sz="1200" dirty="0"/>
              <a:t>Excitation energies: SA-CASSCF/XMCQDPT2/cc-</a:t>
            </a:r>
            <a:r>
              <a:rPr lang="en-US" sz="1200" dirty="0" err="1"/>
              <a:t>pVDZ</a:t>
            </a:r>
            <a:r>
              <a:rPr lang="en-US" sz="1200" dirty="0"/>
              <a:t>/PCM</a:t>
            </a:r>
            <a:endParaRPr lang="ru-RU" sz="1200" dirty="0"/>
          </a:p>
        </p:txBody>
      </p:sp>
      <p:sp>
        <p:nvSpPr>
          <p:cNvPr id="2" name="TextBox 1">
            <a:extLst>
              <a:ext uri="{FF2B5EF4-FFF2-40B4-BE49-F238E27FC236}">
                <a16:creationId xmlns:a16="http://schemas.microsoft.com/office/drawing/2014/main" id="{5D40FE04-D75B-5C37-46D2-3358C208798A}"/>
              </a:ext>
            </a:extLst>
          </p:cNvPr>
          <p:cNvSpPr txBox="1"/>
          <p:nvPr/>
        </p:nvSpPr>
        <p:spPr>
          <a:xfrm>
            <a:off x="4386258" y="4057083"/>
            <a:ext cx="3251018" cy="276999"/>
          </a:xfrm>
          <a:prstGeom prst="rect">
            <a:avLst/>
          </a:prstGeom>
          <a:noFill/>
        </p:spPr>
        <p:txBody>
          <a:bodyPr wrap="none" rtlCol="0">
            <a:spAutoFit/>
          </a:bodyPr>
          <a:lstStyle/>
          <a:p>
            <a:r>
              <a:rPr lang="en-US" sz="1200" dirty="0"/>
              <a:t>Electron coupling matrix elements: GMH Scheme</a:t>
            </a:r>
            <a:endParaRPr lang="ru-RU" sz="1200" dirty="0"/>
          </a:p>
        </p:txBody>
      </p:sp>
    </p:spTree>
    <p:extLst>
      <p:ext uri="{BB962C8B-B14F-4D97-AF65-F5344CB8AC3E}">
        <p14:creationId xmlns:p14="http://schemas.microsoft.com/office/powerpoint/2010/main" val="11935002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2279</TotalTime>
  <Words>1153</Words>
  <Application>Microsoft Office PowerPoint</Application>
  <PresentationFormat>Экран (16:9)</PresentationFormat>
  <Paragraphs>394</Paragraphs>
  <Slides>11</Slides>
  <Notes>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Calibri</vt:lpstr>
      <vt:lpstr>Cambria Math</vt:lpstr>
      <vt:lpstr>Candara</vt:lpstr>
      <vt:lpstr>Wingdings</vt:lpstr>
      <vt:lpstr>Тема Office</vt:lpstr>
      <vt:lpstr>Презентация PowerPoint</vt:lpstr>
      <vt:lpstr>Photodamaging and Photorepair of DNA</vt:lpstr>
      <vt:lpstr>The Quantum Yield of Repair in CPD and 64 PLs</vt:lpstr>
      <vt:lpstr>64 PL: Excitation Energies and Electronic Couplings</vt:lpstr>
      <vt:lpstr>64 PL: Comparing ET Channels</vt:lpstr>
      <vt:lpstr>Презентация PowerPoint</vt:lpstr>
      <vt:lpstr>64 PL: Comparing ET Channels</vt:lpstr>
      <vt:lpstr>64 PL: Comparing ET Channels</vt:lpstr>
      <vt:lpstr>CPD PL: Excitation Energies and Electronic Couplings</vt:lpstr>
      <vt:lpstr>CPD PL: Comparing ET Channels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Константин Одинцов</cp:lastModifiedBy>
  <cp:revision>58</cp:revision>
  <dcterms:created xsi:type="dcterms:W3CDTF">2024-02-18T16:00:08Z</dcterms:created>
  <dcterms:modified xsi:type="dcterms:W3CDTF">2024-09-04T07:25:31Z</dcterms:modified>
</cp:coreProperties>
</file>