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78"/>
  </p:normalViewPr>
  <p:slideViewPr>
    <p:cSldViewPr snapToGrid="0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17DDC-A10C-EE4A-6E7A-7A57D44982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Кадровые решения  в период банкротства (заключение, изменение, прекращение трудовых договоров)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BEECBC-29F3-DFD0-8205-9B62074DB6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Autofit/>
          </a:bodyPr>
          <a:lstStyle/>
          <a:p>
            <a:r>
              <a:rPr lang="ru-RU" sz="1500" dirty="0"/>
              <a:t>Подготовили: Студентка 402 группы, </a:t>
            </a:r>
            <a:r>
              <a:rPr lang="ru-RU" sz="1500" dirty="0" err="1"/>
              <a:t>анастасия</a:t>
            </a:r>
            <a:r>
              <a:rPr lang="ru-RU" sz="1500" dirty="0"/>
              <a:t> </a:t>
            </a:r>
            <a:r>
              <a:rPr lang="ru-RU" sz="1500" dirty="0" err="1"/>
              <a:t>Кушнеревич</a:t>
            </a:r>
            <a:r>
              <a:rPr lang="ru-RU" sz="1500" dirty="0"/>
              <a:t>, Студент группы тгб-11, </a:t>
            </a:r>
            <a:r>
              <a:rPr lang="ru-RU" sz="1500" dirty="0" err="1"/>
              <a:t>александр</a:t>
            </a:r>
            <a:r>
              <a:rPr lang="ru-RU" sz="1500" dirty="0"/>
              <a:t> </a:t>
            </a:r>
            <a:r>
              <a:rPr lang="ru-RU" sz="1500" dirty="0" err="1"/>
              <a:t>мушков</a:t>
            </a:r>
            <a:endParaRPr lang="ru-RU" sz="15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DE3929-5E63-0250-AAA5-CDD5D7E73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290" y="3085766"/>
            <a:ext cx="5507420" cy="329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13BAB0B-E013-775D-5758-EAEC58FF7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положения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0DF1D60-DF27-F6BA-4332-0F2ABEBDD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6234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Целевое предназначение процедур банкротства:</a:t>
            </a:r>
          </a:p>
          <a:p>
            <a:pPr lvl="1"/>
            <a:r>
              <a:rPr lang="ru-RU" b="1" dirty="0"/>
              <a:t>наблюдение</a:t>
            </a:r>
            <a:r>
              <a:rPr lang="ru-RU" dirty="0"/>
              <a:t> - процедура, применяемая в деле о банкротстве к должнику в целях </a:t>
            </a:r>
            <a:r>
              <a:rPr lang="ru-RU" b="1" i="1" dirty="0"/>
              <a:t>обеспечения сохранности его имущества, проведения анализа финансового состояния </a:t>
            </a:r>
            <a:r>
              <a:rPr lang="ru-RU" dirty="0"/>
              <a:t>должника, </a:t>
            </a:r>
            <a:r>
              <a:rPr lang="ru-RU" b="1" i="1" dirty="0"/>
              <a:t>составления реестра требований </a:t>
            </a:r>
            <a:r>
              <a:rPr lang="ru-RU" dirty="0"/>
              <a:t>кредиторов и </a:t>
            </a:r>
            <a:r>
              <a:rPr lang="ru-RU" b="1" i="1" dirty="0"/>
              <a:t>проведения первого собрания кредиторов</a:t>
            </a:r>
          </a:p>
          <a:p>
            <a:pPr lvl="1"/>
            <a:r>
              <a:rPr lang="ru-RU" b="1" dirty="0"/>
              <a:t>финансовое оздоровление </a:t>
            </a:r>
            <a:r>
              <a:rPr lang="ru-RU" dirty="0"/>
              <a:t>- процедура, применяемая в деле о банкротстве к должнику </a:t>
            </a:r>
            <a:r>
              <a:rPr lang="ru-RU" b="1" i="1" dirty="0"/>
              <a:t>в целях восстановления его платежеспособности и погашения задолженности </a:t>
            </a:r>
            <a:r>
              <a:rPr lang="ru-RU" dirty="0"/>
              <a:t>в соответствии с графиком погашения задолженности</a:t>
            </a:r>
          </a:p>
          <a:p>
            <a:pPr lvl="1"/>
            <a:r>
              <a:rPr lang="ru-RU" b="1" dirty="0"/>
              <a:t>внешнее управление </a:t>
            </a:r>
            <a:r>
              <a:rPr lang="ru-RU" dirty="0"/>
              <a:t>- процедура, применяемая в деле о банкротстве к должнику в целях </a:t>
            </a:r>
            <a:r>
              <a:rPr lang="ru-RU" b="1" i="1" dirty="0"/>
              <a:t>восстановления его платежеспособности</a:t>
            </a:r>
          </a:p>
          <a:p>
            <a:pPr lvl="1"/>
            <a:r>
              <a:rPr lang="ru-RU" b="1" dirty="0"/>
              <a:t>конкурсное производство </a:t>
            </a:r>
            <a:r>
              <a:rPr lang="ru-RU" dirty="0"/>
              <a:t>- процедура, применяемая в деле о банкротстве </a:t>
            </a:r>
            <a:r>
              <a:rPr lang="ru-RU" b="1" i="1" dirty="0"/>
              <a:t>к должнику, признанному банкротом</a:t>
            </a:r>
            <a:r>
              <a:rPr lang="ru-RU" dirty="0"/>
              <a:t>, в целях </a:t>
            </a:r>
            <a:r>
              <a:rPr lang="ru-RU" b="1" i="1" dirty="0"/>
              <a:t>соразмерного удовлетворения требований кредиторов</a:t>
            </a:r>
          </a:p>
          <a:p>
            <a:pPr lvl="1"/>
            <a:r>
              <a:rPr lang="ru-RU" b="1" dirty="0"/>
              <a:t>мировое соглашение </a:t>
            </a:r>
            <a:r>
              <a:rPr lang="ru-RU" dirty="0"/>
              <a:t>- процедура, применяемая в деле о банкротстве на любой стадии его рассмотрения </a:t>
            </a:r>
            <a:r>
              <a:rPr lang="ru-RU" b="1" i="1" dirty="0"/>
              <a:t>в целях прекращения производства </a:t>
            </a:r>
            <a:r>
              <a:rPr lang="ru-RU" dirty="0"/>
              <a:t>по делу о банкротстве путем </a:t>
            </a:r>
            <a:r>
              <a:rPr lang="ru-RU" b="1" i="1" dirty="0"/>
              <a:t>достижения соглашения </a:t>
            </a:r>
            <a:r>
              <a:rPr lang="ru-RU" dirty="0"/>
              <a:t>между должником и кредиторами.</a:t>
            </a:r>
          </a:p>
          <a:p>
            <a:r>
              <a:rPr lang="ru-RU" dirty="0"/>
              <a:t>Заключение, изменение, прекращение трудовых договоров </a:t>
            </a:r>
            <a:r>
              <a:rPr lang="ru-RU" b="1" dirty="0"/>
              <a:t>осуществляется по общим правилам</a:t>
            </a:r>
          </a:p>
        </p:txBody>
      </p:sp>
    </p:spTree>
    <p:extLst>
      <p:ext uri="{BB962C8B-B14F-4D97-AF65-F5344CB8AC3E}">
        <p14:creationId xmlns:p14="http://schemas.microsoft.com/office/powerpoint/2010/main" val="21738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23006ED-2B9E-2A99-FC20-6B972B34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 трудового договора в период банкротства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10B52818-4CAE-567E-6CF0-8D4D4FE17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Законодательный </a:t>
            </a:r>
            <a:r>
              <a:rPr lang="ru-RU" b="1" dirty="0"/>
              <a:t>запрет</a:t>
            </a:r>
            <a:r>
              <a:rPr lang="ru-RU" dirty="0"/>
              <a:t> заключать трудовые договоры </a:t>
            </a:r>
            <a:r>
              <a:rPr lang="ru-RU" b="1" dirty="0"/>
              <a:t>отсутствует</a:t>
            </a:r>
          </a:p>
          <a:p>
            <a:r>
              <a:rPr lang="ru-RU" b="1" dirty="0"/>
              <a:t>Привлечение</a:t>
            </a:r>
            <a:r>
              <a:rPr lang="ru-RU" dirty="0"/>
              <a:t> к деятельности организации </a:t>
            </a:r>
            <a:r>
              <a:rPr lang="ru-RU" b="1" dirty="0"/>
              <a:t>работников, которые способствуют восстановлению платежеспособности работодателя</a:t>
            </a:r>
          </a:p>
          <a:p>
            <a:r>
              <a:rPr lang="ru-RU" i="1" dirty="0"/>
              <a:t>Письмо ФНС России от 30.12.2021 №КЧ-4-18_18486 «О направлении обзора судебной практики по спорам, связанным со взысканием убытков с арбитражных управляющих»: Постановление АС Дальневосточного округа от 18.06.2021 № Ф03-2819/2021 по делу № А73-17144/2015; Постановление АС Центрального округа от 04.12.2018 № Ф10-4936/2018 по делу № А36-1962/2013</a:t>
            </a:r>
          </a:p>
          <a:p>
            <a:r>
              <a:rPr lang="ru-RU" dirty="0"/>
              <a:t>Вывод - </a:t>
            </a:r>
            <a:r>
              <a:rPr lang="ru-RU" b="1" dirty="0"/>
              <a:t>принятие</a:t>
            </a:r>
            <a:r>
              <a:rPr lang="ru-RU" dirty="0"/>
              <a:t> конкурсным управляющим </a:t>
            </a:r>
            <a:r>
              <a:rPr lang="ru-RU" b="1" dirty="0"/>
              <a:t>в штат новых работников </a:t>
            </a:r>
            <a:r>
              <a:rPr lang="ru-RU" dirty="0"/>
              <a:t>(в том числе уволенных ранее), </a:t>
            </a:r>
            <a:r>
              <a:rPr lang="ru-RU" b="1" dirty="0"/>
              <a:t>непринятие мер к своевременному увольнению работников не соответствует целям процедуры конкурсного производства</a:t>
            </a:r>
            <a:r>
              <a:rPr lang="ru-RU" dirty="0"/>
              <a:t>. </a:t>
            </a:r>
            <a:r>
              <a:rPr lang="ru-RU" b="1" dirty="0"/>
              <a:t>Подмена механизма </a:t>
            </a:r>
            <a:r>
              <a:rPr lang="ru-RU" dirty="0"/>
              <a:t>привлечения специалистов управляющим </a:t>
            </a:r>
            <a:r>
              <a:rPr lang="ru-RU" b="1" dirty="0"/>
              <a:t>для обеспечения своей деятельности</a:t>
            </a:r>
            <a:r>
              <a:rPr lang="ru-RU" dirty="0"/>
              <a:t> оформлением данных работников в штат должника </a:t>
            </a:r>
            <a:r>
              <a:rPr lang="ru-RU" b="1" dirty="0"/>
              <a:t>незаконна</a:t>
            </a:r>
            <a:r>
              <a:rPr lang="ru-RU" dirty="0"/>
              <a:t>, маскирует превышение лимита расходов на привлеченных лиц и </a:t>
            </a:r>
            <a:r>
              <a:rPr lang="ru-RU" b="1" dirty="0"/>
              <a:t>незаконно изменяет очередность погашения </a:t>
            </a:r>
            <a:r>
              <a:rPr lang="ru-RU" dirty="0"/>
              <a:t>требований. </a:t>
            </a:r>
          </a:p>
        </p:txBody>
      </p:sp>
    </p:spTree>
    <p:extLst>
      <p:ext uri="{BB962C8B-B14F-4D97-AF65-F5344CB8AC3E}">
        <p14:creationId xmlns:p14="http://schemas.microsoft.com/office/powerpoint/2010/main" val="339887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248C0-19C7-2BA3-EE5E-9EC53747A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Изменение трудового договора, введение простоя, сокращение в период банкротства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70EA27-2DD1-7543-F7A1-562222A2A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90033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Изменение условий трудового договора в порядке, предусмотренном </a:t>
            </a:r>
            <a:r>
              <a:rPr lang="ru-RU" b="1" dirty="0"/>
              <a:t>статьей 72 или 74 ТК РФ</a:t>
            </a:r>
          </a:p>
          <a:p>
            <a:r>
              <a:rPr lang="ru-RU" dirty="0"/>
              <a:t>Перевод </a:t>
            </a:r>
            <a:r>
              <a:rPr lang="ru-RU" b="1" dirty="0"/>
              <a:t>на режим неполного рабочего дня (смены) или неполной рабочей недели </a:t>
            </a:r>
            <a:r>
              <a:rPr lang="ru-RU" dirty="0"/>
              <a:t>(часть 5 статьи 74 ТК РФ)</a:t>
            </a:r>
          </a:p>
          <a:p>
            <a:r>
              <a:rPr lang="ru-RU" b="1" dirty="0"/>
              <a:t>Объявление простоя </a:t>
            </a:r>
            <a:r>
              <a:rPr lang="ru-RU" dirty="0"/>
              <a:t>- временной приостановки работы по причинам экономического, технологического, технического или организационного характера </a:t>
            </a:r>
          </a:p>
          <a:p>
            <a:r>
              <a:rPr lang="ru-RU" b="1" dirty="0"/>
              <a:t>Сокращение численности или штата </a:t>
            </a:r>
            <a:r>
              <a:rPr lang="ru-RU" dirty="0"/>
              <a:t>работников</a:t>
            </a:r>
          </a:p>
          <a:p>
            <a:r>
              <a:rPr lang="ru-RU" dirty="0"/>
              <a:t>Внешний управляющий </a:t>
            </a:r>
            <a:r>
              <a:rPr lang="ru-RU" b="1" dirty="0"/>
              <a:t>вправе предложить перейти руководителю должника на другую работу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FE3C319-7359-B58C-4D93-579EAD37C2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404451"/>
            <a:ext cx="5422900" cy="3279410"/>
          </a:xfrm>
        </p:spPr>
      </p:pic>
    </p:spTree>
    <p:extLst>
      <p:ext uri="{BB962C8B-B14F-4D97-AF65-F5344CB8AC3E}">
        <p14:creationId xmlns:p14="http://schemas.microsoft.com/office/powerpoint/2010/main" val="175744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FCBEC-5807-91E5-FE7A-01FBF6AF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Прекращение трудового договора в период банкротства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1F8C6-377F-18C6-26B8-55CA68CA1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860331"/>
            <a:ext cx="5422390" cy="499766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 </a:t>
            </a:r>
            <a:r>
              <a:rPr lang="ru-RU" b="1" dirty="0"/>
              <a:t>соглашению сторон </a:t>
            </a:r>
            <a:r>
              <a:rPr lang="ru-RU" dirty="0"/>
              <a:t>с выплатой материальной компенсации или на иных взаимовыгодных условиях</a:t>
            </a:r>
          </a:p>
          <a:p>
            <a:r>
              <a:rPr lang="ru-RU" dirty="0"/>
              <a:t>Расторжение трудового договора </a:t>
            </a:r>
            <a:r>
              <a:rPr lang="ru-RU" b="1" dirty="0"/>
              <a:t>по инициативе работника (по собственному желанию)</a:t>
            </a:r>
          </a:p>
          <a:p>
            <a:r>
              <a:rPr lang="ru-RU" dirty="0"/>
              <a:t>По </a:t>
            </a:r>
            <a:r>
              <a:rPr lang="ru-RU" b="1" dirty="0"/>
              <a:t>пункту 7 части 1 статьи 77 ТК РФ </a:t>
            </a:r>
            <a:r>
              <a:rPr lang="ru-RU" dirty="0"/>
              <a:t>в связи </a:t>
            </a:r>
            <a:r>
              <a:rPr lang="ru-RU" b="1" dirty="0"/>
              <a:t>с отказом работника от продолжения работы в связи с изменением определенных сторонами условий трудового договора</a:t>
            </a:r>
            <a:endParaRPr lang="ru-RU" dirty="0"/>
          </a:p>
          <a:p>
            <a:r>
              <a:rPr lang="ru-RU" dirty="0"/>
              <a:t>По пункту 1 части 1 статьи 81 ТК РФ в связи с </a:t>
            </a:r>
            <a:r>
              <a:rPr lang="ru-RU" b="1" dirty="0"/>
              <a:t>ликвидацией в результате банкротства </a:t>
            </a:r>
            <a:r>
              <a:rPr lang="ru-RU" dirty="0"/>
              <a:t>организации</a:t>
            </a:r>
          </a:p>
          <a:p>
            <a:r>
              <a:rPr lang="ru-RU" dirty="0"/>
              <a:t>По пункту 2 части 1 статьи 81 ТК РФ в связи </a:t>
            </a:r>
            <a:r>
              <a:rPr lang="ru-RU" b="1" dirty="0"/>
              <a:t>с сокращением численности или штата работников</a:t>
            </a:r>
          </a:p>
          <a:p>
            <a:r>
              <a:rPr lang="ru-RU" b="1" dirty="0"/>
              <a:t>Временный управляющий вправе издать приказ об увольнении </a:t>
            </a:r>
            <a:r>
              <a:rPr lang="ru-RU" dirty="0"/>
              <a:t>руководителя; </a:t>
            </a:r>
            <a:r>
              <a:rPr lang="ru-RU" b="1" dirty="0"/>
              <a:t>конкурсный управляющий вправе уволить работников и руководителя должника</a:t>
            </a:r>
          </a:p>
          <a:p>
            <a:r>
              <a:rPr lang="ru-RU" dirty="0"/>
              <a:t>Увольнение по пункту 1 части 1 статьи 81 ТК РФ </a:t>
            </a:r>
            <a:r>
              <a:rPr lang="ru-RU" b="1" dirty="0"/>
              <a:t>до фактического завершения ликвидации организации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C3754D4-E9D8-C776-2E7F-12592C063D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245010"/>
            <a:ext cx="5422900" cy="3598293"/>
          </a:xfrm>
        </p:spPr>
      </p:pic>
    </p:spTree>
    <p:extLst>
      <p:ext uri="{BB962C8B-B14F-4D97-AF65-F5344CB8AC3E}">
        <p14:creationId xmlns:p14="http://schemas.microsoft.com/office/powerpoint/2010/main" val="154877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8B29D5-4B43-D3DA-A573-5BD343A03F3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179" y="620110"/>
            <a:ext cx="11383200" cy="5824800"/>
          </a:xfrm>
        </p:spPr>
      </p:pic>
    </p:spTree>
    <p:extLst>
      <p:ext uri="{BB962C8B-B14F-4D97-AF65-F5344CB8AC3E}">
        <p14:creationId xmlns:p14="http://schemas.microsoft.com/office/powerpoint/2010/main" val="292497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92884C84-3EB8-1B7A-3FF9-9286A81A4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948" y="643467"/>
            <a:ext cx="11380105" cy="5825066"/>
          </a:xfrm>
        </p:spPr>
      </p:pic>
    </p:spTree>
    <p:extLst>
      <p:ext uri="{BB962C8B-B14F-4D97-AF65-F5344CB8AC3E}">
        <p14:creationId xmlns:p14="http://schemas.microsoft.com/office/powerpoint/2010/main" val="22970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D4B5935-0547-27AB-B5C6-54F27AF3CD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26953495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197</TotalTime>
  <Words>510</Words>
  <Application>Microsoft Macintosh PowerPoint</Application>
  <PresentationFormat>Широкоэкранный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Corbel</vt:lpstr>
      <vt:lpstr>Gill Sans MT</vt:lpstr>
      <vt:lpstr>Wingdings 2</vt:lpstr>
      <vt:lpstr>Дивиденд</vt:lpstr>
      <vt:lpstr>Кадровые решения  в период банкротства (заключение, изменение, прекращение трудовых договоров)</vt:lpstr>
      <vt:lpstr>Общие положения</vt:lpstr>
      <vt:lpstr>Заключение трудового договора в период банкротства</vt:lpstr>
      <vt:lpstr>Изменение трудового договора, введение простоя, сокращение в период банкротства</vt:lpstr>
      <vt:lpstr>Прекращение трудового договора в период банкротства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Кадровые решения  в период банкротства (заключение, изменение, прекращение трудовых договоров)</dc:title>
  <dc:creator>Evgeniya Mushkova</dc:creator>
  <cp:lastModifiedBy>Evgeniya Mushkova</cp:lastModifiedBy>
  <cp:revision>8</cp:revision>
  <dcterms:created xsi:type="dcterms:W3CDTF">2024-04-23T15:57:15Z</dcterms:created>
  <dcterms:modified xsi:type="dcterms:W3CDTF">2024-04-24T13:44:40Z</dcterms:modified>
</cp:coreProperties>
</file>