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6"/>
  </p:notesMasterIdLst>
  <p:sldIdLst>
    <p:sldId id="256" r:id="rId2"/>
    <p:sldId id="260" r:id="rId3"/>
    <p:sldId id="259" r:id="rId4"/>
    <p:sldId id="261" r:id="rId5"/>
    <p:sldId id="263" r:id="rId6"/>
    <p:sldId id="262" r:id="rId7"/>
    <p:sldId id="265" r:id="rId8"/>
    <p:sldId id="266" r:id="rId9"/>
    <p:sldId id="271" r:id="rId10"/>
    <p:sldId id="272" r:id="rId11"/>
    <p:sldId id="258" r:id="rId12"/>
    <p:sldId id="267" r:id="rId13"/>
    <p:sldId id="268" r:id="rId14"/>
    <p:sldId id="269" r:id="rId15"/>
    <p:sldId id="264" r:id="rId16"/>
    <p:sldId id="270" r:id="rId17"/>
    <p:sldId id="273" r:id="rId18"/>
    <p:sldId id="274" r:id="rId19"/>
    <p:sldId id="275" r:id="rId20"/>
    <p:sldId id="287" r:id="rId21"/>
    <p:sldId id="288" r:id="rId22"/>
    <p:sldId id="276" r:id="rId23"/>
    <p:sldId id="277" r:id="rId24"/>
    <p:sldId id="278" r:id="rId25"/>
    <p:sldId id="289" r:id="rId26"/>
    <p:sldId id="279" r:id="rId27"/>
    <p:sldId id="290" r:id="rId28"/>
    <p:sldId id="280" r:id="rId29"/>
    <p:sldId id="291" r:id="rId30"/>
    <p:sldId id="281" r:id="rId31"/>
    <p:sldId id="282" r:id="rId32"/>
    <p:sldId id="283" r:id="rId33"/>
    <p:sldId id="284" r:id="rId34"/>
    <p:sldId id="285" r:id="rId35"/>
    <p:sldId id="311" r:id="rId36"/>
    <p:sldId id="286" r:id="rId37"/>
    <p:sldId id="293" r:id="rId38"/>
    <p:sldId id="294" r:id="rId39"/>
    <p:sldId id="295" r:id="rId40"/>
    <p:sldId id="296" r:id="rId41"/>
    <p:sldId id="298" r:id="rId42"/>
    <p:sldId id="297" r:id="rId43"/>
    <p:sldId id="299" r:id="rId44"/>
    <p:sldId id="300" r:id="rId45"/>
    <p:sldId id="301" r:id="rId46"/>
    <p:sldId id="302" r:id="rId47"/>
    <p:sldId id="303" r:id="rId48"/>
    <p:sldId id="307" r:id="rId49"/>
    <p:sldId id="304" r:id="rId50"/>
    <p:sldId id="305" r:id="rId51"/>
    <p:sldId id="306" r:id="rId52"/>
    <p:sldId id="308" r:id="rId53"/>
    <p:sldId id="309" r:id="rId54"/>
    <p:sldId id="310"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2579"/>
    <a:srgbClr val="2597FF"/>
    <a:srgbClr val="FF9E1D"/>
    <a:srgbClr val="D68B1C"/>
    <a:srgbClr val="D09622"/>
    <a:srgbClr val="CC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78" y="-62"/>
      </p:cViewPr>
      <p:guideLst>
        <p:guide orient="horz" pos="2160"/>
        <p:guide pos="2880"/>
      </p:guideLst>
    </p:cSldViewPr>
  </p:slideViewPr>
  <p:notesTextViewPr>
    <p:cViewPr>
      <p:scale>
        <a:sx n="1" d="1"/>
        <a:sy n="1" d="1"/>
      </p:scale>
      <p:origin x="0" y="0"/>
    </p:cViewPr>
  </p:notesTextViewPr>
  <p:gridSpacing cx="156370338" cy="15637033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A0C5DE-6825-4231-B6BC-663AB0AAE2FB}" type="doc">
      <dgm:prSet loTypeId="urn:microsoft.com/office/officeart/2005/8/layout/gear1" loCatId="relationship" qsTypeId="urn:microsoft.com/office/officeart/2005/8/quickstyle/simple1" qsCatId="simple" csTypeId="urn:microsoft.com/office/officeart/2005/8/colors/accent1_2" csCatId="accent1" phldr="1"/>
      <dgm:spPr/>
    </dgm:pt>
    <dgm:pt modelId="{7B6A46E6-E3FC-4D27-A29B-8C9BF7886731}">
      <dgm:prSet phldrT="[Текст]" custT="1"/>
      <dgm:spPr/>
      <dgm:t>
        <a:bodyPr/>
        <a:lstStyle/>
        <a:p>
          <a:r>
            <a:rPr lang="en-US" sz="2000" b="1" dirty="0" smtClean="0"/>
            <a:t>Landscape architecture</a:t>
          </a:r>
          <a:endParaRPr lang="ru-RU" sz="2000" b="1" dirty="0"/>
        </a:p>
      </dgm:t>
    </dgm:pt>
    <dgm:pt modelId="{CCA9A140-6217-4A22-972C-CED428A69316}" type="parTrans" cxnId="{922691FD-6F52-49DB-9B9C-CF99944C5E87}">
      <dgm:prSet/>
      <dgm:spPr/>
      <dgm:t>
        <a:bodyPr/>
        <a:lstStyle/>
        <a:p>
          <a:endParaRPr lang="ru-RU"/>
        </a:p>
      </dgm:t>
    </dgm:pt>
    <dgm:pt modelId="{AB1226DA-5A7D-49A5-90FC-41B748D2559E}" type="sibTrans" cxnId="{922691FD-6F52-49DB-9B9C-CF99944C5E87}">
      <dgm:prSet/>
      <dgm:spPr/>
      <dgm:t>
        <a:bodyPr/>
        <a:lstStyle/>
        <a:p>
          <a:endParaRPr lang="ru-RU"/>
        </a:p>
      </dgm:t>
    </dgm:pt>
    <dgm:pt modelId="{08CB92FA-C6D7-41BB-B4B2-D559C25B47C8}">
      <dgm:prSet phldrT="[Текст]" custT="1"/>
      <dgm:spPr/>
      <dgm:t>
        <a:bodyPr/>
        <a:lstStyle/>
        <a:p>
          <a:r>
            <a:rPr lang="en-US" sz="2000" b="1" dirty="0" smtClean="0"/>
            <a:t>Landscape design</a:t>
          </a:r>
          <a:endParaRPr lang="ru-RU" sz="2000" b="1" dirty="0"/>
        </a:p>
      </dgm:t>
    </dgm:pt>
    <dgm:pt modelId="{085DAD51-ACDF-4896-8AF0-656FE629B313}" type="parTrans" cxnId="{FD16AC67-C10C-4087-8F45-41CC1FC0A16B}">
      <dgm:prSet/>
      <dgm:spPr/>
      <dgm:t>
        <a:bodyPr/>
        <a:lstStyle/>
        <a:p>
          <a:endParaRPr lang="ru-RU"/>
        </a:p>
      </dgm:t>
    </dgm:pt>
    <dgm:pt modelId="{2FF6CC94-63C6-4963-8429-B5D7E08611D2}" type="sibTrans" cxnId="{FD16AC67-C10C-4087-8F45-41CC1FC0A16B}">
      <dgm:prSet/>
      <dgm:spPr/>
      <dgm:t>
        <a:bodyPr/>
        <a:lstStyle/>
        <a:p>
          <a:endParaRPr lang="ru-RU"/>
        </a:p>
      </dgm:t>
    </dgm:pt>
    <dgm:pt modelId="{CB8CD83C-1D74-4D59-96A4-0565E9EDE7FA}">
      <dgm:prSet phldrT="[Текст]" custT="1"/>
      <dgm:spPr/>
      <dgm:t>
        <a:bodyPr/>
        <a:lstStyle/>
        <a:p>
          <a:r>
            <a:rPr lang="en-US" sz="2000" b="1" dirty="0" smtClean="0"/>
            <a:t>Landscape planning</a:t>
          </a:r>
          <a:endParaRPr lang="ru-RU" sz="2000" b="1" dirty="0"/>
        </a:p>
      </dgm:t>
    </dgm:pt>
    <dgm:pt modelId="{9D9AB02C-E157-4627-BCE9-16714F773A99}" type="parTrans" cxnId="{8C357A73-1005-4E02-BBBE-26430C0DB6E8}">
      <dgm:prSet/>
      <dgm:spPr/>
      <dgm:t>
        <a:bodyPr/>
        <a:lstStyle/>
        <a:p>
          <a:endParaRPr lang="ru-RU"/>
        </a:p>
      </dgm:t>
    </dgm:pt>
    <dgm:pt modelId="{2A23E83A-8972-4207-BE7D-B772FFFD5B20}" type="sibTrans" cxnId="{8C357A73-1005-4E02-BBBE-26430C0DB6E8}">
      <dgm:prSet/>
      <dgm:spPr/>
      <dgm:t>
        <a:bodyPr/>
        <a:lstStyle/>
        <a:p>
          <a:endParaRPr lang="ru-RU"/>
        </a:p>
      </dgm:t>
    </dgm:pt>
    <dgm:pt modelId="{A1535CD8-F422-4200-B663-295AE1D82BAB}" type="pres">
      <dgm:prSet presAssocID="{1EA0C5DE-6825-4231-B6BC-663AB0AAE2FB}" presName="composite" presStyleCnt="0">
        <dgm:presLayoutVars>
          <dgm:chMax val="3"/>
          <dgm:animLvl val="lvl"/>
          <dgm:resizeHandles val="exact"/>
        </dgm:presLayoutVars>
      </dgm:prSet>
      <dgm:spPr/>
    </dgm:pt>
    <dgm:pt modelId="{848AF79D-DEB7-4F2B-80A3-AFF819311755}" type="pres">
      <dgm:prSet presAssocID="{7B6A46E6-E3FC-4D27-A29B-8C9BF7886731}" presName="gear1" presStyleLbl="node1" presStyleIdx="0" presStyleCnt="3" custLinFactNeighborX="9091" custLinFactNeighborY="-7585">
        <dgm:presLayoutVars>
          <dgm:chMax val="1"/>
          <dgm:bulletEnabled val="1"/>
        </dgm:presLayoutVars>
      </dgm:prSet>
      <dgm:spPr/>
      <dgm:t>
        <a:bodyPr/>
        <a:lstStyle/>
        <a:p>
          <a:endParaRPr lang="ru-RU"/>
        </a:p>
      </dgm:t>
    </dgm:pt>
    <dgm:pt modelId="{5C7A91CF-479D-4790-8384-EBEB3201951C}" type="pres">
      <dgm:prSet presAssocID="{7B6A46E6-E3FC-4D27-A29B-8C9BF7886731}" presName="gear1srcNode" presStyleLbl="node1" presStyleIdx="0" presStyleCnt="3"/>
      <dgm:spPr/>
      <dgm:t>
        <a:bodyPr/>
        <a:lstStyle/>
        <a:p>
          <a:endParaRPr lang="ru-RU"/>
        </a:p>
      </dgm:t>
    </dgm:pt>
    <dgm:pt modelId="{309E4FA0-1094-4C1E-A715-C570818969F4}" type="pres">
      <dgm:prSet presAssocID="{7B6A46E6-E3FC-4D27-A29B-8C9BF7886731}" presName="gear1dstNode" presStyleLbl="node1" presStyleIdx="0" presStyleCnt="3"/>
      <dgm:spPr/>
      <dgm:t>
        <a:bodyPr/>
        <a:lstStyle/>
        <a:p>
          <a:endParaRPr lang="ru-RU"/>
        </a:p>
      </dgm:t>
    </dgm:pt>
    <dgm:pt modelId="{71144A64-0DE8-4405-90D7-9E88DD01C710}" type="pres">
      <dgm:prSet presAssocID="{08CB92FA-C6D7-41BB-B4B2-D559C25B47C8}" presName="gear2" presStyleLbl="node1" presStyleIdx="1" presStyleCnt="3" custScaleX="127121" custScaleY="118788" custLinFactNeighborX="-7576" custLinFactNeighborY="16312">
        <dgm:presLayoutVars>
          <dgm:chMax val="1"/>
          <dgm:bulletEnabled val="1"/>
        </dgm:presLayoutVars>
      </dgm:prSet>
      <dgm:spPr/>
      <dgm:t>
        <a:bodyPr/>
        <a:lstStyle/>
        <a:p>
          <a:endParaRPr lang="ru-RU"/>
        </a:p>
      </dgm:t>
    </dgm:pt>
    <dgm:pt modelId="{4C626735-2E17-4E63-8F28-C8029CB2BD3B}" type="pres">
      <dgm:prSet presAssocID="{08CB92FA-C6D7-41BB-B4B2-D559C25B47C8}" presName="gear2srcNode" presStyleLbl="node1" presStyleIdx="1" presStyleCnt="3"/>
      <dgm:spPr/>
      <dgm:t>
        <a:bodyPr/>
        <a:lstStyle/>
        <a:p>
          <a:endParaRPr lang="ru-RU"/>
        </a:p>
      </dgm:t>
    </dgm:pt>
    <dgm:pt modelId="{8FF141C9-7B72-4617-A39F-4AFC531D2EB6}" type="pres">
      <dgm:prSet presAssocID="{08CB92FA-C6D7-41BB-B4B2-D559C25B47C8}" presName="gear2dstNode" presStyleLbl="node1" presStyleIdx="1" presStyleCnt="3"/>
      <dgm:spPr/>
      <dgm:t>
        <a:bodyPr/>
        <a:lstStyle/>
        <a:p>
          <a:endParaRPr lang="ru-RU"/>
        </a:p>
      </dgm:t>
    </dgm:pt>
    <dgm:pt modelId="{C744F1ED-6B17-47C9-9673-16EA638A1066}" type="pres">
      <dgm:prSet presAssocID="{CB8CD83C-1D74-4D59-96A4-0565E9EDE7FA}" presName="gear3" presStyleLbl="node1" presStyleIdx="2" presStyleCnt="3" custScaleX="119329" custScaleY="113302"/>
      <dgm:spPr/>
      <dgm:t>
        <a:bodyPr/>
        <a:lstStyle/>
        <a:p>
          <a:endParaRPr lang="ru-RU"/>
        </a:p>
      </dgm:t>
    </dgm:pt>
    <dgm:pt modelId="{142F3A79-76E1-495C-9AC8-CB55695728FC}" type="pres">
      <dgm:prSet presAssocID="{CB8CD83C-1D74-4D59-96A4-0565E9EDE7FA}" presName="gear3tx" presStyleLbl="node1" presStyleIdx="2" presStyleCnt="3">
        <dgm:presLayoutVars>
          <dgm:chMax val="1"/>
          <dgm:bulletEnabled val="1"/>
        </dgm:presLayoutVars>
      </dgm:prSet>
      <dgm:spPr/>
      <dgm:t>
        <a:bodyPr/>
        <a:lstStyle/>
        <a:p>
          <a:endParaRPr lang="ru-RU"/>
        </a:p>
      </dgm:t>
    </dgm:pt>
    <dgm:pt modelId="{12EAADDE-8EE3-4BB0-9F78-C3ABA9E4EEEA}" type="pres">
      <dgm:prSet presAssocID="{CB8CD83C-1D74-4D59-96A4-0565E9EDE7FA}" presName="gear3srcNode" presStyleLbl="node1" presStyleIdx="2" presStyleCnt="3"/>
      <dgm:spPr/>
      <dgm:t>
        <a:bodyPr/>
        <a:lstStyle/>
        <a:p>
          <a:endParaRPr lang="ru-RU"/>
        </a:p>
      </dgm:t>
    </dgm:pt>
    <dgm:pt modelId="{1641052D-6D2D-41A1-BEC5-D035A1063C6C}" type="pres">
      <dgm:prSet presAssocID="{CB8CD83C-1D74-4D59-96A4-0565E9EDE7FA}" presName="gear3dstNode" presStyleLbl="node1" presStyleIdx="2" presStyleCnt="3"/>
      <dgm:spPr/>
      <dgm:t>
        <a:bodyPr/>
        <a:lstStyle/>
        <a:p>
          <a:endParaRPr lang="ru-RU"/>
        </a:p>
      </dgm:t>
    </dgm:pt>
    <dgm:pt modelId="{3E96A15A-772F-4396-9F47-E6CD69E6B44E}" type="pres">
      <dgm:prSet presAssocID="{AB1226DA-5A7D-49A5-90FC-41B748D2559E}" presName="connector1" presStyleLbl="sibTrans2D1" presStyleIdx="0" presStyleCnt="3"/>
      <dgm:spPr/>
      <dgm:t>
        <a:bodyPr/>
        <a:lstStyle/>
        <a:p>
          <a:endParaRPr lang="ru-RU"/>
        </a:p>
      </dgm:t>
    </dgm:pt>
    <dgm:pt modelId="{C168E24E-ED62-4B34-BC09-C471E63DB4D7}" type="pres">
      <dgm:prSet presAssocID="{2FF6CC94-63C6-4963-8429-B5D7E08611D2}" presName="connector2" presStyleLbl="sibTrans2D1" presStyleIdx="1" presStyleCnt="3"/>
      <dgm:spPr/>
      <dgm:t>
        <a:bodyPr/>
        <a:lstStyle/>
        <a:p>
          <a:endParaRPr lang="ru-RU"/>
        </a:p>
      </dgm:t>
    </dgm:pt>
    <dgm:pt modelId="{2A3CE5E2-5258-4AD3-8F4E-653171896C59}" type="pres">
      <dgm:prSet presAssocID="{2A23E83A-8972-4207-BE7D-B772FFFD5B20}" presName="connector3" presStyleLbl="sibTrans2D1" presStyleIdx="2" presStyleCnt="3"/>
      <dgm:spPr/>
      <dgm:t>
        <a:bodyPr/>
        <a:lstStyle/>
        <a:p>
          <a:endParaRPr lang="ru-RU"/>
        </a:p>
      </dgm:t>
    </dgm:pt>
  </dgm:ptLst>
  <dgm:cxnLst>
    <dgm:cxn modelId="{4F0A8894-EF86-4E73-8E29-36FAA0336E1C}" type="presOf" srcId="{AB1226DA-5A7D-49A5-90FC-41B748D2559E}" destId="{3E96A15A-772F-4396-9F47-E6CD69E6B44E}" srcOrd="0" destOrd="0" presId="urn:microsoft.com/office/officeart/2005/8/layout/gear1"/>
    <dgm:cxn modelId="{7067B715-67CE-4710-A211-D1C552BC4186}" type="presOf" srcId="{7B6A46E6-E3FC-4D27-A29B-8C9BF7886731}" destId="{309E4FA0-1094-4C1E-A715-C570818969F4}" srcOrd="2" destOrd="0" presId="urn:microsoft.com/office/officeart/2005/8/layout/gear1"/>
    <dgm:cxn modelId="{D5C584D8-DF1E-441F-BAE6-283744F8CBFB}" type="presOf" srcId="{CB8CD83C-1D74-4D59-96A4-0565E9EDE7FA}" destId="{1641052D-6D2D-41A1-BEC5-D035A1063C6C}" srcOrd="3" destOrd="0" presId="urn:microsoft.com/office/officeart/2005/8/layout/gear1"/>
    <dgm:cxn modelId="{10FD6930-24A6-48EE-9C9D-4B2F0A1DC727}" type="presOf" srcId="{08CB92FA-C6D7-41BB-B4B2-D559C25B47C8}" destId="{71144A64-0DE8-4405-90D7-9E88DD01C710}" srcOrd="0" destOrd="0" presId="urn:microsoft.com/office/officeart/2005/8/layout/gear1"/>
    <dgm:cxn modelId="{A1F4F93C-1580-4566-8892-D4700D154D60}" type="presOf" srcId="{1EA0C5DE-6825-4231-B6BC-663AB0AAE2FB}" destId="{A1535CD8-F422-4200-B663-295AE1D82BAB}" srcOrd="0" destOrd="0" presId="urn:microsoft.com/office/officeart/2005/8/layout/gear1"/>
    <dgm:cxn modelId="{8894EF9D-2424-4E80-983C-9D6BC5D3437B}" type="presOf" srcId="{7B6A46E6-E3FC-4D27-A29B-8C9BF7886731}" destId="{848AF79D-DEB7-4F2B-80A3-AFF819311755}" srcOrd="0" destOrd="0" presId="urn:microsoft.com/office/officeart/2005/8/layout/gear1"/>
    <dgm:cxn modelId="{922691FD-6F52-49DB-9B9C-CF99944C5E87}" srcId="{1EA0C5DE-6825-4231-B6BC-663AB0AAE2FB}" destId="{7B6A46E6-E3FC-4D27-A29B-8C9BF7886731}" srcOrd="0" destOrd="0" parTransId="{CCA9A140-6217-4A22-972C-CED428A69316}" sibTransId="{AB1226DA-5A7D-49A5-90FC-41B748D2559E}"/>
    <dgm:cxn modelId="{239CD27E-3B03-4B7D-A0F3-3F15E0D7D9F5}" type="presOf" srcId="{CB8CD83C-1D74-4D59-96A4-0565E9EDE7FA}" destId="{12EAADDE-8EE3-4BB0-9F78-C3ABA9E4EEEA}" srcOrd="2" destOrd="0" presId="urn:microsoft.com/office/officeart/2005/8/layout/gear1"/>
    <dgm:cxn modelId="{8C357A73-1005-4E02-BBBE-26430C0DB6E8}" srcId="{1EA0C5DE-6825-4231-B6BC-663AB0AAE2FB}" destId="{CB8CD83C-1D74-4D59-96A4-0565E9EDE7FA}" srcOrd="2" destOrd="0" parTransId="{9D9AB02C-E157-4627-BCE9-16714F773A99}" sibTransId="{2A23E83A-8972-4207-BE7D-B772FFFD5B20}"/>
    <dgm:cxn modelId="{98152D7E-D3C5-4FDA-86B8-7682368C07C1}" type="presOf" srcId="{08CB92FA-C6D7-41BB-B4B2-D559C25B47C8}" destId="{8FF141C9-7B72-4617-A39F-4AFC531D2EB6}" srcOrd="2" destOrd="0" presId="urn:microsoft.com/office/officeart/2005/8/layout/gear1"/>
    <dgm:cxn modelId="{F7B89EF3-EDE7-41F8-B452-086982386D85}" type="presOf" srcId="{7B6A46E6-E3FC-4D27-A29B-8C9BF7886731}" destId="{5C7A91CF-479D-4790-8384-EBEB3201951C}" srcOrd="1" destOrd="0" presId="urn:microsoft.com/office/officeart/2005/8/layout/gear1"/>
    <dgm:cxn modelId="{86F81493-75DA-4929-BFC5-5DEE9506D4CD}" type="presOf" srcId="{2FF6CC94-63C6-4963-8429-B5D7E08611D2}" destId="{C168E24E-ED62-4B34-BC09-C471E63DB4D7}" srcOrd="0" destOrd="0" presId="urn:microsoft.com/office/officeart/2005/8/layout/gear1"/>
    <dgm:cxn modelId="{F20D33FB-99C9-45AA-8C27-36AA45E65EBB}" type="presOf" srcId="{08CB92FA-C6D7-41BB-B4B2-D559C25B47C8}" destId="{4C626735-2E17-4E63-8F28-C8029CB2BD3B}" srcOrd="1" destOrd="0" presId="urn:microsoft.com/office/officeart/2005/8/layout/gear1"/>
    <dgm:cxn modelId="{8892F4F9-19FB-4333-8D0D-05A0FC925BFF}" type="presOf" srcId="{2A23E83A-8972-4207-BE7D-B772FFFD5B20}" destId="{2A3CE5E2-5258-4AD3-8F4E-653171896C59}" srcOrd="0" destOrd="0" presId="urn:microsoft.com/office/officeart/2005/8/layout/gear1"/>
    <dgm:cxn modelId="{A6380E7D-3356-4A6A-B434-23DB2B237E02}" type="presOf" srcId="{CB8CD83C-1D74-4D59-96A4-0565E9EDE7FA}" destId="{142F3A79-76E1-495C-9AC8-CB55695728FC}" srcOrd="1" destOrd="0" presId="urn:microsoft.com/office/officeart/2005/8/layout/gear1"/>
    <dgm:cxn modelId="{FD16AC67-C10C-4087-8F45-41CC1FC0A16B}" srcId="{1EA0C5DE-6825-4231-B6BC-663AB0AAE2FB}" destId="{08CB92FA-C6D7-41BB-B4B2-D559C25B47C8}" srcOrd="1" destOrd="0" parTransId="{085DAD51-ACDF-4896-8AF0-656FE629B313}" sibTransId="{2FF6CC94-63C6-4963-8429-B5D7E08611D2}"/>
    <dgm:cxn modelId="{5273AF1D-F6F5-4259-AE9C-C118CD1BFE37}" type="presOf" srcId="{CB8CD83C-1D74-4D59-96A4-0565E9EDE7FA}" destId="{C744F1ED-6B17-47C9-9673-16EA638A1066}" srcOrd="0" destOrd="0" presId="urn:microsoft.com/office/officeart/2005/8/layout/gear1"/>
    <dgm:cxn modelId="{809EF1CD-580D-48C6-B1D5-03A85E952682}" type="presParOf" srcId="{A1535CD8-F422-4200-B663-295AE1D82BAB}" destId="{848AF79D-DEB7-4F2B-80A3-AFF819311755}" srcOrd="0" destOrd="0" presId="urn:microsoft.com/office/officeart/2005/8/layout/gear1"/>
    <dgm:cxn modelId="{9D2DC9EF-40E1-42EA-BFB3-D0F91EEEADD6}" type="presParOf" srcId="{A1535CD8-F422-4200-B663-295AE1D82BAB}" destId="{5C7A91CF-479D-4790-8384-EBEB3201951C}" srcOrd="1" destOrd="0" presId="urn:microsoft.com/office/officeart/2005/8/layout/gear1"/>
    <dgm:cxn modelId="{5A928F1A-37EC-4BB9-B537-0BBBA93BFF58}" type="presParOf" srcId="{A1535CD8-F422-4200-B663-295AE1D82BAB}" destId="{309E4FA0-1094-4C1E-A715-C570818969F4}" srcOrd="2" destOrd="0" presId="urn:microsoft.com/office/officeart/2005/8/layout/gear1"/>
    <dgm:cxn modelId="{51F651BC-9CD3-4EA8-9AFA-1A8B0B796698}" type="presParOf" srcId="{A1535CD8-F422-4200-B663-295AE1D82BAB}" destId="{71144A64-0DE8-4405-90D7-9E88DD01C710}" srcOrd="3" destOrd="0" presId="urn:microsoft.com/office/officeart/2005/8/layout/gear1"/>
    <dgm:cxn modelId="{C56EF373-B72D-42C4-87C0-61B17FC502AA}" type="presParOf" srcId="{A1535CD8-F422-4200-B663-295AE1D82BAB}" destId="{4C626735-2E17-4E63-8F28-C8029CB2BD3B}" srcOrd="4" destOrd="0" presId="urn:microsoft.com/office/officeart/2005/8/layout/gear1"/>
    <dgm:cxn modelId="{4C9F7770-784D-4E61-AD38-D370FC18D7E6}" type="presParOf" srcId="{A1535CD8-F422-4200-B663-295AE1D82BAB}" destId="{8FF141C9-7B72-4617-A39F-4AFC531D2EB6}" srcOrd="5" destOrd="0" presId="urn:microsoft.com/office/officeart/2005/8/layout/gear1"/>
    <dgm:cxn modelId="{3668DB54-44C2-4EB6-AF52-E89890B2C286}" type="presParOf" srcId="{A1535CD8-F422-4200-B663-295AE1D82BAB}" destId="{C744F1ED-6B17-47C9-9673-16EA638A1066}" srcOrd="6" destOrd="0" presId="urn:microsoft.com/office/officeart/2005/8/layout/gear1"/>
    <dgm:cxn modelId="{791E89B8-F05C-4436-92DE-5539F2BDEF92}" type="presParOf" srcId="{A1535CD8-F422-4200-B663-295AE1D82BAB}" destId="{142F3A79-76E1-495C-9AC8-CB55695728FC}" srcOrd="7" destOrd="0" presId="urn:microsoft.com/office/officeart/2005/8/layout/gear1"/>
    <dgm:cxn modelId="{B8959A66-ADE6-4F4A-8CF9-16B3B36397EA}" type="presParOf" srcId="{A1535CD8-F422-4200-B663-295AE1D82BAB}" destId="{12EAADDE-8EE3-4BB0-9F78-C3ABA9E4EEEA}" srcOrd="8" destOrd="0" presId="urn:microsoft.com/office/officeart/2005/8/layout/gear1"/>
    <dgm:cxn modelId="{A991F268-DAF4-4477-8D6A-313E6D023198}" type="presParOf" srcId="{A1535CD8-F422-4200-B663-295AE1D82BAB}" destId="{1641052D-6D2D-41A1-BEC5-D035A1063C6C}" srcOrd="9" destOrd="0" presId="urn:microsoft.com/office/officeart/2005/8/layout/gear1"/>
    <dgm:cxn modelId="{DF43B723-4682-4A7E-AB4D-3242A94972F9}" type="presParOf" srcId="{A1535CD8-F422-4200-B663-295AE1D82BAB}" destId="{3E96A15A-772F-4396-9F47-E6CD69E6B44E}" srcOrd="10" destOrd="0" presId="urn:microsoft.com/office/officeart/2005/8/layout/gear1"/>
    <dgm:cxn modelId="{3A5FAF6D-D7CF-49F5-B74F-741F3A2AAAB0}" type="presParOf" srcId="{A1535CD8-F422-4200-B663-295AE1D82BAB}" destId="{C168E24E-ED62-4B34-BC09-C471E63DB4D7}" srcOrd="11" destOrd="0" presId="urn:microsoft.com/office/officeart/2005/8/layout/gear1"/>
    <dgm:cxn modelId="{527684D5-FFD4-4B26-A16D-5EB6EAF8CFE7}" type="presParOf" srcId="{A1535CD8-F422-4200-B663-295AE1D82BAB}" destId="{2A3CE5E2-5258-4AD3-8F4E-653171896C59}"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48AF79D-DEB7-4F2B-80A3-AFF819311755}">
      <dsp:nvSpPr>
        <dsp:cNvPr id="0" name=""/>
        <dsp:cNvSpPr/>
      </dsp:nvSpPr>
      <dsp:spPr>
        <a:xfrm>
          <a:off x="3664746" y="2138326"/>
          <a:ext cx="2772171" cy="2772171"/>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Landscape architecture</a:t>
          </a:r>
          <a:endParaRPr lang="ru-RU" sz="2000" b="1" kern="1200" dirty="0"/>
        </a:p>
      </dsp:txBody>
      <dsp:txXfrm>
        <a:off x="3664746" y="2138326"/>
        <a:ext cx="2772171" cy="2772171"/>
      </dsp:txXfrm>
    </dsp:sp>
    <dsp:sp modelId="{71144A64-0DE8-4405-90D7-9E88DD01C710}">
      <dsp:nvSpPr>
        <dsp:cNvPr id="0" name=""/>
        <dsp:cNvSpPr/>
      </dsp:nvSpPr>
      <dsp:spPr>
        <a:xfrm>
          <a:off x="1373689" y="1832830"/>
          <a:ext cx="2562918" cy="2394914"/>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Landscape design</a:t>
          </a:r>
          <a:endParaRPr lang="ru-RU" sz="2000" b="1" kern="1200" dirty="0"/>
        </a:p>
      </dsp:txBody>
      <dsp:txXfrm>
        <a:off x="1373689" y="1832830"/>
        <a:ext cx="2562918" cy="2394914"/>
      </dsp:txXfrm>
    </dsp:sp>
    <dsp:sp modelId="{C744F1ED-6B17-47C9-9673-16EA638A1066}">
      <dsp:nvSpPr>
        <dsp:cNvPr id="0" name=""/>
        <dsp:cNvSpPr/>
      </dsp:nvSpPr>
      <dsp:spPr>
        <a:xfrm rot="20700000">
          <a:off x="2716363" y="192840"/>
          <a:ext cx="2400791" cy="2194579"/>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Landscape planning</a:t>
          </a:r>
          <a:endParaRPr lang="ru-RU" sz="2000" b="1" kern="1200" dirty="0"/>
        </a:p>
      </dsp:txBody>
      <dsp:txXfrm>
        <a:off x="3255158" y="661945"/>
        <a:ext cx="1323201" cy="1256370"/>
      </dsp:txXfrm>
    </dsp:sp>
    <dsp:sp modelId="{3E96A15A-772F-4396-9F47-E6CD69E6B44E}">
      <dsp:nvSpPr>
        <dsp:cNvPr id="0" name=""/>
        <dsp:cNvSpPr/>
      </dsp:nvSpPr>
      <dsp:spPr>
        <a:xfrm>
          <a:off x="3208965" y="1924913"/>
          <a:ext cx="3548379" cy="3548379"/>
        </a:xfrm>
        <a:prstGeom prst="circularArrow">
          <a:avLst>
            <a:gd name="adj1" fmla="val 4688"/>
            <a:gd name="adj2" fmla="val 299029"/>
            <a:gd name="adj3" fmla="val 2533237"/>
            <a:gd name="adj4" fmla="val 15824980"/>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68E24E-ED62-4B34-BC09-C471E63DB4D7}">
      <dsp:nvSpPr>
        <dsp:cNvPr id="0" name=""/>
        <dsp:cNvSpPr/>
      </dsp:nvSpPr>
      <dsp:spPr>
        <a:xfrm>
          <a:off x="1442776" y="1243632"/>
          <a:ext cx="2578119" cy="2578119"/>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3CE5E2-5258-4AD3-8F4E-653171896C59}">
      <dsp:nvSpPr>
        <dsp:cNvPr id="0" name=""/>
        <dsp:cNvSpPr/>
      </dsp:nvSpPr>
      <dsp:spPr>
        <a:xfrm>
          <a:off x="2472135" y="-133880"/>
          <a:ext cx="2779732" cy="2779732"/>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D2669E-1D7F-4E7E-B051-DD8425CF4991}" type="datetimeFigureOut">
              <a:rPr lang="ru-RU" smtClean="0"/>
              <a:pPr/>
              <a:t>06.10.2014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536DD2-673B-4DD3-868E-7A90928F9CD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7536DD2-673B-4DD3-868E-7A90928F9CD3}" type="slidenum">
              <a:rPr lang="ru-RU" smtClean="0"/>
              <a:pPr/>
              <a:t>42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8965" y="5108755"/>
            <a:ext cx="8246070" cy="763525"/>
          </a:xfrm>
          <a:effectLst>
            <a:outerShdw blurRad="63500" dist="38100" dir="2700000" algn="ctr" rotWithShape="0">
              <a:srgbClr val="002060">
                <a:alpha val="68000"/>
              </a:srgbClr>
            </a:outerShdw>
          </a:effectLst>
        </p:spPr>
        <p:txBody>
          <a:bodyPr>
            <a:normAutofit/>
          </a:bodyPr>
          <a:lstStyle>
            <a:lvl1pPr algn="l">
              <a:defRPr sz="34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48965" y="5872280"/>
            <a:ext cx="8246070" cy="610820"/>
          </a:xfrm>
        </p:spPr>
        <p:txBody>
          <a:bodyPr>
            <a:normAutofit/>
          </a:bodyPr>
          <a:lstStyle>
            <a:lvl1pPr marL="0" indent="0" algn="l">
              <a:buNone/>
              <a:defRPr sz="2800">
                <a:solidFill>
                  <a:srgbClr val="55257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B168000-22F9-495F-A95F-6E498711F63C}" type="datetime1">
              <a:rPr lang="en-US" smtClean="0"/>
              <a:pPr/>
              <a:t>10/6/2014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xmlns=""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BA8370-E4E2-4580-BAC7-41D886D97DC5}" type="datetime1">
              <a:rPr lang="en-US" smtClean="0"/>
              <a:pPr/>
              <a:t>10/6/2014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5BB3E3-21F8-4A01-BFDB-40F4CB632FCE}" type="datetime1">
              <a:rPr lang="en-US" smtClean="0"/>
              <a:pPr/>
              <a:t>10/6/2014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10F88E-1C79-49B2-B0A6-D81BEBF3C513}" type="datetime1">
              <a:rPr lang="en-US" smtClean="0"/>
              <a:pPr/>
              <a:t>10/6/2014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443835"/>
            <a:ext cx="8229600" cy="610820"/>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8965" y="2054654"/>
            <a:ext cx="8229600" cy="4428445"/>
          </a:xfrm>
        </p:spPr>
        <p:txBody>
          <a:bodyPr/>
          <a:lstStyle>
            <a:lvl1pPr>
              <a:defRPr sz="2800">
                <a:solidFill>
                  <a:schemeClr val="accent3">
                    <a:lumMod val="40000"/>
                    <a:lumOff val="60000"/>
                  </a:schemeClr>
                </a:solidFill>
              </a:defRPr>
            </a:lvl1pPr>
            <a:lvl2pPr>
              <a:defRPr>
                <a:solidFill>
                  <a:schemeClr val="accent3">
                    <a:lumMod val="40000"/>
                    <a:lumOff val="60000"/>
                  </a:schemeClr>
                </a:solidFill>
              </a:defRPr>
            </a:lvl2pPr>
            <a:lvl3pPr>
              <a:defRPr>
                <a:solidFill>
                  <a:schemeClr val="accent3">
                    <a:lumMod val="40000"/>
                    <a:lumOff val="60000"/>
                  </a:schemeClr>
                </a:solidFill>
              </a:defRPr>
            </a:lvl3pPr>
            <a:lvl4pPr>
              <a:defRPr>
                <a:solidFill>
                  <a:schemeClr val="accent3">
                    <a:lumMod val="40000"/>
                    <a:lumOff val="60000"/>
                  </a:schemeClr>
                </a:solidFill>
              </a:defRPr>
            </a:lvl4pPr>
            <a:lvl5pPr>
              <a:defRPr>
                <a:solidFill>
                  <a:schemeClr val="accent3">
                    <a:lumMod val="40000"/>
                    <a:lumOff val="6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A9DAAC5-66BF-48FF-9077-4696EFB1C8EB}" type="datetime1">
              <a:rPr lang="en-US" smtClean="0"/>
              <a:pPr/>
              <a:t>10/6/2014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28719" y="527605"/>
            <a:ext cx="6566314" cy="763525"/>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128720" y="1443835"/>
            <a:ext cx="6566314" cy="4275740"/>
          </a:xfrm>
        </p:spPr>
        <p:txBody>
          <a:bodyPr/>
          <a:lstStyle>
            <a:lvl1pPr>
              <a:defRPr sz="2800">
                <a:solidFill>
                  <a:schemeClr val="accent3">
                    <a:lumMod val="40000"/>
                    <a:lumOff val="60000"/>
                  </a:schemeClr>
                </a:solidFill>
              </a:defRPr>
            </a:lvl1pPr>
            <a:lvl2pPr>
              <a:defRPr>
                <a:solidFill>
                  <a:schemeClr val="accent3">
                    <a:lumMod val="40000"/>
                    <a:lumOff val="60000"/>
                  </a:schemeClr>
                </a:solidFill>
              </a:defRPr>
            </a:lvl2pPr>
            <a:lvl3pPr>
              <a:defRPr>
                <a:solidFill>
                  <a:schemeClr val="accent3">
                    <a:lumMod val="40000"/>
                    <a:lumOff val="60000"/>
                  </a:schemeClr>
                </a:solidFill>
              </a:defRPr>
            </a:lvl3pPr>
            <a:lvl4pPr>
              <a:defRPr>
                <a:solidFill>
                  <a:schemeClr val="accent3">
                    <a:lumMod val="40000"/>
                    <a:lumOff val="60000"/>
                  </a:schemeClr>
                </a:solidFill>
              </a:defRPr>
            </a:lvl4pPr>
            <a:lvl5pPr>
              <a:defRPr>
                <a:solidFill>
                  <a:schemeClr val="accent3">
                    <a:lumMod val="40000"/>
                    <a:lumOff val="6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FE67700-C608-4FA1-9E52-24D08C4AAA42}" type="datetime1">
              <a:rPr lang="en-US" smtClean="0"/>
              <a:pPr/>
              <a:t>10/6/2014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27032B-E6A5-496A-A670-2ADE1E3E5D39}" type="datetime1">
              <a:rPr lang="en-US" smtClean="0"/>
              <a:pPr/>
              <a:t>10/6/2014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3014"/>
            <a:ext cx="8229600" cy="58462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A38093-5AA0-4A8F-AB0A-65AE599575E0}" type="datetime1">
              <a:rPr lang="en-US" smtClean="0"/>
              <a:pPr/>
              <a:t>10/6/2014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443835"/>
            <a:ext cx="8229600" cy="532180"/>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2035612"/>
            <a:ext cx="4040188" cy="639762"/>
          </a:xfrm>
        </p:spPr>
        <p:txBody>
          <a:bodyPr anchor="b"/>
          <a:lstStyle>
            <a:lvl1pPr marL="0" indent="0">
              <a:buNone/>
              <a:defRPr sz="2400" b="1">
                <a:solidFill>
                  <a:schemeClr val="accent3">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665475"/>
            <a:ext cx="4040188" cy="3035058"/>
          </a:xfrm>
        </p:spPr>
        <p:txBody>
          <a:bodyPr/>
          <a:lstStyle>
            <a:lvl1pPr>
              <a:defRPr sz="2400">
                <a:solidFill>
                  <a:schemeClr val="accent3">
                    <a:lumMod val="40000"/>
                    <a:lumOff val="60000"/>
                  </a:schemeClr>
                </a:solidFill>
              </a:defRPr>
            </a:lvl1pPr>
            <a:lvl2pPr>
              <a:defRPr sz="2000">
                <a:solidFill>
                  <a:schemeClr val="accent3">
                    <a:lumMod val="40000"/>
                    <a:lumOff val="60000"/>
                  </a:schemeClr>
                </a:solidFill>
              </a:defRPr>
            </a:lvl2pPr>
            <a:lvl3pPr>
              <a:defRPr sz="1800">
                <a:solidFill>
                  <a:schemeClr val="accent3">
                    <a:lumMod val="40000"/>
                    <a:lumOff val="60000"/>
                  </a:schemeClr>
                </a:solidFill>
              </a:defRPr>
            </a:lvl3pPr>
            <a:lvl4pPr>
              <a:defRPr sz="1600">
                <a:solidFill>
                  <a:schemeClr val="accent3">
                    <a:lumMod val="40000"/>
                    <a:lumOff val="60000"/>
                  </a:schemeClr>
                </a:solidFill>
              </a:defRPr>
            </a:lvl4pPr>
            <a:lvl5pPr>
              <a:defRPr sz="1600">
                <a:solidFill>
                  <a:schemeClr val="accent3">
                    <a:lumMod val="40000"/>
                    <a:lumOff val="6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2035612"/>
            <a:ext cx="4041775" cy="639762"/>
          </a:xfrm>
        </p:spPr>
        <p:txBody>
          <a:bodyPr anchor="b"/>
          <a:lstStyle>
            <a:lvl1pPr marL="0" indent="0">
              <a:buNone/>
              <a:defRPr sz="2400" b="1">
                <a:solidFill>
                  <a:schemeClr val="accent3">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665475"/>
            <a:ext cx="4041775" cy="3035058"/>
          </a:xfrm>
        </p:spPr>
        <p:txBody>
          <a:bodyPr/>
          <a:lstStyle>
            <a:lvl1pPr>
              <a:defRPr sz="2400">
                <a:solidFill>
                  <a:schemeClr val="accent3">
                    <a:lumMod val="40000"/>
                    <a:lumOff val="60000"/>
                  </a:schemeClr>
                </a:solidFill>
              </a:defRPr>
            </a:lvl1pPr>
            <a:lvl2pPr>
              <a:defRPr sz="2000">
                <a:solidFill>
                  <a:schemeClr val="accent3">
                    <a:lumMod val="40000"/>
                    <a:lumOff val="60000"/>
                  </a:schemeClr>
                </a:solidFill>
              </a:defRPr>
            </a:lvl2pPr>
            <a:lvl3pPr>
              <a:defRPr sz="1800">
                <a:solidFill>
                  <a:schemeClr val="accent3">
                    <a:lumMod val="40000"/>
                    <a:lumOff val="60000"/>
                  </a:schemeClr>
                </a:solidFill>
              </a:defRPr>
            </a:lvl3pPr>
            <a:lvl4pPr>
              <a:defRPr sz="1600">
                <a:solidFill>
                  <a:schemeClr val="accent3">
                    <a:lumMod val="40000"/>
                    <a:lumOff val="60000"/>
                  </a:schemeClr>
                </a:solidFill>
              </a:defRPr>
            </a:lvl4pPr>
            <a:lvl5pPr>
              <a:defRPr sz="1600">
                <a:solidFill>
                  <a:schemeClr val="accent3">
                    <a:lumMod val="40000"/>
                    <a:lumOff val="6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AD901A46-1D3E-4CA7-B2BD-B9388655E9BB}" type="datetime1">
              <a:rPr lang="en-US" smtClean="0"/>
              <a:pPr/>
              <a:t>10/6/2014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D409CC-7B49-405C-8D2B-2625CF662B36}" type="datetime1">
              <a:rPr lang="en-US" smtClean="0"/>
              <a:pPr/>
              <a:t>10/6/2014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CA6283-EF0A-4807-A522-A424B87BBE43}" type="datetime1">
              <a:rPr lang="en-US" smtClean="0"/>
              <a:pPr/>
              <a:t>10/6/2014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F16329-C6FA-4716-8C0C-6316FAE1DDAE}" type="datetime1">
              <a:rPr lang="en-US" smtClean="0"/>
              <a:pPr/>
              <a:t>10/6/2014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EEF974-18C8-4CE2-B52A-F07A13D29A08}" type="datetime1">
              <a:rPr lang="en-US" smtClean="0"/>
              <a:pPr/>
              <a:t>10/6/2014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hyperlink" Target="http://en.wikipedia.org/wiki/File:El_Escorial-Gardens.jpg" TargetMode="External"/><Relationship Id="rId13"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6.jpeg"/><Relationship Id="rId12" Type="http://schemas.openxmlformats.org/officeDocument/2006/relationships/hyperlink" Target="http://en.wikipedia.org/wiki/File:Herb_Garden_-_geograph.org.uk_-_1404860.jpg" TargetMode="External"/><Relationship Id="rId2" Type="http://schemas.openxmlformats.org/officeDocument/2006/relationships/hyperlink" Target="http://en.wikipedia.org/wiki/File:Crow_Asian_Sculpture_Garden_01.jpg" TargetMode="External"/><Relationship Id="rId1" Type="http://schemas.openxmlformats.org/officeDocument/2006/relationships/slideLayout" Target="../slideLayouts/slideLayout3.xml"/><Relationship Id="rId6" Type="http://schemas.openxmlformats.org/officeDocument/2006/relationships/hyperlink" Target="http://en.wikipedia.org/wiki/File:Giardini_pensili_2.jpg" TargetMode="External"/><Relationship Id="rId11" Type="http://schemas.openxmlformats.org/officeDocument/2006/relationships/image" Target="../media/image28.jpeg"/><Relationship Id="rId5" Type="http://schemas.openxmlformats.org/officeDocument/2006/relationships/image" Target="../media/image25.jpeg"/><Relationship Id="rId15" Type="http://schemas.openxmlformats.org/officeDocument/2006/relationships/image" Target="../media/image30.jpeg"/><Relationship Id="rId10" Type="http://schemas.openxmlformats.org/officeDocument/2006/relationships/hyperlink" Target="http://en.wikipedia.org/wiki/File:Medieval_garden_of_Sainte-Agnes.jpg" TargetMode="External"/><Relationship Id="rId4" Type="http://schemas.openxmlformats.org/officeDocument/2006/relationships/hyperlink" Target="http://en.wikipedia.org/wiki/File:The_monolith.JPG" TargetMode="External"/><Relationship Id="rId9" Type="http://schemas.openxmlformats.org/officeDocument/2006/relationships/image" Target="../media/image27.jpeg"/><Relationship Id="rId14" Type="http://schemas.openxmlformats.org/officeDocument/2006/relationships/hyperlink" Target="http://en.wikipedia.org/wiki/File:Villa_la_magia_03.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google.ru/url?sa=i&amp;source=images&amp;cd=&amp;cad=rja&amp;uact=8&amp;docid=gjAHIbFTETQkdM&amp;tbnid=AYkTjcFSEbPD5M:&amp;ved=0CAgQjRw&amp;url=http%3A%2F%2Fwww.glatfelter.com%2Fforestry%2Fdefault.aspx&amp;ei=a-YxVJfEMMHqyQPt2oLoBQ&amp;psig=AFQjCNFBSvyTsW4RKadWRfW0Ny73H0_DOQ&amp;ust=1412642795853133"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google.ru/url?sa=i&amp;source=images&amp;cd=&amp;cad=rja&amp;uact=8&amp;docid=5Hp3fVtbG8zSkM&amp;tbnid=pXBOidsivZSMTM:&amp;ved=0CAgQjRw&amp;url=http%3A%2F%2Fwww.northwoodslandscaping.net%2Flandscape_port_retail.php&amp;ei=IOExVLWOBuaAywPfkoHYDA&amp;psig=AFQjCNFD0UKx2rfnelDRP-KuR9ePue_8pw&amp;ust=1412641440174831"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google.ru/url?sa=i&amp;source=images&amp;cd=&amp;cad=rja&amp;uact=8&amp;docid=l9yfCNDqoDl5BM&amp;tbnid=PgpZzW36QOdL2M:&amp;ved=0CAgQjRw47gI&amp;url=http%3A%2F%2Fwww.korea.net%2FNewsFocus%2FPolicies%2Fview%3FarticleId%3D74670&amp;ei=D90xVNfILMq_ygO144GACg&amp;psig=AFQjCNG3IsXvURp4qqpy0UWrKGK2Zj_OUw&amp;ust=1412640399930998"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en.wikipedia.org/wiki/File:Khajuraho-landscape.jpg"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ru/url?sa=i&amp;rct=j&amp;q=&amp;esrc=s&amp;source=images&amp;cd=&amp;cad=rja&amp;uact=8&amp;docid=bw7UT2C07HY2gM&amp;tbnid=VKft_FziC-fvXM:&amp;ved=0CAcQjRw&amp;url=http://www.for.gov.bc.ca/hfd/pubs/SSIntroworkbook/evenage.htm&amp;ei=YbkxVLOFM4WkygPujILgAQ&amp;psig=AFQjCNGhgIdNjUweDBxBxEcraUcW6jsEMQ&amp;ust=1412631236348124" TargetMode="External"/><Relationship Id="rId2" Type="http://schemas.openxmlformats.org/officeDocument/2006/relationships/image" Target="../media/image6.jpeg"/><Relationship Id="rId1" Type="http://schemas.openxmlformats.org/officeDocument/2006/relationships/slideLayout" Target="../slideLayouts/slideLayout9.xml"/><Relationship Id="rId6" Type="http://schemas.openxmlformats.org/officeDocument/2006/relationships/image" Target="../media/image8.jpeg"/><Relationship Id="rId5" Type="http://schemas.openxmlformats.org/officeDocument/2006/relationships/hyperlink" Target="http://www.google.ru/url?sa=i&amp;rct=j&amp;q=&amp;esrc=s&amp;source=images&amp;cd=&amp;cad=rja&amp;uact=8&amp;docid=sAgbdsTKDEFi9M&amp;tbnid=lf4QkG8HUsC5qM:&amp;ved=0CAcQjRw&amp;url=http://www.for.gov.bc.ca/hre/stems/&amp;ei=lroxVPC3HsjMyAPkjoLgCA&amp;psig=AFQjCNGhgIdNjUweDBxBxEcraUcW6jsEMQ&amp;ust=1412631236348124" TargetMode="Externa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ru/url?sa=i&amp;rct=j&amp;q=&amp;esrc=s&amp;source=images&amp;cd=&amp;cad=rja&amp;uact=8&amp;docid=0txcBviZ_daKlM&amp;tbnid=js0HxwToW0bXpM:&amp;ved=0CAcQjRw&amp;url=http://en.wikipedia.org/wiki/Urban_sprawl&amp;ei=DrsxVNf5FOHmyQPpgoHwCg&amp;psig=AFQjCNGgJVhOYfW4BYQALBj8trv-S1WShg&amp;ust=1412631662510425" TargetMode="External"/><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hyperlink" Target="http://www.google.ru/url?sa=i&amp;rct=j&amp;q=&amp;esrc=s&amp;source=images&amp;cd=&amp;cad=rja&amp;uact=8&amp;docid=WX-W23QgrKsWLM&amp;tbnid=MW4g7XVCXVM4kM:&amp;ved=0CAcQjRw&amp;url=http://www.ecomena.org/tag/landfill/&amp;ei=prsxVIGkJcaaygPN44KgBA&amp;psig=AFQjCNGgJVhOYfW4BYQALBj8trv-S1WShg&amp;ust=141263166251042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en.wikipedia.org/wiki/File:Gurue_Mount_Murresse.jpg" TargetMode="External"/><Relationship Id="rId1" Type="http://schemas.openxmlformats.org/officeDocument/2006/relationships/slideLayout" Target="../slideLayouts/slideLayout6.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8965" y="3887115"/>
            <a:ext cx="8246070" cy="763525"/>
          </a:xfrm>
        </p:spPr>
        <p:txBody>
          <a:bodyPr>
            <a:normAutofit/>
          </a:bodyPr>
          <a:lstStyle/>
          <a:p>
            <a:r>
              <a:rPr lang="en-US" sz="4400" b="1" dirty="0" smtClean="0">
                <a:solidFill>
                  <a:schemeClr val="tx1"/>
                </a:solidFill>
              </a:rPr>
              <a:t>Landscape Planning and Design</a:t>
            </a:r>
            <a:endParaRPr lang="en-US" sz="4400" b="1" dirty="0">
              <a:solidFill>
                <a:schemeClr val="tx1"/>
              </a:solidFill>
            </a:endParaRPr>
          </a:p>
        </p:txBody>
      </p:sp>
      <p:sp>
        <p:nvSpPr>
          <p:cNvPr id="3" name="Subtitle 2"/>
          <p:cNvSpPr>
            <a:spLocks noGrp="1"/>
          </p:cNvSpPr>
          <p:nvPr>
            <p:ph type="subTitle" idx="1"/>
          </p:nvPr>
        </p:nvSpPr>
        <p:spPr>
          <a:xfrm>
            <a:off x="448965" y="4956050"/>
            <a:ext cx="8246070" cy="1679754"/>
          </a:xfrm>
        </p:spPr>
        <p:txBody>
          <a:bodyPr>
            <a:noAutofit/>
          </a:bodyPr>
          <a:lstStyle/>
          <a:p>
            <a:r>
              <a:rPr lang="en-US" sz="1400" b="1" dirty="0" smtClean="0"/>
              <a:t>Valentina A. Toporina</a:t>
            </a:r>
            <a:br>
              <a:rPr lang="en-US" sz="1400" b="1" dirty="0" smtClean="0"/>
            </a:br>
            <a:r>
              <a:rPr lang="en-US" sz="1400" b="1" dirty="0" smtClean="0"/>
              <a:t>Lomonosov Moscow State University,</a:t>
            </a:r>
            <a:br>
              <a:rPr lang="en-US" sz="1400" b="1" dirty="0" smtClean="0"/>
            </a:br>
            <a:r>
              <a:rPr lang="en-US" sz="1400" b="1" dirty="0" smtClean="0"/>
              <a:t>Faculty of Geography,</a:t>
            </a:r>
          </a:p>
          <a:p>
            <a:r>
              <a:rPr lang="en-US" sz="1400" b="1" dirty="0" smtClean="0"/>
              <a:t>Research Scientist of Environmental Management Department.</a:t>
            </a:r>
            <a:br>
              <a:rPr lang="en-US" sz="1400" b="1" dirty="0" smtClean="0"/>
            </a:br>
            <a:r>
              <a:rPr lang="en-US" sz="1400" b="1" dirty="0" smtClean="0"/>
              <a:t>Tel. 7 (495) 939 21 53</a:t>
            </a:r>
            <a:br>
              <a:rPr lang="en-US" sz="1400" b="1" dirty="0" smtClean="0"/>
            </a:br>
            <a:r>
              <a:rPr lang="en-US" sz="1400" b="1" dirty="0" smtClean="0"/>
              <a:t>8 915 400 16 47</a:t>
            </a:r>
          </a:p>
          <a:p>
            <a:r>
              <a:rPr lang="en-US" sz="1400" b="1" dirty="0" smtClean="0"/>
              <a:t>valya-geo@yndex.ru</a:t>
            </a:r>
          </a:p>
        </p:txBody>
      </p:sp>
    </p:spTree>
    <p:extLst>
      <p:ext uri="{BB962C8B-B14F-4D97-AF65-F5344CB8AC3E}">
        <p14:creationId xmlns:p14="http://schemas.microsoft.com/office/powerpoint/2010/main" xmlns=""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lstStyle/>
          <a:p>
            <a:r>
              <a:rPr lang="en-US" dirty="0" smtClean="0"/>
              <a:t>WORD HISTORY  of “Landscape”</a:t>
            </a:r>
            <a:endParaRPr lang="ru-RU" dirty="0"/>
          </a:p>
        </p:txBody>
      </p:sp>
      <p:sp>
        <p:nvSpPr>
          <p:cNvPr id="10" name="Содержимое 9"/>
          <p:cNvSpPr>
            <a:spLocks noGrp="1"/>
          </p:cNvSpPr>
          <p:nvPr>
            <p:ph idx="1"/>
          </p:nvPr>
        </p:nvSpPr>
        <p:spPr>
          <a:xfrm>
            <a:off x="4724706" y="1443835"/>
            <a:ext cx="4581148" cy="4886560"/>
          </a:xfrm>
        </p:spPr>
        <p:txBody>
          <a:bodyPr>
            <a:normAutofit fontScale="62500" lnSpcReduction="20000"/>
          </a:bodyPr>
          <a:lstStyle/>
          <a:p>
            <a:r>
              <a:rPr lang="en-US" dirty="0" smtClean="0"/>
              <a:t>  </a:t>
            </a:r>
            <a:r>
              <a:rPr lang="en-US" sz="3400" i="1" dirty="0" smtClean="0"/>
              <a:t>Landscape,</a:t>
            </a:r>
            <a:r>
              <a:rPr lang="en-US" sz="3400" dirty="0" smtClean="0"/>
              <a:t> first recorded in 1598, was borrowed as a painters' term from Dutch during the 16th century, when Dutch artists were pioneering the landscape genre. </a:t>
            </a:r>
          </a:p>
          <a:p>
            <a:r>
              <a:rPr lang="en-US" sz="3400" dirty="0" smtClean="0"/>
              <a:t>The Dutch word </a:t>
            </a:r>
            <a:r>
              <a:rPr lang="en-US" sz="3400" i="1" dirty="0" err="1" smtClean="0"/>
              <a:t>landschap</a:t>
            </a:r>
            <a:r>
              <a:rPr lang="en-US" sz="3400" dirty="0" smtClean="0"/>
              <a:t> had earlier meant simply "region, tract of land" but had acquired the artistic sense, which it brought over into English, of "a picture depicting scenery on land.“</a:t>
            </a:r>
          </a:p>
          <a:p>
            <a:r>
              <a:rPr lang="en-US" sz="3400" dirty="0" smtClean="0"/>
              <a:t>34 years pass after the first recorded use of </a:t>
            </a:r>
            <a:r>
              <a:rPr lang="en-US" sz="3400" i="1" dirty="0" smtClean="0"/>
              <a:t>landscape</a:t>
            </a:r>
            <a:r>
              <a:rPr lang="en-US" sz="3400" dirty="0" smtClean="0"/>
              <a:t> in English before the word is used of a view or vista of natural scenery. This delay suggests that people were first introduced to landscapes in paintings and then saw landscapes in real life</a:t>
            </a:r>
            <a:endParaRPr lang="ru-RU" sz="3400" dirty="0"/>
          </a:p>
        </p:txBody>
      </p:sp>
      <p:sp>
        <p:nvSpPr>
          <p:cNvPr id="7" name="Дата 6"/>
          <p:cNvSpPr>
            <a:spLocks noGrp="1"/>
          </p:cNvSpPr>
          <p:nvPr>
            <p:ph type="dt" sz="half" idx="10"/>
          </p:nvPr>
        </p:nvSpPr>
        <p:spPr/>
        <p:txBody>
          <a:bodyPr/>
          <a:lstStyle/>
          <a:p>
            <a:fld id="{AD901A46-1D3E-4CA7-B2BD-B9388655E9BB}" type="datetime1">
              <a:rPr lang="en-US" smtClean="0"/>
              <a:pPr/>
              <a:t>10/6/2014</a:t>
            </a:fld>
            <a:endParaRPr lang="en-US"/>
          </a:p>
        </p:txBody>
      </p:sp>
      <p:sp>
        <p:nvSpPr>
          <p:cNvPr id="8" name="Номер слайда 7"/>
          <p:cNvSpPr>
            <a:spLocks noGrp="1"/>
          </p:cNvSpPr>
          <p:nvPr>
            <p:ph type="sldNum" sz="quarter" idx="12"/>
          </p:nvPr>
        </p:nvSpPr>
        <p:spPr/>
        <p:txBody>
          <a:bodyPr/>
          <a:lstStyle/>
          <a:p>
            <a:fld id="{B82CCC60-E8CD-4174-8B1A-7DF615B22EEF}" type="slidenum">
              <a:rPr lang="en-US" smtClean="0"/>
              <a:pPr/>
              <a:t>10</a:t>
            </a:fld>
            <a:endParaRPr lang="en-US"/>
          </a:p>
        </p:txBody>
      </p:sp>
      <p:pic>
        <p:nvPicPr>
          <p:cNvPr id="1026" name="Picture 2" descr="http://upload.wikimedia.org/wikipedia/commons/thumb/6/61/Pantheon_%288350771972%29.jpg/1280px-Pantheon_%288350771972%29.jpg"/>
          <p:cNvPicPr>
            <a:picLocks noChangeAspect="1" noChangeArrowheads="1"/>
          </p:cNvPicPr>
          <p:nvPr/>
        </p:nvPicPr>
        <p:blipFill>
          <a:blip r:embed="rId2" cstate="print"/>
          <a:srcRect/>
          <a:stretch>
            <a:fillRect/>
          </a:stretch>
        </p:blipFill>
        <p:spPr bwMode="auto">
          <a:xfrm>
            <a:off x="0" y="1596540"/>
            <a:ext cx="5018340" cy="2901395"/>
          </a:xfrm>
          <a:prstGeom prst="rect">
            <a:avLst/>
          </a:prstGeom>
          <a:noFill/>
        </p:spPr>
      </p:pic>
      <p:sp>
        <p:nvSpPr>
          <p:cNvPr id="12" name="Прямоугольник 11"/>
          <p:cNvSpPr/>
          <p:nvPr/>
        </p:nvSpPr>
        <p:spPr>
          <a:xfrm>
            <a:off x="296260" y="4650640"/>
            <a:ext cx="4572000" cy="646331"/>
          </a:xfrm>
          <a:prstGeom prst="rect">
            <a:avLst/>
          </a:prstGeom>
        </p:spPr>
        <p:txBody>
          <a:bodyPr>
            <a:spAutoFit/>
          </a:bodyPr>
          <a:lstStyle/>
          <a:p>
            <a:r>
              <a:rPr lang="en-US" b="1" dirty="0" smtClean="0"/>
              <a:t>Stourhead in Wiltshire, England, designed by Henry Hoare (1705–1785)</a:t>
            </a:r>
            <a:endParaRPr lang="ru-RU"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5" y="1443835"/>
            <a:ext cx="8229600" cy="532180"/>
          </a:xfrm>
        </p:spPr>
        <p:txBody>
          <a:bodyPr>
            <a:normAutofit fontScale="90000"/>
          </a:bodyPr>
          <a:lstStyle/>
          <a:p>
            <a:r>
              <a:rPr lang="en-US" b="1" dirty="0" smtClean="0"/>
              <a:t>Lecture 1. Theories, Methods &amp; Strategies for Landscape Planning</a:t>
            </a:r>
            <a:endParaRPr lang="ru-RU" dirty="0"/>
          </a:p>
        </p:txBody>
      </p:sp>
      <p:sp>
        <p:nvSpPr>
          <p:cNvPr id="5" name="Text Placeholder 4"/>
          <p:cNvSpPr>
            <a:spLocks noGrp="1"/>
          </p:cNvSpPr>
          <p:nvPr>
            <p:ph type="body" idx="1"/>
          </p:nvPr>
        </p:nvSpPr>
        <p:spPr/>
        <p:txBody>
          <a:bodyPr/>
          <a:lstStyle/>
          <a:p>
            <a:r>
              <a:rPr lang="en-US" dirty="0" smtClean="0"/>
              <a:t>Definition of LP</a:t>
            </a:r>
            <a:endParaRPr lang="en-US" dirty="0"/>
          </a:p>
        </p:txBody>
      </p:sp>
      <p:sp>
        <p:nvSpPr>
          <p:cNvPr id="6" name="Content Placeholder 5"/>
          <p:cNvSpPr>
            <a:spLocks noGrp="1"/>
          </p:cNvSpPr>
          <p:nvPr>
            <p:ph sz="half" idx="2"/>
          </p:nvPr>
        </p:nvSpPr>
        <p:spPr>
          <a:xfrm>
            <a:off x="448964" y="2665475"/>
            <a:ext cx="8551481" cy="3664920"/>
          </a:xfrm>
        </p:spPr>
        <p:txBody>
          <a:bodyPr>
            <a:noAutofit/>
          </a:bodyPr>
          <a:lstStyle/>
          <a:p>
            <a:r>
              <a:rPr lang="en-US" sz="2600" dirty="0" smtClean="0"/>
              <a:t>LP  prescribes alternative spatial configurations of land uses, which is widely understood as a key factor in planning for sustainability. Planning is an activity intent on integrating three sectors across social, economic and environmental arenas (</a:t>
            </a:r>
            <a:r>
              <a:rPr lang="en-US" sz="2600" i="1" dirty="0" smtClean="0"/>
              <a:t>Jack Ahern, 2005)</a:t>
            </a:r>
            <a:r>
              <a:rPr lang="en-US" sz="2600" dirty="0" smtClean="0"/>
              <a:t>.</a:t>
            </a:r>
            <a:endParaRPr lang="ru-RU" sz="2600" dirty="0" smtClean="0"/>
          </a:p>
          <a:p>
            <a:r>
              <a:rPr lang="en-US" sz="2600" dirty="0" smtClean="0"/>
              <a:t> LP as defined is closely related with physical planning, which aims to optimize the distribution and allocation of land, often in a space-limited context</a:t>
            </a:r>
            <a:r>
              <a:rPr lang="en-US" sz="2600" i="1" dirty="0" smtClean="0"/>
              <a:t> (Van </a:t>
            </a:r>
            <a:r>
              <a:rPr lang="en-US" sz="2600" i="1" dirty="0" err="1" smtClean="0"/>
              <a:t>Lier</a:t>
            </a:r>
            <a:r>
              <a:rPr lang="en-US" sz="2600" i="1" dirty="0" smtClean="0"/>
              <a:t> 1998; </a:t>
            </a:r>
            <a:r>
              <a:rPr lang="en-US" sz="2600" i="1" dirty="0" err="1" smtClean="0"/>
              <a:t>Botequilha</a:t>
            </a:r>
            <a:r>
              <a:rPr lang="en-US" sz="2600" i="1" dirty="0" smtClean="0"/>
              <a:t> </a:t>
            </a:r>
            <a:r>
              <a:rPr lang="en-US" sz="2600" i="1" dirty="0" err="1" smtClean="0"/>
              <a:t>Leitão</a:t>
            </a:r>
            <a:r>
              <a:rPr lang="en-US" sz="2600" i="1" dirty="0" smtClean="0"/>
              <a:t> 2001</a:t>
            </a:r>
            <a:r>
              <a:rPr lang="en-US" sz="2600" dirty="0" smtClean="0"/>
              <a:t>).</a:t>
            </a:r>
          </a:p>
          <a:p>
            <a:endParaRPr lang="ru-RU" sz="1600" dirty="0"/>
          </a:p>
        </p:txBody>
      </p:sp>
      <p:sp>
        <p:nvSpPr>
          <p:cNvPr id="9" name="Дата 8"/>
          <p:cNvSpPr>
            <a:spLocks noGrp="1"/>
          </p:cNvSpPr>
          <p:nvPr>
            <p:ph type="dt" sz="half" idx="10"/>
          </p:nvPr>
        </p:nvSpPr>
        <p:spPr/>
        <p:txBody>
          <a:bodyPr/>
          <a:lstStyle/>
          <a:p>
            <a:fld id="{C11CB079-7269-416C-B546-505644A0DE33}" type="datetime1">
              <a:rPr lang="en-US" smtClean="0"/>
              <a:pPr/>
              <a:t>10/6/2014</a:t>
            </a:fld>
            <a:endParaRPr lang="en-US"/>
          </a:p>
        </p:txBody>
      </p:sp>
      <p:sp>
        <p:nvSpPr>
          <p:cNvPr id="10" name="Номер слайда 9"/>
          <p:cNvSpPr>
            <a:spLocks noGrp="1"/>
          </p:cNvSpPr>
          <p:nvPr>
            <p:ph type="sldNum" sz="quarter" idx="12"/>
          </p:nvPr>
        </p:nvSpPr>
        <p:spPr/>
        <p:txBody>
          <a:bodyPr/>
          <a:lstStyle/>
          <a:p>
            <a:fld id="{B82CCC60-E8CD-4174-8B1A-7DF615B22EEF}" type="slidenum">
              <a:rPr lang="en-US" smtClean="0"/>
              <a:pPr/>
              <a:t>11</a:t>
            </a:fld>
            <a:endParaRPr lang="en-US"/>
          </a:p>
        </p:txBody>
      </p:sp>
    </p:spTree>
    <p:extLst>
      <p:ext uri="{BB962C8B-B14F-4D97-AF65-F5344CB8AC3E}">
        <p14:creationId xmlns:p14="http://schemas.microsoft.com/office/powerpoint/2010/main" xmlns="" val="41707837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48965" y="1443835"/>
            <a:ext cx="4040188" cy="639762"/>
          </a:xfrm>
        </p:spPr>
        <p:txBody>
          <a:bodyPr/>
          <a:lstStyle/>
          <a:p>
            <a:r>
              <a:rPr lang="en-US" dirty="0" smtClean="0"/>
              <a:t>Definition of LP</a:t>
            </a:r>
            <a:endParaRPr lang="en-US" dirty="0"/>
          </a:p>
        </p:txBody>
      </p:sp>
      <p:sp>
        <p:nvSpPr>
          <p:cNvPr id="6" name="Content Placeholder 5"/>
          <p:cNvSpPr>
            <a:spLocks noGrp="1"/>
          </p:cNvSpPr>
          <p:nvPr>
            <p:ph sz="half" idx="2"/>
          </p:nvPr>
        </p:nvSpPr>
        <p:spPr>
          <a:xfrm>
            <a:off x="296260" y="2207360"/>
            <a:ext cx="8551481" cy="3664920"/>
          </a:xfrm>
        </p:spPr>
        <p:txBody>
          <a:bodyPr>
            <a:noAutofit/>
          </a:bodyPr>
          <a:lstStyle/>
          <a:p>
            <a:endParaRPr lang="ru-RU" sz="1600" dirty="0" smtClean="0"/>
          </a:p>
          <a:p>
            <a:r>
              <a:rPr lang="en-US" sz="2600" dirty="0" smtClean="0"/>
              <a:t>LP  is a branch of landscape architecture </a:t>
            </a:r>
            <a:r>
              <a:rPr lang="en-US" sz="2600" i="1" dirty="0" smtClean="0"/>
              <a:t>(Frederick Law Olmsted)</a:t>
            </a:r>
            <a:r>
              <a:rPr lang="en-US" sz="2600" dirty="0" smtClean="0"/>
              <a:t>.</a:t>
            </a:r>
            <a:r>
              <a:rPr lang="en-US" sz="2600" i="1" dirty="0" smtClean="0"/>
              <a:t> </a:t>
            </a:r>
            <a:r>
              <a:rPr lang="en-US" sz="2600" dirty="0" smtClean="0"/>
              <a:t>Urban park systems and greenway  of the type planned by Frederick Law Olmsted</a:t>
            </a:r>
            <a:r>
              <a:rPr lang="ru-RU" sz="2600" dirty="0" smtClean="0"/>
              <a:t>  </a:t>
            </a:r>
            <a:r>
              <a:rPr lang="en-US" sz="2600" dirty="0" smtClean="0"/>
              <a:t> are key examples of urban landscape planning. </a:t>
            </a:r>
          </a:p>
          <a:p>
            <a:endParaRPr lang="ru-RU" sz="2600" dirty="0" smtClean="0"/>
          </a:p>
          <a:p>
            <a:r>
              <a:rPr lang="en-US" sz="2600" dirty="0" smtClean="0"/>
              <a:t>LP </a:t>
            </a:r>
            <a:r>
              <a:rPr lang="ru-RU" sz="2600" dirty="0" err="1" smtClean="0"/>
              <a:t>is</a:t>
            </a:r>
            <a:r>
              <a:rPr lang="ru-RU" sz="2600" dirty="0" smtClean="0"/>
              <a:t> </a:t>
            </a:r>
            <a:r>
              <a:rPr lang="ru-RU" sz="2600" dirty="0" err="1" smtClean="0"/>
              <a:t>defined</a:t>
            </a:r>
            <a:r>
              <a:rPr lang="ru-RU" sz="2600" dirty="0" smtClean="0"/>
              <a:t> </a:t>
            </a:r>
            <a:r>
              <a:rPr lang="ru-RU" sz="2600" dirty="0" err="1" smtClean="0"/>
              <a:t>as</a:t>
            </a:r>
            <a:r>
              <a:rPr lang="ru-RU" sz="2600" dirty="0" smtClean="0"/>
              <a:t> </a:t>
            </a:r>
            <a:r>
              <a:rPr lang="ru-RU" sz="2600" dirty="0" err="1" smtClean="0"/>
              <a:t>an</a:t>
            </a:r>
            <a:r>
              <a:rPr lang="ru-RU" sz="2600" dirty="0" smtClean="0"/>
              <a:t> </a:t>
            </a:r>
            <a:r>
              <a:rPr lang="ru-RU" sz="2600" dirty="0" err="1" smtClean="0"/>
              <a:t>activity</a:t>
            </a:r>
            <a:r>
              <a:rPr lang="ru-RU" sz="2600" dirty="0" smtClean="0"/>
              <a:t> </a:t>
            </a:r>
            <a:r>
              <a:rPr lang="ru-RU" sz="2600" dirty="0" err="1" smtClean="0"/>
              <a:t>concerned</a:t>
            </a:r>
            <a:r>
              <a:rPr lang="ru-RU" sz="2600" dirty="0" smtClean="0"/>
              <a:t> </a:t>
            </a:r>
            <a:r>
              <a:rPr lang="ru-RU" sz="2600" dirty="0" err="1" smtClean="0"/>
              <a:t>with</a:t>
            </a:r>
            <a:r>
              <a:rPr lang="ru-RU" sz="2600" dirty="0" smtClean="0"/>
              <a:t> </a:t>
            </a:r>
            <a:r>
              <a:rPr lang="ru-RU" sz="2600" dirty="0" err="1" smtClean="0"/>
              <a:t>reconciling</a:t>
            </a:r>
            <a:r>
              <a:rPr lang="ru-RU" sz="2600" dirty="0" smtClean="0"/>
              <a:t> </a:t>
            </a:r>
            <a:r>
              <a:rPr lang="ru-RU" sz="2600" dirty="0" err="1" smtClean="0"/>
              <a:t>competing</a:t>
            </a:r>
            <a:r>
              <a:rPr lang="ru-RU" sz="2600" dirty="0" smtClean="0"/>
              <a:t> </a:t>
            </a:r>
            <a:r>
              <a:rPr lang="ru-RU" sz="2600" dirty="0" err="1" smtClean="0"/>
              <a:t>land</a:t>
            </a:r>
            <a:r>
              <a:rPr lang="ru-RU" sz="2600" dirty="0" smtClean="0"/>
              <a:t> </a:t>
            </a:r>
            <a:r>
              <a:rPr lang="ru-RU" sz="2600" dirty="0" err="1" smtClean="0"/>
              <a:t>uses</a:t>
            </a:r>
            <a:r>
              <a:rPr lang="ru-RU" sz="2600" dirty="0" smtClean="0"/>
              <a:t> </a:t>
            </a:r>
            <a:r>
              <a:rPr lang="ru-RU" sz="2600" dirty="0" err="1" smtClean="0"/>
              <a:t>while</a:t>
            </a:r>
            <a:r>
              <a:rPr lang="ru-RU" sz="2600" dirty="0" smtClean="0"/>
              <a:t> </a:t>
            </a:r>
            <a:r>
              <a:rPr lang="ru-RU" sz="2600" dirty="0" err="1" smtClean="0"/>
              <a:t>protecting</a:t>
            </a:r>
            <a:r>
              <a:rPr lang="ru-RU" sz="2600" dirty="0" smtClean="0"/>
              <a:t> </a:t>
            </a:r>
            <a:r>
              <a:rPr lang="ru-RU" sz="2600" dirty="0" err="1" smtClean="0"/>
              <a:t>natural</a:t>
            </a:r>
            <a:r>
              <a:rPr lang="ru-RU" sz="2600" dirty="0" smtClean="0"/>
              <a:t> </a:t>
            </a:r>
            <a:r>
              <a:rPr lang="ru-RU" sz="2600" dirty="0" err="1" smtClean="0"/>
              <a:t>processes</a:t>
            </a:r>
            <a:r>
              <a:rPr lang="ru-RU" sz="2600" dirty="0" smtClean="0"/>
              <a:t> and </a:t>
            </a:r>
            <a:r>
              <a:rPr lang="ru-RU" sz="2600" dirty="0" err="1" smtClean="0"/>
              <a:t>significant</a:t>
            </a:r>
            <a:r>
              <a:rPr lang="ru-RU" sz="2600" dirty="0" smtClean="0"/>
              <a:t> </a:t>
            </a:r>
            <a:r>
              <a:rPr lang="ru-RU" sz="2600" dirty="0" err="1" smtClean="0"/>
              <a:t>cultural</a:t>
            </a:r>
            <a:r>
              <a:rPr lang="ru-RU" sz="2600" dirty="0" smtClean="0"/>
              <a:t> </a:t>
            </a:r>
            <a:r>
              <a:rPr lang="ru-RU" sz="2600" dirty="0" err="1" smtClean="0"/>
              <a:t>and</a:t>
            </a:r>
            <a:r>
              <a:rPr lang="ru-RU" sz="2600" dirty="0" smtClean="0"/>
              <a:t> </a:t>
            </a:r>
            <a:r>
              <a:rPr lang="ru-RU" sz="2600" dirty="0" err="1" smtClean="0"/>
              <a:t>natural</a:t>
            </a:r>
            <a:r>
              <a:rPr lang="ru-RU" sz="2600" dirty="0" smtClean="0"/>
              <a:t> </a:t>
            </a:r>
            <a:r>
              <a:rPr lang="ru-RU" sz="2600" dirty="0" err="1" smtClean="0"/>
              <a:t>resources</a:t>
            </a:r>
            <a:r>
              <a:rPr lang="en-US" sz="2600" dirty="0" smtClean="0"/>
              <a:t> (</a:t>
            </a:r>
            <a:r>
              <a:rPr lang="ru-RU" sz="2600" i="1" dirty="0" err="1" smtClean="0"/>
              <a:t>Erv</a:t>
            </a:r>
            <a:r>
              <a:rPr lang="ru-RU" sz="2600" i="1" dirty="0" smtClean="0"/>
              <a:t> </a:t>
            </a:r>
            <a:r>
              <a:rPr lang="ru-RU" sz="2600" i="1" dirty="0" err="1" smtClean="0"/>
              <a:t>Zube</a:t>
            </a:r>
            <a:r>
              <a:rPr lang="ru-RU" sz="2600" dirty="0" smtClean="0"/>
              <a:t> </a:t>
            </a:r>
            <a:r>
              <a:rPr lang="ru-RU" sz="2600" i="1" dirty="0" smtClean="0"/>
              <a:t>(1931–2002</a:t>
            </a:r>
            <a:r>
              <a:rPr lang="ru-RU" sz="2600" dirty="0" smtClean="0"/>
              <a:t>)</a:t>
            </a:r>
            <a:r>
              <a:rPr lang="en-US" sz="2600" dirty="0" smtClean="0"/>
              <a:t>)</a:t>
            </a:r>
            <a:r>
              <a:rPr lang="ru-RU" sz="2600" dirty="0" smtClean="0"/>
              <a:t>.</a:t>
            </a:r>
            <a:endParaRPr lang="ru-RU" sz="2600" dirty="0"/>
          </a:p>
        </p:txBody>
      </p:sp>
      <p:sp>
        <p:nvSpPr>
          <p:cNvPr id="9" name="Дата 8"/>
          <p:cNvSpPr>
            <a:spLocks noGrp="1"/>
          </p:cNvSpPr>
          <p:nvPr>
            <p:ph type="dt" sz="half" idx="10"/>
          </p:nvPr>
        </p:nvSpPr>
        <p:spPr/>
        <p:txBody>
          <a:bodyPr/>
          <a:lstStyle/>
          <a:p>
            <a:fld id="{C11CB079-7269-416C-B546-505644A0DE33}" type="datetime1">
              <a:rPr lang="en-US" smtClean="0"/>
              <a:pPr/>
              <a:t>10/6/2014</a:t>
            </a:fld>
            <a:endParaRPr lang="en-US"/>
          </a:p>
        </p:txBody>
      </p:sp>
      <p:sp>
        <p:nvSpPr>
          <p:cNvPr id="10" name="Номер слайда 9"/>
          <p:cNvSpPr>
            <a:spLocks noGrp="1"/>
          </p:cNvSpPr>
          <p:nvPr>
            <p:ph type="sldNum" sz="quarter" idx="12"/>
          </p:nvPr>
        </p:nvSpPr>
        <p:spPr/>
        <p:txBody>
          <a:bodyPr/>
          <a:lstStyle/>
          <a:p>
            <a:fld id="{B82CCC60-E8CD-4174-8B1A-7DF615B22EEF}" type="slidenum">
              <a:rPr lang="en-US" smtClean="0"/>
              <a:pPr/>
              <a:t>12</a:t>
            </a:fld>
            <a:endParaRPr lang="en-US"/>
          </a:p>
        </p:txBody>
      </p:sp>
    </p:spTree>
    <p:extLst>
      <p:ext uri="{BB962C8B-B14F-4D97-AF65-F5344CB8AC3E}">
        <p14:creationId xmlns:p14="http://schemas.microsoft.com/office/powerpoint/2010/main" xmlns="" val="4170783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normAutofit fontScale="90000"/>
          </a:bodyPr>
          <a:lstStyle/>
          <a:p>
            <a:r>
              <a:rPr lang="en-US" dirty="0" smtClean="0"/>
              <a:t>Working projects of LP:</a:t>
            </a:r>
            <a:endParaRPr lang="ru-RU" dirty="0"/>
          </a:p>
        </p:txBody>
      </p:sp>
      <p:sp>
        <p:nvSpPr>
          <p:cNvPr id="10" name="Содержимое 9"/>
          <p:cNvSpPr>
            <a:spLocks noGrp="1"/>
          </p:cNvSpPr>
          <p:nvPr>
            <p:ph idx="1"/>
          </p:nvPr>
        </p:nvSpPr>
        <p:spPr/>
        <p:txBody>
          <a:bodyPr/>
          <a:lstStyle/>
          <a:p>
            <a:pPr lvl="0"/>
            <a:r>
              <a:rPr lang="ru-RU" dirty="0" err="1" smtClean="0"/>
              <a:t>are</a:t>
            </a:r>
            <a:r>
              <a:rPr lang="ru-RU" dirty="0" smtClean="0"/>
              <a:t> </a:t>
            </a:r>
            <a:r>
              <a:rPr lang="ru-RU" dirty="0" err="1" smtClean="0"/>
              <a:t>of</a:t>
            </a:r>
            <a:r>
              <a:rPr lang="ru-RU" dirty="0" smtClean="0"/>
              <a:t> </a:t>
            </a:r>
            <a:r>
              <a:rPr lang="ru-RU" dirty="0" err="1" smtClean="0"/>
              <a:t>broad</a:t>
            </a:r>
            <a:r>
              <a:rPr lang="ru-RU" dirty="0" smtClean="0"/>
              <a:t> </a:t>
            </a:r>
            <a:r>
              <a:rPr lang="ru-RU" dirty="0" err="1" smtClean="0"/>
              <a:t>geographical</a:t>
            </a:r>
            <a:r>
              <a:rPr lang="ru-RU" dirty="0" smtClean="0"/>
              <a:t> </a:t>
            </a:r>
            <a:r>
              <a:rPr lang="ru-RU" dirty="0" err="1" smtClean="0"/>
              <a:t>scope</a:t>
            </a:r>
            <a:r>
              <a:rPr lang="en-US" dirty="0" smtClean="0"/>
              <a:t>;</a:t>
            </a:r>
          </a:p>
          <a:p>
            <a:pPr lvl="0"/>
            <a:endParaRPr lang="ru-RU" dirty="0" smtClean="0"/>
          </a:p>
          <a:p>
            <a:pPr lvl="0"/>
            <a:r>
              <a:rPr lang="en-US" dirty="0" smtClean="0"/>
              <a:t>concern many land uses or many clients; </a:t>
            </a:r>
          </a:p>
          <a:p>
            <a:pPr lvl="0"/>
            <a:endParaRPr lang="ru-RU" dirty="0" smtClean="0"/>
          </a:p>
          <a:p>
            <a:pPr lvl="0"/>
            <a:r>
              <a:rPr lang="en-US" dirty="0" smtClean="0"/>
              <a:t>are implemented over a long period of time.</a:t>
            </a:r>
            <a:endParaRPr lang="ru-RU" dirty="0" smtClean="0"/>
          </a:p>
          <a:p>
            <a:endParaRPr lang="ru-RU" dirty="0"/>
          </a:p>
        </p:txBody>
      </p:sp>
      <p:sp>
        <p:nvSpPr>
          <p:cNvPr id="7" name="Дата 6"/>
          <p:cNvSpPr>
            <a:spLocks noGrp="1"/>
          </p:cNvSpPr>
          <p:nvPr>
            <p:ph type="dt" sz="half" idx="10"/>
          </p:nvPr>
        </p:nvSpPr>
        <p:spPr/>
        <p:txBody>
          <a:bodyPr/>
          <a:lstStyle/>
          <a:p>
            <a:fld id="{AD901A46-1D3E-4CA7-B2BD-B9388655E9BB}" type="datetime1">
              <a:rPr lang="en-US" smtClean="0"/>
              <a:pPr/>
              <a:t>10/6/2014</a:t>
            </a:fld>
            <a:endParaRPr lang="en-US"/>
          </a:p>
        </p:txBody>
      </p:sp>
      <p:sp>
        <p:nvSpPr>
          <p:cNvPr id="8" name="Номер слайда 7"/>
          <p:cNvSpPr>
            <a:spLocks noGrp="1"/>
          </p:cNvSpPr>
          <p:nvPr>
            <p:ph type="sldNum" sz="quarter" idx="12"/>
          </p:nvPr>
        </p:nvSpPr>
        <p:spPr/>
        <p:txBody>
          <a:bodyPr/>
          <a:lstStyle/>
          <a:p>
            <a:fld id="{B82CCC60-E8CD-4174-8B1A-7DF615B22EEF}"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1"/>
          <p:cNvSpPr>
            <a:spLocks noGrp="1"/>
          </p:cNvSpPr>
          <p:nvPr>
            <p:ph type="title"/>
          </p:nvPr>
        </p:nvSpPr>
        <p:spPr>
          <a:xfrm>
            <a:off x="296260" y="2054655"/>
            <a:ext cx="3054100" cy="1143000"/>
          </a:xfrm>
        </p:spPr>
        <p:txBody>
          <a:bodyPr>
            <a:normAutofit/>
          </a:bodyPr>
          <a:lstStyle/>
          <a:p>
            <a:r>
              <a:rPr lang="en-US" sz="3200" dirty="0" smtClean="0"/>
              <a:t>LP </a:t>
            </a:r>
            <a:r>
              <a:rPr lang="en-US" sz="3200" dirty="0" err="1" smtClean="0"/>
              <a:t>vs</a:t>
            </a:r>
            <a:r>
              <a:rPr lang="en-US" sz="3200" dirty="0" smtClean="0"/>
              <a:t> LA </a:t>
            </a:r>
            <a:r>
              <a:rPr lang="en-US" sz="3200" dirty="0" err="1" smtClean="0"/>
              <a:t>vs</a:t>
            </a:r>
            <a:r>
              <a:rPr lang="en-US" sz="3200" dirty="0" smtClean="0"/>
              <a:t> LD</a:t>
            </a:r>
            <a:endParaRPr lang="ru-RU" sz="3200" dirty="0"/>
          </a:p>
        </p:txBody>
      </p:sp>
      <p:sp>
        <p:nvSpPr>
          <p:cNvPr id="4" name="Дата 3"/>
          <p:cNvSpPr>
            <a:spLocks noGrp="1"/>
          </p:cNvSpPr>
          <p:nvPr>
            <p:ph type="dt" sz="half" idx="10"/>
          </p:nvPr>
        </p:nvSpPr>
        <p:spPr/>
        <p:txBody>
          <a:bodyPr/>
          <a:lstStyle/>
          <a:p>
            <a:fld id="{3A9DAAC5-66BF-48FF-9077-4696EFB1C8EB}" type="datetime1">
              <a:rPr lang="en-US" smtClean="0"/>
              <a:pPr/>
              <a:t>10/6/2014</a:t>
            </a:fld>
            <a:endParaRPr lang="en-US"/>
          </a:p>
        </p:txBody>
      </p:sp>
      <p:sp>
        <p:nvSpPr>
          <p:cNvPr id="5" name="Номер слайда 4"/>
          <p:cNvSpPr>
            <a:spLocks noGrp="1"/>
          </p:cNvSpPr>
          <p:nvPr>
            <p:ph type="sldNum" sz="quarter" idx="12"/>
          </p:nvPr>
        </p:nvSpPr>
        <p:spPr/>
        <p:txBody>
          <a:bodyPr/>
          <a:lstStyle/>
          <a:p>
            <a:fld id="{B82CCC60-E8CD-4174-8B1A-7DF615B22EEF}" type="slidenum">
              <a:rPr lang="en-US" smtClean="0"/>
              <a:pPr/>
              <a:t>14</a:t>
            </a:fld>
            <a:endParaRPr lang="en-US"/>
          </a:p>
        </p:txBody>
      </p:sp>
      <p:graphicFrame>
        <p:nvGraphicFramePr>
          <p:cNvPr id="11" name="Содержимое 10"/>
          <p:cNvGraphicFramePr>
            <a:graphicFrameLocks noGrp="1"/>
          </p:cNvGraphicFramePr>
          <p:nvPr>
            <p:ph sz="half" idx="4294967295"/>
          </p:nvPr>
        </p:nvGraphicFramePr>
        <p:xfrm>
          <a:off x="1814513" y="1290638"/>
          <a:ext cx="7329487" cy="50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55" y="0"/>
            <a:ext cx="8229600" cy="532180"/>
          </a:xfrm>
        </p:spPr>
        <p:txBody>
          <a:bodyPr>
            <a:normAutofit fontScale="90000"/>
          </a:bodyPr>
          <a:lstStyle/>
          <a:p>
            <a:r>
              <a:rPr lang="en-US" b="1" dirty="0" smtClean="0">
                <a:solidFill>
                  <a:schemeClr val="tx1"/>
                </a:solidFill>
              </a:rPr>
              <a:t>Landscape architecture</a:t>
            </a:r>
            <a:endParaRPr lang="ru-RU" b="1" dirty="0">
              <a:solidFill>
                <a:schemeClr val="tx1"/>
              </a:solidFill>
            </a:endParaRPr>
          </a:p>
        </p:txBody>
      </p:sp>
      <p:sp>
        <p:nvSpPr>
          <p:cNvPr id="4" name="Содержимое 3"/>
          <p:cNvSpPr>
            <a:spLocks noGrp="1"/>
          </p:cNvSpPr>
          <p:nvPr>
            <p:ph sz="half" idx="2"/>
          </p:nvPr>
        </p:nvSpPr>
        <p:spPr>
          <a:xfrm>
            <a:off x="448964" y="1291130"/>
            <a:ext cx="4428445" cy="4409403"/>
          </a:xfrm>
        </p:spPr>
        <p:txBody>
          <a:bodyPr>
            <a:normAutofit fontScale="92500"/>
          </a:bodyPr>
          <a:lstStyle/>
          <a:p>
            <a:r>
              <a:rPr lang="en-US" dirty="0" smtClean="0"/>
              <a:t>Landscape architecture  is the art and profession of designing and planning landscapes </a:t>
            </a:r>
            <a:r>
              <a:rPr lang="en-US" i="1" dirty="0" smtClean="0"/>
              <a:t>(Barron's Real Estate Dictionary).</a:t>
            </a:r>
          </a:p>
          <a:p>
            <a:endParaRPr lang="en-US" dirty="0" smtClean="0"/>
          </a:p>
          <a:p>
            <a:r>
              <a:rPr lang="en-US" dirty="0" smtClean="0"/>
              <a:t>Originally the design of gardens. This term now also covers the planning and management of a landscape in order to meet aesthetic standards while also fulfilling some functions </a:t>
            </a:r>
            <a:r>
              <a:rPr lang="en-US" i="1" dirty="0" smtClean="0"/>
              <a:t>(Oxford Dictionary of Geography).  </a:t>
            </a:r>
          </a:p>
          <a:p>
            <a:endParaRPr lang="en-US" dirty="0" smtClean="0"/>
          </a:p>
          <a:p>
            <a:endParaRPr lang="ru-RU" dirty="0" smtClean="0"/>
          </a:p>
          <a:p>
            <a:endParaRPr lang="ru-RU" dirty="0"/>
          </a:p>
        </p:txBody>
      </p:sp>
      <p:sp>
        <p:nvSpPr>
          <p:cNvPr id="7" name="Дата 6"/>
          <p:cNvSpPr>
            <a:spLocks noGrp="1"/>
          </p:cNvSpPr>
          <p:nvPr>
            <p:ph type="dt" sz="half" idx="10"/>
          </p:nvPr>
        </p:nvSpPr>
        <p:spPr/>
        <p:txBody>
          <a:bodyPr/>
          <a:lstStyle/>
          <a:p>
            <a:fld id="{AD901A46-1D3E-4CA7-B2BD-B9388655E9BB}" type="datetime1">
              <a:rPr lang="en-US" smtClean="0"/>
              <a:pPr/>
              <a:t>10/6/2014</a:t>
            </a:fld>
            <a:endParaRPr lang="en-US"/>
          </a:p>
        </p:txBody>
      </p:sp>
      <p:sp>
        <p:nvSpPr>
          <p:cNvPr id="8" name="Номер слайда 7"/>
          <p:cNvSpPr>
            <a:spLocks noGrp="1"/>
          </p:cNvSpPr>
          <p:nvPr>
            <p:ph type="sldNum" sz="quarter" idx="12"/>
          </p:nvPr>
        </p:nvSpPr>
        <p:spPr/>
        <p:txBody>
          <a:bodyPr/>
          <a:lstStyle/>
          <a:p>
            <a:fld id="{B82CCC60-E8CD-4174-8B1A-7DF615B22EEF}" type="slidenum">
              <a:rPr lang="en-US" smtClean="0"/>
              <a:pPr/>
              <a:t>15</a:t>
            </a:fld>
            <a:endParaRPr lang="en-US"/>
          </a:p>
        </p:txBody>
      </p:sp>
      <p:pic>
        <p:nvPicPr>
          <p:cNvPr id="5122" name="Picture 2" descr="Landscape Architecture &quot;SEB Bank&quot; - photos. Photo 6 A-a-ah. Copenhagen"/>
          <p:cNvPicPr>
            <a:picLocks noChangeAspect="1" noChangeArrowheads="1"/>
          </p:cNvPicPr>
          <p:nvPr/>
        </p:nvPicPr>
        <p:blipFill>
          <a:blip r:embed="rId2" cstate="print"/>
          <a:srcRect/>
          <a:stretch>
            <a:fillRect/>
          </a:stretch>
        </p:blipFill>
        <p:spPr bwMode="auto">
          <a:xfrm>
            <a:off x="5030115" y="833015"/>
            <a:ext cx="3563117" cy="5344675"/>
          </a:xfrm>
          <a:prstGeom prst="rect">
            <a:avLst/>
          </a:prstGeom>
          <a:noFill/>
        </p:spPr>
      </p:pic>
      <p:sp>
        <p:nvSpPr>
          <p:cNvPr id="10" name="Прямоугольник 9"/>
          <p:cNvSpPr/>
          <p:nvPr/>
        </p:nvSpPr>
        <p:spPr>
          <a:xfrm>
            <a:off x="4724705" y="6177690"/>
            <a:ext cx="3552191" cy="369332"/>
          </a:xfrm>
          <a:prstGeom prst="rect">
            <a:avLst/>
          </a:prstGeom>
        </p:spPr>
        <p:txBody>
          <a:bodyPr wrap="none">
            <a:spAutoFit/>
          </a:bodyPr>
          <a:lstStyle/>
          <a:p>
            <a:r>
              <a:rPr lang="en-US" b="1" dirty="0" smtClean="0"/>
              <a:t>Landscape Architecture "SEB Bank"</a:t>
            </a:r>
            <a:endParaRPr lang="ru-RU"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985720"/>
            <a:ext cx="6566314" cy="4886560"/>
          </a:xfrm>
        </p:spPr>
        <p:txBody>
          <a:bodyPr>
            <a:normAutofit fontScale="92500" lnSpcReduction="10000"/>
          </a:bodyPr>
          <a:lstStyle/>
          <a:p>
            <a:r>
              <a:rPr lang="en-US" dirty="0" smtClean="0"/>
              <a:t>Landscape Architecture is both the art and profession of landscape design, in which topographical, horticultural, and other elements are arranged to suit human use </a:t>
            </a:r>
            <a:r>
              <a:rPr lang="en-US" i="1" dirty="0" smtClean="0"/>
              <a:t>(Gale Encyclopedia of US History)</a:t>
            </a:r>
            <a:r>
              <a:rPr lang="en-US" dirty="0" smtClean="0"/>
              <a:t>. </a:t>
            </a:r>
          </a:p>
          <a:p>
            <a:endParaRPr lang="en-US" dirty="0" smtClean="0"/>
          </a:p>
          <a:p>
            <a:r>
              <a:rPr lang="en-US" dirty="0" smtClean="0"/>
              <a:t>While humans have shaped landscapes since antiquity, landscape architecture developed as a profession only in the mid-1800s. The term "landscape architecture" was invented by Gilbert Laing </a:t>
            </a:r>
            <a:r>
              <a:rPr lang="en-US" dirty="0" err="1" smtClean="0"/>
              <a:t>Meason</a:t>
            </a:r>
            <a:r>
              <a:rPr lang="en-US" dirty="0" smtClean="0"/>
              <a:t> in 1828 and was first used as a professional title by Frederick Law Olmsted in 1863.</a:t>
            </a:r>
            <a:endParaRPr lang="ru-RU" dirty="0"/>
          </a:p>
        </p:txBody>
      </p:sp>
      <p:grpSp>
        <p:nvGrpSpPr>
          <p:cNvPr id="8" name="Группа 7"/>
          <p:cNvGrpSpPr/>
          <p:nvPr/>
        </p:nvGrpSpPr>
        <p:grpSpPr>
          <a:xfrm>
            <a:off x="3044950" y="1443835"/>
            <a:ext cx="5700987" cy="4645072"/>
            <a:chOff x="3044950" y="1443835"/>
            <a:chExt cx="5700987" cy="4645072"/>
          </a:xfrm>
        </p:grpSpPr>
        <p:pic>
          <p:nvPicPr>
            <p:cNvPr id="3074" name="Picture 2" descr="Landscape Architecture Places Associates Inc"/>
            <p:cNvPicPr>
              <a:picLocks noChangeAspect="1" noChangeArrowheads="1"/>
            </p:cNvPicPr>
            <p:nvPr/>
          </p:nvPicPr>
          <p:blipFill>
            <a:blip r:embed="rId2" cstate="print"/>
            <a:srcRect/>
            <a:stretch>
              <a:fillRect/>
            </a:stretch>
          </p:blipFill>
          <p:spPr bwMode="auto">
            <a:xfrm>
              <a:off x="3044950" y="1443835"/>
              <a:ext cx="5700987" cy="4275740"/>
            </a:xfrm>
            <a:prstGeom prst="rect">
              <a:avLst/>
            </a:prstGeom>
            <a:noFill/>
          </p:spPr>
        </p:pic>
        <p:sp>
          <p:nvSpPr>
            <p:cNvPr id="7" name="Прямоугольник 6"/>
            <p:cNvSpPr/>
            <p:nvPr/>
          </p:nvSpPr>
          <p:spPr>
            <a:xfrm>
              <a:off x="3350360" y="5719575"/>
              <a:ext cx="4444935" cy="369332"/>
            </a:xfrm>
            <a:prstGeom prst="rect">
              <a:avLst/>
            </a:prstGeom>
          </p:spPr>
          <p:txBody>
            <a:bodyPr wrap="none">
              <a:spAutoFit/>
            </a:bodyPr>
            <a:lstStyle/>
            <a:p>
              <a:r>
                <a:rPr lang="en-US" b="1" dirty="0" smtClean="0"/>
                <a:t>Landscape Architecture Places Associates Inc</a:t>
              </a:r>
              <a:endParaRPr lang="ru-RU" b="1" dirty="0"/>
            </a:p>
          </p:txBody>
        </p:sp>
      </p:gr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96260" y="985720"/>
            <a:ext cx="8847740" cy="5344675"/>
          </a:xfrm>
        </p:spPr>
        <p:txBody>
          <a:bodyPr>
            <a:normAutofit fontScale="70000" lnSpcReduction="20000"/>
          </a:bodyPr>
          <a:lstStyle/>
          <a:p>
            <a:r>
              <a:rPr lang="en-US" sz="3200" b="1" dirty="0" smtClean="0">
                <a:solidFill>
                  <a:schemeClr val="tx1"/>
                </a:solidFill>
              </a:rPr>
              <a:t>Landscape architecture is a multi-disciplinary field, incorporating aspects of: botany, horticulture, the fine arts, architecture, industrial design, geology and the earth sciences, environmental psychology, geography, and ecology. </a:t>
            </a:r>
          </a:p>
          <a:p>
            <a:endParaRPr lang="en-US" sz="3200" b="1" dirty="0" smtClean="0">
              <a:solidFill>
                <a:schemeClr val="tx1"/>
              </a:solidFill>
            </a:endParaRPr>
          </a:p>
          <a:p>
            <a:r>
              <a:rPr lang="en-US" sz="3200" b="1" dirty="0" smtClean="0">
                <a:solidFill>
                  <a:schemeClr val="tx1"/>
                </a:solidFill>
              </a:rPr>
              <a:t>The activities can range from the creation of public parks and parkways to site planning for campuses and corporate office parks, from the design of residential estates to the design of civil infrastructure and the management of large wilderness areas or reclamation of degraded landscapes such as mines or landfills. Landscape architects work on all types of structures and external space - large or small, urban, suburban and rural, and with "hard" (built) and "soft" (planted) materials, while integrating ecological sustainability. </a:t>
            </a:r>
          </a:p>
          <a:p>
            <a:endParaRPr lang="en-US" sz="3200" b="1" dirty="0" smtClean="0">
              <a:solidFill>
                <a:schemeClr val="tx1"/>
              </a:solidFill>
            </a:endParaRPr>
          </a:p>
          <a:p>
            <a:r>
              <a:rPr lang="en-US" sz="3200" b="1" dirty="0" smtClean="0">
                <a:solidFill>
                  <a:schemeClr val="tx1"/>
                </a:solidFill>
              </a:rPr>
              <a:t>Landscape Architecture is an organized profession. Its members have approved qualifications and work on Garden Design, Landscape Design, Landscape Planning and other specialized activities. </a:t>
            </a:r>
            <a:endParaRPr lang="ru-RU" dirty="0">
              <a:solidFill>
                <a:schemeClr val="tx1"/>
              </a:solidFill>
            </a:endParaRPr>
          </a:p>
        </p:txBody>
      </p:sp>
      <p:sp>
        <p:nvSpPr>
          <p:cNvPr id="4" name="Дата 3"/>
          <p:cNvSpPr>
            <a:spLocks noGrp="1"/>
          </p:cNvSpPr>
          <p:nvPr>
            <p:ph type="dt" sz="half" idx="10"/>
          </p:nvPr>
        </p:nvSpPr>
        <p:spPr/>
        <p:txBody>
          <a:bodyPr/>
          <a:lstStyle/>
          <a:p>
            <a:fld id="{8FE67700-C608-4FA1-9E52-24D08C4AAA42}" type="datetime1">
              <a:rPr lang="en-US" smtClean="0"/>
              <a:pPr/>
              <a:t>10/6/2014</a:t>
            </a:fld>
            <a:endParaRPr lang="en-US"/>
          </a:p>
        </p:txBody>
      </p:sp>
      <p:sp>
        <p:nvSpPr>
          <p:cNvPr id="5" name="Номер слайда 4"/>
          <p:cNvSpPr>
            <a:spLocks noGrp="1"/>
          </p:cNvSpPr>
          <p:nvPr>
            <p:ph type="sldNum" sz="quarter" idx="12"/>
          </p:nvPr>
        </p:nvSpPr>
        <p:spPr/>
        <p:txBody>
          <a:bodyPr/>
          <a:lstStyle/>
          <a:p>
            <a:fld id="{B82CCC60-E8CD-4174-8B1A-7DF615B22EEF}" type="slidenum">
              <a:rPr lang="en-US" smtClean="0"/>
              <a:pPr/>
              <a:t>17</a:t>
            </a:fld>
            <a:endParaRPr lang="en-US" dirty="0"/>
          </a:p>
        </p:txBody>
      </p:sp>
      <p:grpSp>
        <p:nvGrpSpPr>
          <p:cNvPr id="14" name="Группа 13"/>
          <p:cNvGrpSpPr/>
          <p:nvPr/>
        </p:nvGrpSpPr>
        <p:grpSpPr>
          <a:xfrm>
            <a:off x="5784491" y="833015"/>
            <a:ext cx="3359509" cy="5566870"/>
            <a:chOff x="143556" y="0"/>
            <a:chExt cx="4473794" cy="6241612"/>
          </a:xfrm>
        </p:grpSpPr>
        <p:pic>
          <p:nvPicPr>
            <p:cNvPr id="45066" name="Picture 10" descr="Landscape Architecture - May 2009 #5_01"/>
            <p:cNvPicPr>
              <a:picLocks noChangeAspect="1" noChangeArrowheads="1"/>
            </p:cNvPicPr>
            <p:nvPr/>
          </p:nvPicPr>
          <p:blipFill>
            <a:blip r:embed="rId2" cstate="print"/>
            <a:srcRect/>
            <a:stretch>
              <a:fillRect/>
            </a:stretch>
          </p:blipFill>
          <p:spPr bwMode="auto">
            <a:xfrm>
              <a:off x="143556" y="0"/>
              <a:ext cx="4275740" cy="5828528"/>
            </a:xfrm>
            <a:prstGeom prst="rect">
              <a:avLst/>
            </a:prstGeom>
            <a:noFill/>
          </p:spPr>
        </p:pic>
        <p:sp>
          <p:nvSpPr>
            <p:cNvPr id="13" name="Прямоугольник 12"/>
            <p:cNvSpPr/>
            <p:nvPr/>
          </p:nvSpPr>
          <p:spPr>
            <a:xfrm>
              <a:off x="448965" y="5872280"/>
              <a:ext cx="4168385" cy="369332"/>
            </a:xfrm>
            <a:prstGeom prst="rect">
              <a:avLst/>
            </a:prstGeom>
          </p:spPr>
          <p:txBody>
            <a:bodyPr wrap="none">
              <a:spAutoFit/>
            </a:bodyPr>
            <a:lstStyle/>
            <a:p>
              <a:r>
                <a:rPr lang="en-US" b="1" dirty="0" smtClean="0"/>
                <a:t>Landscape Architecture - May 2009 #5_01</a:t>
              </a:r>
              <a:endParaRPr lang="ru-RU"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Landscape design</a:t>
            </a:r>
            <a:endParaRPr lang="ru-RU" dirty="0"/>
          </a:p>
        </p:txBody>
      </p:sp>
      <p:sp>
        <p:nvSpPr>
          <p:cNvPr id="3" name="Содержимое 2"/>
          <p:cNvSpPr>
            <a:spLocks noGrp="1"/>
          </p:cNvSpPr>
          <p:nvPr>
            <p:ph idx="1"/>
          </p:nvPr>
        </p:nvSpPr>
        <p:spPr>
          <a:xfrm>
            <a:off x="2577686" y="1443835"/>
            <a:ext cx="6566314" cy="4275740"/>
          </a:xfrm>
        </p:spPr>
        <p:txBody>
          <a:bodyPr>
            <a:normAutofit/>
          </a:bodyPr>
          <a:lstStyle/>
          <a:p>
            <a:r>
              <a:rPr lang="en-US" dirty="0" smtClean="0"/>
              <a:t>Landscape design means shaping land forms, plants, and site features such as walls or water courses for utilitarian and aesthetic purposes. </a:t>
            </a:r>
          </a:p>
          <a:p>
            <a:pPr>
              <a:buNone/>
            </a:pPr>
            <a:endParaRPr lang="en-US" dirty="0" smtClean="0"/>
          </a:p>
          <a:p>
            <a:pPr>
              <a:buNone/>
            </a:pPr>
            <a:r>
              <a:rPr lang="en-US" dirty="0" smtClean="0"/>
              <a:t>The objects are the same as LA but smaller in sizes.</a:t>
            </a:r>
          </a:p>
          <a:p>
            <a:r>
              <a:rPr lang="en-US" b="1" dirty="0" smtClean="0"/>
              <a:t>Landscape Design</a:t>
            </a:r>
            <a:r>
              <a:rPr lang="en-US" dirty="0" smtClean="0"/>
              <a:t> is the art of arranging elements  to make good outdoor space.</a:t>
            </a:r>
            <a:endParaRPr lang="ru-RU" dirty="0" smtClean="0"/>
          </a:p>
          <a:p>
            <a:endParaRPr lang="ru-RU" dirty="0"/>
          </a:p>
        </p:txBody>
      </p:sp>
      <p:sp>
        <p:nvSpPr>
          <p:cNvPr id="4" name="Дата 3"/>
          <p:cNvSpPr>
            <a:spLocks noGrp="1"/>
          </p:cNvSpPr>
          <p:nvPr>
            <p:ph type="dt" sz="half" idx="10"/>
          </p:nvPr>
        </p:nvSpPr>
        <p:spPr/>
        <p:txBody>
          <a:bodyPr/>
          <a:lstStyle/>
          <a:p>
            <a:fld id="{8FE67700-C608-4FA1-9E52-24D08C4AAA42}" type="datetime1">
              <a:rPr lang="en-US" smtClean="0"/>
              <a:pPr/>
              <a:t>10/6/2014</a:t>
            </a:fld>
            <a:endParaRPr lang="en-US"/>
          </a:p>
        </p:txBody>
      </p:sp>
      <p:sp>
        <p:nvSpPr>
          <p:cNvPr id="5" name="Номер слайда 4"/>
          <p:cNvSpPr>
            <a:spLocks noGrp="1"/>
          </p:cNvSpPr>
          <p:nvPr>
            <p:ph type="sldNum" sz="quarter" idx="12"/>
          </p:nvPr>
        </p:nvSpPr>
        <p:spPr/>
        <p:txBody>
          <a:bodyPr/>
          <a:lstStyle/>
          <a:p>
            <a:fld id="{B82CCC60-E8CD-4174-8B1A-7DF615B22EEF}" type="slidenum">
              <a:rPr lang="en-US" smtClean="0"/>
              <a:pPr/>
              <a:t>18</a:t>
            </a:fld>
            <a:endParaRPr lang="en-US"/>
          </a:p>
        </p:txBody>
      </p:sp>
      <p:grpSp>
        <p:nvGrpSpPr>
          <p:cNvPr id="8" name="Группа 7"/>
          <p:cNvGrpSpPr/>
          <p:nvPr/>
        </p:nvGrpSpPr>
        <p:grpSpPr>
          <a:xfrm>
            <a:off x="143555" y="1291130"/>
            <a:ext cx="5344675" cy="3728842"/>
            <a:chOff x="143555" y="1291130"/>
            <a:chExt cx="5344675" cy="3728842"/>
          </a:xfrm>
        </p:grpSpPr>
        <p:pic>
          <p:nvPicPr>
            <p:cNvPr id="44034" name="Picture 2" descr="Landscape Architecture Design ZonaFollow"/>
            <p:cNvPicPr>
              <a:picLocks noChangeAspect="1" noChangeArrowheads="1"/>
            </p:cNvPicPr>
            <p:nvPr/>
          </p:nvPicPr>
          <p:blipFill>
            <a:blip r:embed="rId2" cstate="print"/>
            <a:srcRect/>
            <a:stretch>
              <a:fillRect/>
            </a:stretch>
          </p:blipFill>
          <p:spPr bwMode="auto">
            <a:xfrm>
              <a:off x="143555" y="1291130"/>
              <a:ext cx="5344675" cy="3206805"/>
            </a:xfrm>
            <a:prstGeom prst="rect">
              <a:avLst/>
            </a:prstGeom>
            <a:noFill/>
          </p:spPr>
        </p:pic>
        <p:sp>
          <p:nvSpPr>
            <p:cNvPr id="7" name="Прямоугольник 6"/>
            <p:cNvSpPr/>
            <p:nvPr/>
          </p:nvSpPr>
          <p:spPr>
            <a:xfrm>
              <a:off x="601670" y="4650640"/>
              <a:ext cx="1866473" cy="369332"/>
            </a:xfrm>
            <a:prstGeom prst="rect">
              <a:avLst/>
            </a:prstGeom>
          </p:spPr>
          <p:txBody>
            <a:bodyPr wrap="none">
              <a:spAutoFit/>
            </a:bodyPr>
            <a:lstStyle/>
            <a:p>
              <a:r>
                <a:rPr lang="en-US" b="1" dirty="0" smtClean="0"/>
                <a:t>Landscape</a:t>
              </a:r>
              <a:r>
                <a:rPr lang="en-US" dirty="0" smtClean="0"/>
                <a:t> </a:t>
              </a:r>
              <a:r>
                <a:rPr lang="en-US" b="1" dirty="0" smtClean="0"/>
                <a:t>Design</a:t>
              </a:r>
              <a:endParaRPr lang="ru-RU" b="1" dirty="0"/>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4950" y="1443835"/>
            <a:ext cx="3512216" cy="763525"/>
          </a:xfrm>
        </p:spPr>
        <p:txBody>
          <a:bodyPr/>
          <a:lstStyle/>
          <a:p>
            <a:r>
              <a:rPr lang="en-US" dirty="0" smtClean="0"/>
              <a:t>Examples of LD</a:t>
            </a:r>
            <a:endParaRPr lang="ru-RU" dirty="0"/>
          </a:p>
        </p:txBody>
      </p:sp>
      <p:sp>
        <p:nvSpPr>
          <p:cNvPr id="4" name="Дата 3"/>
          <p:cNvSpPr>
            <a:spLocks noGrp="1"/>
          </p:cNvSpPr>
          <p:nvPr>
            <p:ph type="dt" sz="half" idx="10"/>
          </p:nvPr>
        </p:nvSpPr>
        <p:spPr/>
        <p:txBody>
          <a:bodyPr/>
          <a:lstStyle/>
          <a:p>
            <a:fld id="{8FE67700-C608-4FA1-9E52-24D08C4AAA42}" type="datetime1">
              <a:rPr lang="en-US" smtClean="0"/>
              <a:pPr/>
              <a:t>10/6/2014</a:t>
            </a:fld>
            <a:endParaRPr lang="en-US"/>
          </a:p>
        </p:txBody>
      </p:sp>
      <p:sp>
        <p:nvSpPr>
          <p:cNvPr id="5" name="Номер слайда 4"/>
          <p:cNvSpPr>
            <a:spLocks noGrp="1"/>
          </p:cNvSpPr>
          <p:nvPr>
            <p:ph type="sldNum" sz="quarter" idx="12"/>
          </p:nvPr>
        </p:nvSpPr>
        <p:spPr/>
        <p:txBody>
          <a:bodyPr/>
          <a:lstStyle/>
          <a:p>
            <a:fld id="{B82CCC60-E8CD-4174-8B1A-7DF615B22EEF}" type="slidenum">
              <a:rPr lang="en-US" smtClean="0"/>
              <a:pPr/>
              <a:t>19</a:t>
            </a:fld>
            <a:endParaRPr lang="en-US"/>
          </a:p>
        </p:txBody>
      </p:sp>
      <p:pic>
        <p:nvPicPr>
          <p:cNvPr id="43010" name="Picture 2" descr="http://upload.wikimedia.org/wikipedia/commons/thumb/0/00/Kloster_Bebenhausen_Alte_Bew%C3%A4sserungsgr%C3%A4ben.jpg/150px-Kloster_Bebenhausen_Alte_Bew%C3%A4sserungsgr%C3%A4ben.jpg"/>
          <p:cNvPicPr>
            <a:picLocks noChangeAspect="1" noChangeArrowheads="1"/>
          </p:cNvPicPr>
          <p:nvPr/>
        </p:nvPicPr>
        <p:blipFill>
          <a:blip r:embed="rId2" cstate="print"/>
          <a:srcRect/>
          <a:stretch>
            <a:fillRect/>
          </a:stretch>
        </p:blipFill>
        <p:spPr bwMode="auto">
          <a:xfrm>
            <a:off x="296259" y="1291130"/>
            <a:ext cx="2595985" cy="3461313"/>
          </a:xfrm>
          <a:prstGeom prst="rect">
            <a:avLst/>
          </a:prstGeom>
          <a:noFill/>
        </p:spPr>
      </p:pic>
      <p:sp>
        <p:nvSpPr>
          <p:cNvPr id="23" name="Прямоугольник 22"/>
          <p:cNvSpPr/>
          <p:nvPr/>
        </p:nvSpPr>
        <p:spPr>
          <a:xfrm>
            <a:off x="0" y="5108755"/>
            <a:ext cx="3503065" cy="923330"/>
          </a:xfrm>
          <a:prstGeom prst="rect">
            <a:avLst/>
          </a:prstGeom>
        </p:spPr>
        <p:txBody>
          <a:bodyPr wrap="square">
            <a:spAutoFit/>
          </a:bodyPr>
          <a:lstStyle/>
          <a:p>
            <a:r>
              <a:rPr lang="de-DE" b="1" dirty="0" smtClean="0"/>
              <a:t>Bebenhausen Abbey </a:t>
            </a:r>
            <a:r>
              <a:rPr lang="de-DE" b="1" dirty="0" err="1" smtClean="0"/>
              <a:t>monastery</a:t>
            </a:r>
            <a:r>
              <a:rPr lang="de-DE" b="1" dirty="0" smtClean="0"/>
              <a:t> </a:t>
            </a:r>
            <a:r>
              <a:rPr lang="de-DE" b="1" dirty="0" err="1" smtClean="0"/>
              <a:t>garden</a:t>
            </a:r>
            <a:r>
              <a:rPr lang="de-DE" b="1" dirty="0" smtClean="0"/>
              <a:t> (Baden-Württemberg, Germany)</a:t>
            </a:r>
            <a:endParaRPr lang="ru-RU" b="1" dirty="0"/>
          </a:p>
        </p:txBody>
      </p:sp>
      <p:pic>
        <p:nvPicPr>
          <p:cNvPr id="43028" name="Picture 20" descr="http://upload.wikimedia.org/wikipedia/commons/thumb/4/42/Arch_at_entrance_to_walled_kitchen_garden_-_geograph.org.uk_-_935467.jpg/150px-Arch_at_entrance_to_walled_kitchen_garden_-_geograph.org.uk_-_935467.jpg"/>
          <p:cNvPicPr>
            <a:picLocks noChangeAspect="1" noChangeArrowheads="1"/>
          </p:cNvPicPr>
          <p:nvPr/>
        </p:nvPicPr>
        <p:blipFill>
          <a:blip r:embed="rId3" cstate="print"/>
          <a:srcRect/>
          <a:stretch>
            <a:fillRect/>
          </a:stretch>
        </p:blipFill>
        <p:spPr bwMode="auto">
          <a:xfrm>
            <a:off x="6099050" y="1291130"/>
            <a:ext cx="2427051" cy="3236068"/>
          </a:xfrm>
          <a:prstGeom prst="rect">
            <a:avLst/>
          </a:prstGeom>
          <a:noFill/>
        </p:spPr>
      </p:pic>
      <p:sp>
        <p:nvSpPr>
          <p:cNvPr id="25" name="Прямоугольник 24"/>
          <p:cNvSpPr/>
          <p:nvPr/>
        </p:nvSpPr>
        <p:spPr>
          <a:xfrm>
            <a:off x="5488230" y="4956050"/>
            <a:ext cx="3359510" cy="646331"/>
          </a:xfrm>
          <a:prstGeom prst="rect">
            <a:avLst/>
          </a:prstGeom>
        </p:spPr>
        <p:txBody>
          <a:bodyPr wrap="square">
            <a:spAutoFit/>
          </a:bodyPr>
          <a:lstStyle/>
          <a:p>
            <a:r>
              <a:rPr lang="en-US" b="1" dirty="0" smtClean="0"/>
              <a:t>Entrance to walled kitchen garden (Norfolk, England)</a:t>
            </a:r>
            <a:endParaRPr lang="ru-RU"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965" y="1291130"/>
            <a:ext cx="8229600" cy="610820"/>
          </a:xfrm>
        </p:spPr>
        <p:txBody>
          <a:bodyPr>
            <a:normAutofit fontScale="90000"/>
          </a:bodyPr>
          <a:lstStyle/>
          <a:p>
            <a:r>
              <a:rPr lang="en-US" dirty="0" smtClean="0">
                <a:solidFill>
                  <a:schemeClr val="tx1"/>
                </a:solidFill>
              </a:rPr>
              <a:t>What is Landscape planning?</a:t>
            </a:r>
            <a:endParaRPr lang="ru-RU" dirty="0"/>
          </a:p>
        </p:txBody>
      </p:sp>
      <p:sp>
        <p:nvSpPr>
          <p:cNvPr id="3" name="Содержимое 2"/>
          <p:cNvSpPr>
            <a:spLocks noGrp="1"/>
          </p:cNvSpPr>
          <p:nvPr>
            <p:ph idx="1"/>
          </p:nvPr>
        </p:nvSpPr>
        <p:spPr/>
        <p:txBody>
          <a:bodyPr>
            <a:normAutofit fontScale="92500" lnSpcReduction="10000"/>
          </a:bodyPr>
          <a:lstStyle/>
          <a:p>
            <a:r>
              <a:rPr lang="en-US" dirty="0" smtClean="0"/>
              <a:t>What is “landscape”?</a:t>
            </a:r>
            <a:endParaRPr lang="ru-RU" dirty="0" smtClean="0"/>
          </a:p>
          <a:p>
            <a:r>
              <a:rPr lang="en-US" dirty="0" smtClean="0"/>
              <a:t>What does “planning” mean?</a:t>
            </a:r>
            <a:endParaRPr lang="ru-RU" dirty="0" smtClean="0"/>
          </a:p>
          <a:p>
            <a:r>
              <a:rPr lang="en-US" dirty="0" smtClean="0"/>
              <a:t>Is it basic science or interdisciplinary branch/ practical application?</a:t>
            </a:r>
            <a:endParaRPr lang="ru-RU" dirty="0" smtClean="0"/>
          </a:p>
          <a:p>
            <a:r>
              <a:rPr lang="en-US" dirty="0" smtClean="0"/>
              <a:t>The links between LP and other Sciences. What are the objects of landscape planning? (Priority, aims and tasks, theory, methods) </a:t>
            </a:r>
            <a:endParaRPr lang="ru-RU" dirty="0" smtClean="0"/>
          </a:p>
          <a:p>
            <a:r>
              <a:rPr lang="en-US" dirty="0" smtClean="0"/>
              <a:t>LP and SD: aspiration to link knowledge about sustainability with actions to achieve it.</a:t>
            </a:r>
            <a:endParaRPr lang="ru-RU" dirty="0" smtClean="0"/>
          </a:p>
          <a:p>
            <a:r>
              <a:rPr lang="en-US" dirty="0" smtClean="0"/>
              <a:t>Key examples.</a:t>
            </a:r>
            <a:endParaRPr lang="ru-RU" dirty="0" smtClean="0"/>
          </a:p>
          <a:p>
            <a:endParaRPr lang="ru-RU" dirty="0"/>
          </a:p>
        </p:txBody>
      </p:sp>
      <p:sp>
        <p:nvSpPr>
          <p:cNvPr id="4" name="Дата 3"/>
          <p:cNvSpPr>
            <a:spLocks noGrp="1"/>
          </p:cNvSpPr>
          <p:nvPr>
            <p:ph type="dt" sz="half" idx="10"/>
          </p:nvPr>
        </p:nvSpPr>
        <p:spPr/>
        <p:txBody>
          <a:bodyPr/>
          <a:lstStyle/>
          <a:p>
            <a:fld id="{3A9DAAC5-66BF-48FF-9077-4696EFB1C8EB}" type="datetime1">
              <a:rPr lang="en-US" smtClean="0"/>
              <a:pPr/>
              <a:t>10/6/2014</a:t>
            </a:fld>
            <a:endParaRPr lang="en-US"/>
          </a:p>
        </p:txBody>
      </p:sp>
      <p:sp>
        <p:nvSpPr>
          <p:cNvPr id="5" name="Номер слайда 4"/>
          <p:cNvSpPr>
            <a:spLocks noGrp="1"/>
          </p:cNvSpPr>
          <p:nvPr>
            <p:ph type="sldNum" sz="quarter" idx="12"/>
          </p:nvPr>
        </p:nvSpPr>
        <p:spPr/>
        <p:txBody>
          <a:bodyPr/>
          <a:lstStyle/>
          <a:p>
            <a:fld id="{B82CCC60-E8CD-4174-8B1A-7DF615B22EEF}"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8FE67700-C608-4FA1-9E52-24D08C4AAA42}" type="datetime1">
              <a:rPr lang="en-US" smtClean="0"/>
              <a:pPr/>
              <a:t>10/6/2014</a:t>
            </a:fld>
            <a:endParaRPr lang="en-US"/>
          </a:p>
        </p:txBody>
      </p:sp>
      <p:sp>
        <p:nvSpPr>
          <p:cNvPr id="5" name="Номер слайда 4"/>
          <p:cNvSpPr>
            <a:spLocks noGrp="1"/>
          </p:cNvSpPr>
          <p:nvPr>
            <p:ph type="sldNum" sz="quarter" idx="12"/>
          </p:nvPr>
        </p:nvSpPr>
        <p:spPr/>
        <p:txBody>
          <a:bodyPr/>
          <a:lstStyle/>
          <a:p>
            <a:fld id="{B82CCC60-E8CD-4174-8B1A-7DF615B22EEF}" type="slidenum">
              <a:rPr lang="en-US" smtClean="0"/>
              <a:pPr/>
              <a:t>20</a:t>
            </a:fld>
            <a:endParaRPr lang="en-US"/>
          </a:p>
        </p:txBody>
      </p:sp>
      <p:pic>
        <p:nvPicPr>
          <p:cNvPr id="6" name="Picture 22" descr="http://upload.wikimedia.org/wikipedia/commons/thumb/7/7e/Giardini_pensili_2.jpg/1024px-Giardini_pensili_2.jpg"/>
          <p:cNvPicPr>
            <a:picLocks noChangeAspect="1" noChangeArrowheads="1"/>
          </p:cNvPicPr>
          <p:nvPr/>
        </p:nvPicPr>
        <p:blipFill>
          <a:blip r:embed="rId2" cstate="print"/>
          <a:srcRect/>
          <a:stretch>
            <a:fillRect/>
          </a:stretch>
        </p:blipFill>
        <p:spPr bwMode="auto">
          <a:xfrm>
            <a:off x="0" y="1138425"/>
            <a:ext cx="4249193" cy="2954705"/>
          </a:xfrm>
          <a:prstGeom prst="rect">
            <a:avLst/>
          </a:prstGeom>
          <a:noFill/>
        </p:spPr>
      </p:pic>
      <p:sp>
        <p:nvSpPr>
          <p:cNvPr id="7" name="Прямоугольник 6"/>
          <p:cNvSpPr/>
          <p:nvPr/>
        </p:nvSpPr>
        <p:spPr>
          <a:xfrm>
            <a:off x="0" y="4039820"/>
            <a:ext cx="4572000" cy="707886"/>
          </a:xfrm>
          <a:prstGeom prst="rect">
            <a:avLst/>
          </a:prstGeom>
        </p:spPr>
        <p:txBody>
          <a:bodyPr>
            <a:spAutoFit/>
          </a:bodyPr>
          <a:lstStyle/>
          <a:p>
            <a:pPr fontAlgn="t"/>
            <a:r>
              <a:rPr lang="en-US" sz="2000" b="1" dirty="0" smtClean="0"/>
              <a:t>Hanging gardens in the historical center of Ventimiglia, Liguria, Italy.</a:t>
            </a:r>
            <a:endParaRPr lang="en-US" sz="2000" b="1" dirty="0"/>
          </a:p>
        </p:txBody>
      </p:sp>
      <p:pic>
        <p:nvPicPr>
          <p:cNvPr id="46082" name="Picture 2" descr="http://upload.wikimedia.org/wikipedia/commons/thumb/2/23/El_Escorial-Gardens.jpg/800px-El_Escorial-Gardens.jpg"/>
          <p:cNvPicPr>
            <a:picLocks noChangeAspect="1" noChangeArrowheads="1"/>
          </p:cNvPicPr>
          <p:nvPr/>
        </p:nvPicPr>
        <p:blipFill>
          <a:blip r:embed="rId3" cstate="print"/>
          <a:srcRect/>
          <a:stretch>
            <a:fillRect/>
          </a:stretch>
        </p:blipFill>
        <p:spPr bwMode="auto">
          <a:xfrm>
            <a:off x="5030115" y="1138425"/>
            <a:ext cx="4346820" cy="3260115"/>
          </a:xfrm>
          <a:prstGeom prst="rect">
            <a:avLst/>
          </a:prstGeom>
          <a:noFill/>
        </p:spPr>
      </p:pic>
      <p:sp>
        <p:nvSpPr>
          <p:cNvPr id="9" name="Прямоугольник 8"/>
          <p:cNvSpPr/>
          <p:nvPr/>
        </p:nvSpPr>
        <p:spPr>
          <a:xfrm>
            <a:off x="4606765" y="4497935"/>
            <a:ext cx="4537235" cy="707886"/>
          </a:xfrm>
          <a:prstGeom prst="rect">
            <a:avLst/>
          </a:prstGeom>
        </p:spPr>
        <p:txBody>
          <a:bodyPr wrap="square">
            <a:spAutoFit/>
          </a:bodyPr>
          <a:lstStyle/>
          <a:p>
            <a:r>
              <a:rPr lang="en-US" sz="2000" b="1" dirty="0" smtClean="0"/>
              <a:t>Formal palace garden Escorial (Madrid, Spain)</a:t>
            </a:r>
            <a:endParaRPr lang="ru-RU" sz="20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chemeClr val="tx1"/>
                </a:solidFill>
              </a:rPr>
              <a:t>Glossary</a:t>
            </a:r>
            <a:endParaRPr lang="ru-RU" b="1" dirty="0">
              <a:solidFill>
                <a:schemeClr val="tx1"/>
              </a:solidFill>
            </a:endParaRPr>
          </a:p>
        </p:txBody>
      </p:sp>
      <p:sp>
        <p:nvSpPr>
          <p:cNvPr id="3" name="Содержимое 2"/>
          <p:cNvSpPr>
            <a:spLocks noGrp="1"/>
          </p:cNvSpPr>
          <p:nvPr>
            <p:ph idx="1"/>
          </p:nvPr>
        </p:nvSpPr>
        <p:spPr/>
        <p:txBody>
          <a:bodyPr>
            <a:normAutofit lnSpcReduction="10000"/>
          </a:bodyPr>
          <a:lstStyle/>
          <a:p>
            <a:r>
              <a:rPr lang="en-US" dirty="0" smtClean="0"/>
              <a:t>Aesthetics</a:t>
            </a:r>
          </a:p>
          <a:p>
            <a:r>
              <a:rPr lang="en-US" dirty="0" smtClean="0"/>
              <a:t>Landscape</a:t>
            </a:r>
          </a:p>
          <a:p>
            <a:r>
              <a:rPr lang="en-US" dirty="0" smtClean="0"/>
              <a:t>Landscape planning</a:t>
            </a:r>
          </a:p>
          <a:p>
            <a:r>
              <a:rPr lang="en-US" dirty="0" smtClean="0"/>
              <a:t>Landscape Architecture</a:t>
            </a:r>
          </a:p>
          <a:p>
            <a:r>
              <a:rPr lang="en-US" dirty="0" smtClean="0"/>
              <a:t>Landscape Design</a:t>
            </a:r>
          </a:p>
          <a:p>
            <a:r>
              <a:rPr lang="en-US" dirty="0" smtClean="0"/>
              <a:t>Natural and Social processes</a:t>
            </a:r>
          </a:p>
          <a:p>
            <a:r>
              <a:rPr lang="en-US" dirty="0" smtClean="0"/>
              <a:t>Space:  natural, urban, suburban, rural </a:t>
            </a:r>
          </a:p>
          <a:p>
            <a:endParaRPr lang="en-US" dirty="0" smtClean="0"/>
          </a:p>
          <a:p>
            <a:pPr>
              <a:buNone/>
            </a:pPr>
            <a:r>
              <a:rPr lang="en-US" dirty="0" smtClean="0"/>
              <a:t>etc.</a:t>
            </a:r>
          </a:p>
          <a:p>
            <a:endParaRPr lang="ru-RU" dirty="0"/>
          </a:p>
        </p:txBody>
      </p:sp>
      <p:sp>
        <p:nvSpPr>
          <p:cNvPr id="4" name="Дата 3"/>
          <p:cNvSpPr>
            <a:spLocks noGrp="1"/>
          </p:cNvSpPr>
          <p:nvPr>
            <p:ph type="dt" sz="half" idx="10"/>
          </p:nvPr>
        </p:nvSpPr>
        <p:spPr/>
        <p:txBody>
          <a:bodyPr/>
          <a:lstStyle/>
          <a:p>
            <a:fld id="{8FE67700-C608-4FA1-9E52-24D08C4AAA42}" type="datetime1">
              <a:rPr lang="en-US" smtClean="0"/>
              <a:pPr/>
              <a:t>10/6/2014</a:t>
            </a:fld>
            <a:endParaRPr lang="en-US"/>
          </a:p>
        </p:txBody>
      </p:sp>
      <p:sp>
        <p:nvSpPr>
          <p:cNvPr id="5" name="Номер слайда 4"/>
          <p:cNvSpPr>
            <a:spLocks noGrp="1"/>
          </p:cNvSpPr>
          <p:nvPr>
            <p:ph type="sldNum" sz="quarter" idx="12"/>
          </p:nvPr>
        </p:nvSpPr>
        <p:spPr/>
        <p:txBody>
          <a:bodyPr/>
          <a:lstStyle/>
          <a:p>
            <a:fld id="{B82CCC60-E8CD-4174-8B1A-7DF615B22EEF}"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6260" y="1291130"/>
            <a:ext cx="2901395" cy="763525"/>
          </a:xfrm>
        </p:spPr>
        <p:txBody>
          <a:bodyPr/>
          <a:lstStyle/>
          <a:p>
            <a:r>
              <a:rPr lang="en-US" dirty="0" smtClean="0">
                <a:solidFill>
                  <a:schemeClr val="tx1"/>
                </a:solidFill>
              </a:rPr>
              <a:t>Objects of LP</a:t>
            </a:r>
            <a:endParaRPr lang="ru-RU" dirty="0">
              <a:solidFill>
                <a:schemeClr val="tx1"/>
              </a:solidFill>
            </a:endParaRPr>
          </a:p>
        </p:txBody>
      </p:sp>
      <p:sp>
        <p:nvSpPr>
          <p:cNvPr id="3" name="Содержимое 2"/>
          <p:cNvSpPr>
            <a:spLocks noGrp="1"/>
          </p:cNvSpPr>
          <p:nvPr>
            <p:ph idx="1"/>
          </p:nvPr>
        </p:nvSpPr>
        <p:spPr>
          <a:xfrm>
            <a:off x="296260" y="1901950"/>
            <a:ext cx="8398776" cy="1679755"/>
          </a:xfrm>
        </p:spPr>
        <p:txBody>
          <a:bodyPr>
            <a:normAutofit/>
          </a:bodyPr>
          <a:lstStyle/>
          <a:p>
            <a:pPr>
              <a:spcBef>
                <a:spcPts val="0"/>
              </a:spcBef>
              <a:buNone/>
            </a:pPr>
            <a:r>
              <a:rPr lang="en-US" dirty="0" smtClean="0"/>
              <a:t>         Individual and collective landscapes (public good): “health” of the landscape and creation of new public goods.</a:t>
            </a:r>
          </a:p>
          <a:p>
            <a:pPr>
              <a:spcBef>
                <a:spcPts val="0"/>
              </a:spcBef>
              <a:buNone/>
            </a:pPr>
            <a:endParaRPr lang="ru-RU" dirty="0" smtClean="0"/>
          </a:p>
          <a:p>
            <a:endParaRPr lang="en-US" dirty="0" smtClean="0"/>
          </a:p>
          <a:p>
            <a:endParaRPr lang="en-US" dirty="0" smtClean="0"/>
          </a:p>
        </p:txBody>
      </p:sp>
      <p:sp>
        <p:nvSpPr>
          <p:cNvPr id="4" name="Дата 3"/>
          <p:cNvSpPr>
            <a:spLocks noGrp="1"/>
          </p:cNvSpPr>
          <p:nvPr>
            <p:ph type="dt" sz="half" idx="10"/>
          </p:nvPr>
        </p:nvSpPr>
        <p:spPr/>
        <p:txBody>
          <a:bodyPr/>
          <a:lstStyle/>
          <a:p>
            <a:fld id="{8FE67700-C608-4FA1-9E52-24D08C4AAA42}" type="datetime1">
              <a:rPr lang="en-US" smtClean="0"/>
              <a:pPr/>
              <a:t>10/6/2014</a:t>
            </a:fld>
            <a:endParaRPr lang="en-US"/>
          </a:p>
        </p:txBody>
      </p:sp>
      <p:sp>
        <p:nvSpPr>
          <p:cNvPr id="5" name="Номер слайда 4"/>
          <p:cNvSpPr>
            <a:spLocks noGrp="1"/>
          </p:cNvSpPr>
          <p:nvPr>
            <p:ph type="sldNum" sz="quarter" idx="12"/>
          </p:nvPr>
        </p:nvSpPr>
        <p:spPr/>
        <p:txBody>
          <a:bodyPr/>
          <a:lstStyle/>
          <a:p>
            <a:fld id="{B82CCC60-E8CD-4174-8B1A-7DF615B22EEF}" type="slidenum">
              <a:rPr lang="en-US" smtClean="0"/>
              <a:pPr/>
              <a:t>22</a:t>
            </a:fld>
            <a:endParaRPr lang="en-US"/>
          </a:p>
        </p:txBody>
      </p:sp>
      <p:pic>
        <p:nvPicPr>
          <p:cNvPr id="41994" name="Picture 10" descr="http://upload.wikimedia.org/wikipedia/commons/thumb/c/c4/Crow_Asian_Sculpture_Garden_01.jpg/200px-Crow_Asian_Sculpture_Garden_01.jpg">
            <a:hlinkClick r:id="rId2"/>
          </p:cNvPr>
          <p:cNvPicPr>
            <a:picLocks noChangeAspect="1" noChangeArrowheads="1"/>
          </p:cNvPicPr>
          <p:nvPr/>
        </p:nvPicPr>
        <p:blipFill>
          <a:blip r:embed="rId3" cstate="print"/>
          <a:srcRect/>
          <a:stretch>
            <a:fillRect/>
          </a:stretch>
        </p:blipFill>
        <p:spPr bwMode="auto">
          <a:xfrm>
            <a:off x="0" y="-26009600"/>
            <a:ext cx="1905000" cy="1266825"/>
          </a:xfrm>
          <a:prstGeom prst="rect">
            <a:avLst/>
          </a:prstGeom>
          <a:noFill/>
        </p:spPr>
      </p:pic>
      <p:pic>
        <p:nvPicPr>
          <p:cNvPr id="41995" name="Picture 11" descr="http://upload.wikimedia.org/wikipedia/commons/thumb/6/60/The_monolith.JPG/200px-The_monolith.JPG">
            <a:hlinkClick r:id="rId4"/>
          </p:cNvPr>
          <p:cNvPicPr>
            <a:picLocks noChangeAspect="1" noChangeArrowheads="1"/>
          </p:cNvPicPr>
          <p:nvPr/>
        </p:nvPicPr>
        <p:blipFill>
          <a:blip r:embed="rId5" cstate="print"/>
          <a:srcRect/>
          <a:stretch>
            <a:fillRect/>
          </a:stretch>
        </p:blipFill>
        <p:spPr bwMode="auto">
          <a:xfrm>
            <a:off x="0" y="-130044825"/>
            <a:ext cx="1905000" cy="1428750"/>
          </a:xfrm>
          <a:prstGeom prst="rect">
            <a:avLst/>
          </a:prstGeom>
          <a:noFill/>
        </p:spPr>
      </p:pic>
      <p:pic>
        <p:nvPicPr>
          <p:cNvPr id="41996" name="Picture 12" descr="http://upload.wikimedia.org/wikipedia/commons/thumb/7/7e/Giardini_pensili_2.jpg/200px-Giardini_pensili_2.jpg">
            <a:hlinkClick r:id="rId6"/>
          </p:cNvPr>
          <p:cNvPicPr>
            <a:picLocks noChangeAspect="1" noChangeArrowheads="1"/>
          </p:cNvPicPr>
          <p:nvPr/>
        </p:nvPicPr>
        <p:blipFill>
          <a:blip r:embed="rId7" cstate="print"/>
          <a:srcRect/>
          <a:stretch>
            <a:fillRect/>
          </a:stretch>
        </p:blipFill>
        <p:spPr bwMode="auto">
          <a:xfrm>
            <a:off x="0" y="-234080050"/>
            <a:ext cx="1905000" cy="1323975"/>
          </a:xfrm>
          <a:prstGeom prst="rect">
            <a:avLst/>
          </a:prstGeom>
          <a:noFill/>
        </p:spPr>
      </p:pic>
      <p:pic>
        <p:nvPicPr>
          <p:cNvPr id="41997" name="Picture 13" descr="http://upload.wikimedia.org/wikipedia/commons/thumb/2/23/El_Escorial-Gardens.jpg/200px-El_Escorial-Gardens.jpg">
            <a:hlinkClick r:id="rId8"/>
          </p:cNvPr>
          <p:cNvPicPr>
            <a:picLocks noChangeAspect="1" noChangeArrowheads="1"/>
          </p:cNvPicPr>
          <p:nvPr/>
        </p:nvPicPr>
        <p:blipFill>
          <a:blip r:embed="rId9" cstate="print"/>
          <a:srcRect/>
          <a:stretch>
            <a:fillRect/>
          </a:stretch>
        </p:blipFill>
        <p:spPr bwMode="auto">
          <a:xfrm>
            <a:off x="0" y="-338115275"/>
            <a:ext cx="1905000" cy="1428750"/>
          </a:xfrm>
          <a:prstGeom prst="rect">
            <a:avLst/>
          </a:prstGeom>
          <a:noFill/>
        </p:spPr>
      </p:pic>
      <p:pic>
        <p:nvPicPr>
          <p:cNvPr id="41998" name="Picture 14" descr="http://upload.wikimedia.org/wikipedia/commons/thumb/3/31/Medieval_garden_of_Sainte-Agnes.jpg/200px-Medieval_garden_of_Sainte-Agnes.jpg">
            <a:hlinkClick r:id="rId10"/>
          </p:cNvPr>
          <p:cNvPicPr>
            <a:picLocks noChangeAspect="1" noChangeArrowheads="1"/>
          </p:cNvPicPr>
          <p:nvPr/>
        </p:nvPicPr>
        <p:blipFill>
          <a:blip r:embed="rId11" cstate="print"/>
          <a:srcRect/>
          <a:stretch>
            <a:fillRect/>
          </a:stretch>
        </p:blipFill>
        <p:spPr bwMode="auto">
          <a:xfrm>
            <a:off x="0" y="-442150500"/>
            <a:ext cx="1905000" cy="1428750"/>
          </a:xfrm>
          <a:prstGeom prst="rect">
            <a:avLst/>
          </a:prstGeom>
          <a:noFill/>
        </p:spPr>
      </p:pic>
      <p:pic>
        <p:nvPicPr>
          <p:cNvPr id="41999" name="Picture 15" descr="http://upload.wikimedia.org/wikipedia/commons/thumb/f/f9/Herb_Garden_-_geograph.org.uk_-_1404860.jpg/200px-Herb_Garden_-_geograph.org.uk_-_1404860.jpg">
            <a:hlinkClick r:id="rId12"/>
          </p:cNvPr>
          <p:cNvPicPr>
            <a:picLocks noChangeAspect="1" noChangeArrowheads="1"/>
          </p:cNvPicPr>
          <p:nvPr/>
        </p:nvPicPr>
        <p:blipFill>
          <a:blip r:embed="rId13" cstate="print"/>
          <a:srcRect/>
          <a:stretch>
            <a:fillRect/>
          </a:stretch>
        </p:blipFill>
        <p:spPr bwMode="auto">
          <a:xfrm>
            <a:off x="0" y="-546185725"/>
            <a:ext cx="1905000" cy="1266825"/>
          </a:xfrm>
          <a:prstGeom prst="rect">
            <a:avLst/>
          </a:prstGeom>
          <a:noFill/>
        </p:spPr>
      </p:pic>
      <p:pic>
        <p:nvPicPr>
          <p:cNvPr id="42000" name="Picture 16" descr="http://upload.wikimedia.org/wikipedia/commons/thumb/e/e9/Villa_la_magia_03.JPG/200px-Villa_la_magia_03.JPG">
            <a:hlinkClick r:id="rId14"/>
          </p:cNvPr>
          <p:cNvPicPr>
            <a:picLocks noChangeAspect="1" noChangeArrowheads="1"/>
          </p:cNvPicPr>
          <p:nvPr/>
        </p:nvPicPr>
        <p:blipFill>
          <a:blip r:embed="rId15" cstate="print"/>
          <a:srcRect/>
          <a:stretch>
            <a:fillRect/>
          </a:stretch>
        </p:blipFill>
        <p:spPr bwMode="auto">
          <a:xfrm>
            <a:off x="0" y="-650220950"/>
            <a:ext cx="1905000" cy="1428750"/>
          </a:xfrm>
          <a:prstGeom prst="rect">
            <a:avLst/>
          </a:prstGeom>
          <a:noFill/>
        </p:spPr>
      </p:pic>
      <p:sp>
        <p:nvSpPr>
          <p:cNvPr id="22" name="Заголовок 1"/>
          <p:cNvSpPr txBox="1">
            <a:spLocks/>
          </p:cNvSpPr>
          <p:nvPr/>
        </p:nvSpPr>
        <p:spPr>
          <a:xfrm>
            <a:off x="448965" y="3581705"/>
            <a:ext cx="2901395" cy="7635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mj-lt"/>
                <a:ea typeface="+mj-ea"/>
                <a:cs typeface="+mj-cs"/>
              </a:rPr>
              <a:t>Aim of LP</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ru-RU"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23" name="Прямоугольник 22"/>
          <p:cNvSpPr/>
          <p:nvPr/>
        </p:nvSpPr>
        <p:spPr>
          <a:xfrm>
            <a:off x="601670" y="4039820"/>
            <a:ext cx="7940660" cy="1471172"/>
          </a:xfrm>
          <a:prstGeom prst="rect">
            <a:avLst/>
          </a:prstGeom>
        </p:spPr>
        <p:txBody>
          <a:bodyPr wrap="square">
            <a:spAutoFit/>
          </a:bodyPr>
          <a:lstStyle/>
          <a:p>
            <a:pPr marL="342900" lvl="0" indent="-342900">
              <a:spcBef>
                <a:spcPct val="20000"/>
              </a:spcBef>
              <a:buFont typeface="Arial" pitchFamily="34" charset="0"/>
              <a:buChar char="•"/>
            </a:pPr>
            <a:r>
              <a:rPr lang="en-US" sz="2800" dirty="0" smtClean="0">
                <a:solidFill>
                  <a:srgbClr val="9BBB59">
                    <a:lumMod val="40000"/>
                    <a:lumOff val="60000"/>
                  </a:srgbClr>
                </a:solidFill>
              </a:rPr>
              <a:t>to develop a special land use plan;</a:t>
            </a:r>
          </a:p>
          <a:p>
            <a:pPr marL="342900" lvl="0" indent="-342900">
              <a:spcBef>
                <a:spcPct val="20000"/>
              </a:spcBef>
              <a:buFont typeface="Arial" pitchFamily="34" charset="0"/>
              <a:buChar char="•"/>
            </a:pPr>
            <a:r>
              <a:rPr lang="en-US" sz="2800" dirty="0" smtClean="0">
                <a:solidFill>
                  <a:srgbClr val="9BBB59">
                    <a:lumMod val="40000"/>
                    <a:lumOff val="60000"/>
                  </a:srgbClr>
                </a:solidFill>
              </a:rPr>
              <a:t>to make recommendations for what can be done to enhance its productivity/ diversity etc.</a:t>
            </a:r>
            <a:endParaRPr lang="ru-RU" sz="2800" dirty="0">
              <a:solidFill>
                <a:srgbClr val="9BBB59">
                  <a:lumMod val="40000"/>
                  <a:lumOff val="60000"/>
                </a:srgb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296260" y="374900"/>
            <a:ext cx="8229600" cy="610820"/>
          </a:xfrm>
        </p:spPr>
        <p:txBody>
          <a:bodyPr>
            <a:normAutofit fontScale="90000"/>
          </a:bodyPr>
          <a:lstStyle/>
          <a:p>
            <a:r>
              <a:rPr lang="en-US" b="1" dirty="0" smtClean="0">
                <a:solidFill>
                  <a:schemeClr val="tx1"/>
                </a:solidFill>
              </a:rPr>
              <a:t>Objects</a:t>
            </a:r>
            <a:endParaRPr lang="ru-RU" b="1" dirty="0">
              <a:solidFill>
                <a:schemeClr val="tx1"/>
              </a:solidFill>
            </a:endParaRPr>
          </a:p>
        </p:txBody>
      </p:sp>
      <p:sp>
        <p:nvSpPr>
          <p:cNvPr id="7" name="Содержимое 6"/>
          <p:cNvSpPr>
            <a:spLocks noGrp="1"/>
          </p:cNvSpPr>
          <p:nvPr>
            <p:ph idx="1"/>
          </p:nvPr>
        </p:nvSpPr>
        <p:spPr>
          <a:xfrm>
            <a:off x="296260" y="985720"/>
            <a:ext cx="7940660" cy="3359510"/>
          </a:xfrm>
        </p:spPr>
        <p:txBody>
          <a:bodyPr>
            <a:noAutofit/>
          </a:bodyPr>
          <a:lstStyle/>
          <a:p>
            <a:pPr lvl="0"/>
            <a:r>
              <a:rPr lang="en-US" sz="2400" b="1" i="1" dirty="0" smtClean="0">
                <a:solidFill>
                  <a:schemeClr val="tx1"/>
                </a:solidFill>
              </a:rPr>
              <a:t>Landscape of roads </a:t>
            </a:r>
            <a:r>
              <a:rPr lang="en-US" sz="2400" b="1" i="1" dirty="0" smtClean="0"/>
              <a:t>.</a:t>
            </a:r>
            <a:r>
              <a:rPr lang="en-US" sz="2000" b="1" dirty="0" smtClean="0"/>
              <a:t>The landscape treatment of roads is concerned with the planning and design of roads and highways with regard to their environmental impact on the surrounding landscape (</a:t>
            </a:r>
            <a:r>
              <a:rPr lang="en-US" sz="2000" b="1" i="1" dirty="0" smtClean="0"/>
              <a:t>Design with nature, </a:t>
            </a:r>
            <a:r>
              <a:rPr lang="en-US" sz="2000" b="1" dirty="0" smtClean="0"/>
              <a:t>Ian </a:t>
            </a:r>
            <a:r>
              <a:rPr lang="en-US" sz="2000" b="1" dirty="0" err="1" smtClean="0"/>
              <a:t>McHarg</a:t>
            </a:r>
            <a:r>
              <a:rPr lang="en-US" sz="2000" b="1" dirty="0" smtClean="0"/>
              <a:t> ).</a:t>
            </a:r>
          </a:p>
          <a:p>
            <a:pPr lvl="0"/>
            <a:endParaRPr lang="en-US" sz="2000" b="1" dirty="0" smtClean="0"/>
          </a:p>
          <a:p>
            <a:pPr lvl="0"/>
            <a:r>
              <a:rPr lang="en-US" sz="2400" b="1" i="1" dirty="0" smtClean="0">
                <a:solidFill>
                  <a:schemeClr val="tx1"/>
                </a:solidFill>
              </a:rPr>
              <a:t>Landscape of forestry . </a:t>
            </a:r>
            <a:r>
              <a:rPr lang="en-US" sz="2000" b="1" dirty="0" smtClean="0"/>
              <a:t>The landscape treatment of forests is concerned with the non-timber objectives which can be obtained by conserving and developing forests: scenic quality, water quality, recreation, wildlife conservation and other environmental goods.</a:t>
            </a:r>
          </a:p>
          <a:p>
            <a:pPr lvl="0"/>
            <a:endParaRPr lang="ru-RU" sz="1800" dirty="0" smtClean="0"/>
          </a:p>
          <a:p>
            <a:pPr lvl="0"/>
            <a:endParaRPr lang="ru-RU" sz="1800" dirty="0" smtClean="0"/>
          </a:p>
          <a:p>
            <a:endParaRPr lang="ru-RU" sz="1800" dirty="0"/>
          </a:p>
        </p:txBody>
      </p:sp>
      <p:sp>
        <p:nvSpPr>
          <p:cNvPr id="4" name="Дата 3"/>
          <p:cNvSpPr>
            <a:spLocks noGrp="1"/>
          </p:cNvSpPr>
          <p:nvPr>
            <p:ph type="dt" sz="half" idx="10"/>
          </p:nvPr>
        </p:nvSpPr>
        <p:spPr/>
        <p:txBody>
          <a:bodyPr/>
          <a:lstStyle/>
          <a:p>
            <a:fld id="{8FE67700-C608-4FA1-9E52-24D08C4AAA42}" type="datetime1">
              <a:rPr lang="en-US" smtClean="0"/>
              <a:pPr/>
              <a:t>10/6/2014</a:t>
            </a:fld>
            <a:endParaRPr lang="en-US"/>
          </a:p>
        </p:txBody>
      </p:sp>
      <p:sp>
        <p:nvSpPr>
          <p:cNvPr id="5" name="Номер слайда 4"/>
          <p:cNvSpPr>
            <a:spLocks noGrp="1"/>
          </p:cNvSpPr>
          <p:nvPr>
            <p:ph type="sldNum" sz="quarter" idx="12"/>
          </p:nvPr>
        </p:nvSpPr>
        <p:spPr/>
        <p:txBody>
          <a:bodyPr/>
          <a:lstStyle/>
          <a:p>
            <a:fld id="{B82CCC60-E8CD-4174-8B1A-7DF615B22EEF}" type="slidenum">
              <a:rPr lang="en-US" smtClean="0"/>
              <a:pPr/>
              <a:t>23</a:t>
            </a:fld>
            <a:endParaRPr lang="en-US"/>
          </a:p>
        </p:txBody>
      </p:sp>
      <p:pic>
        <p:nvPicPr>
          <p:cNvPr id="33794" name="Picture 2" descr="http://www.glatfelter.com/siteimages/timber_sales/1-0_managing_forests.jpg">
            <a:hlinkClick r:id="rId2"/>
          </p:cNvPr>
          <p:cNvPicPr>
            <a:picLocks noChangeAspect="1" noChangeArrowheads="1"/>
          </p:cNvPicPr>
          <p:nvPr/>
        </p:nvPicPr>
        <p:blipFill>
          <a:blip r:embed="rId3" cstate="print"/>
          <a:srcRect/>
          <a:stretch>
            <a:fillRect/>
          </a:stretch>
        </p:blipFill>
        <p:spPr bwMode="auto">
          <a:xfrm>
            <a:off x="448965" y="4192525"/>
            <a:ext cx="5048250" cy="2419351"/>
          </a:xfrm>
          <a:prstGeom prst="rect">
            <a:avLst/>
          </a:prstGeom>
          <a:noFill/>
        </p:spPr>
      </p:pic>
      <p:sp>
        <p:nvSpPr>
          <p:cNvPr id="8" name="Прямоугольник 7"/>
          <p:cNvSpPr/>
          <p:nvPr/>
        </p:nvSpPr>
        <p:spPr>
          <a:xfrm>
            <a:off x="5488230" y="4803345"/>
            <a:ext cx="3004027" cy="923330"/>
          </a:xfrm>
          <a:prstGeom prst="rect">
            <a:avLst/>
          </a:prstGeom>
        </p:spPr>
        <p:txBody>
          <a:bodyPr wrap="square">
            <a:spAutoFit/>
          </a:bodyPr>
          <a:lstStyle/>
          <a:p>
            <a:r>
              <a:rPr lang="en-US" b="1" dirty="0" smtClean="0"/>
              <a:t>Forestry, forest </a:t>
            </a:r>
            <a:r>
              <a:rPr lang="en-US" b="1" dirty="0" smtClean="0"/>
              <a:t>management. Glatfelter </a:t>
            </a:r>
            <a:r>
              <a:rPr lang="en-US" b="1" dirty="0" smtClean="0"/>
              <a:t>Pulpwood Company</a:t>
            </a:r>
            <a:endParaRPr lang="ru-RU"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 y="374900"/>
            <a:ext cx="8695034" cy="3359510"/>
          </a:xfrm>
        </p:spPr>
        <p:txBody>
          <a:bodyPr>
            <a:normAutofit/>
          </a:bodyPr>
          <a:lstStyle/>
          <a:p>
            <a:pPr lvl="0">
              <a:buNone/>
            </a:pPr>
            <a:r>
              <a:rPr lang="en-US" b="1" i="1" dirty="0" smtClean="0">
                <a:solidFill>
                  <a:schemeClr val="tx1"/>
                </a:solidFill>
              </a:rPr>
              <a:t>Landscape of energy. </a:t>
            </a:r>
            <a:endParaRPr lang="en-US" b="1" i="1" dirty="0" smtClean="0">
              <a:solidFill>
                <a:schemeClr val="tx1"/>
              </a:solidFill>
            </a:endParaRPr>
          </a:p>
          <a:p>
            <a:pPr lvl="0">
              <a:buNone/>
            </a:pPr>
            <a:r>
              <a:rPr lang="en-US" sz="2200" b="1" dirty="0" smtClean="0">
                <a:solidFill>
                  <a:schemeClr val="tx1"/>
                </a:solidFill>
              </a:rPr>
              <a:t>         The </a:t>
            </a:r>
            <a:r>
              <a:rPr lang="en-US" sz="2200" b="1" dirty="0" smtClean="0">
                <a:solidFill>
                  <a:schemeClr val="tx1"/>
                </a:solidFill>
              </a:rPr>
              <a:t>generation of energy has become a major land use with consequent environmental impacts upon the landscape. Landscape planning for energy is concerned with designs and plans to mitigate the impact of power generation upon the landscape. </a:t>
            </a:r>
            <a:r>
              <a:rPr lang="ru-RU" sz="2200" b="1" dirty="0" err="1" smtClean="0">
                <a:solidFill>
                  <a:schemeClr val="tx1"/>
                </a:solidFill>
              </a:rPr>
              <a:t>This</a:t>
            </a:r>
            <a:r>
              <a:rPr lang="ru-RU" sz="2200" b="1" dirty="0" smtClean="0">
                <a:solidFill>
                  <a:schemeClr val="tx1"/>
                </a:solidFill>
              </a:rPr>
              <a:t> </a:t>
            </a:r>
            <a:r>
              <a:rPr lang="ru-RU" sz="2200" b="1" dirty="0" err="1" smtClean="0">
                <a:solidFill>
                  <a:schemeClr val="tx1"/>
                </a:solidFill>
              </a:rPr>
              <a:t>includes</a:t>
            </a:r>
            <a:r>
              <a:rPr lang="ru-RU" sz="2200" b="1" dirty="0" smtClean="0">
                <a:solidFill>
                  <a:schemeClr val="tx1"/>
                </a:solidFill>
              </a:rPr>
              <a:t> landscape </a:t>
            </a:r>
            <a:r>
              <a:rPr lang="ru-RU" sz="2200" b="1" dirty="0" err="1" smtClean="0">
                <a:solidFill>
                  <a:schemeClr val="tx1"/>
                </a:solidFill>
              </a:rPr>
              <a:t>planning</a:t>
            </a:r>
            <a:r>
              <a:rPr lang="ru-RU" sz="2200" b="1" dirty="0" smtClean="0">
                <a:solidFill>
                  <a:schemeClr val="tx1"/>
                </a:solidFill>
              </a:rPr>
              <a:t> </a:t>
            </a:r>
            <a:r>
              <a:rPr lang="ru-RU" sz="2200" b="1" dirty="0" err="1" smtClean="0">
                <a:solidFill>
                  <a:schemeClr val="tx1"/>
                </a:solidFill>
              </a:rPr>
              <a:t>for</a:t>
            </a:r>
            <a:r>
              <a:rPr lang="ru-RU" sz="2200" b="1" dirty="0" smtClean="0">
                <a:solidFill>
                  <a:schemeClr val="tx1"/>
                </a:solidFill>
              </a:rPr>
              <a:t>: power stations</a:t>
            </a:r>
            <a:r>
              <a:rPr lang="en-US" sz="2200" b="1" dirty="0" smtClean="0">
                <a:solidFill>
                  <a:schemeClr val="tx1"/>
                </a:solidFill>
              </a:rPr>
              <a:t>, </a:t>
            </a:r>
            <a:r>
              <a:rPr lang="ru-RU" sz="2200" b="1" dirty="0" smtClean="0">
                <a:solidFill>
                  <a:schemeClr val="tx1"/>
                </a:solidFill>
              </a:rPr>
              <a:t>power transmission</a:t>
            </a:r>
            <a:r>
              <a:rPr lang="en-US" sz="2200" b="1" dirty="0" smtClean="0">
                <a:solidFill>
                  <a:schemeClr val="tx1"/>
                </a:solidFill>
              </a:rPr>
              <a:t> </a:t>
            </a:r>
            <a:r>
              <a:rPr lang="ru-RU" sz="2200" b="1" dirty="0" err="1" smtClean="0">
                <a:solidFill>
                  <a:schemeClr val="tx1"/>
                </a:solidFill>
              </a:rPr>
              <a:t>lines</a:t>
            </a:r>
            <a:r>
              <a:rPr lang="en-US" sz="2200" b="1" dirty="0" smtClean="0">
                <a:solidFill>
                  <a:schemeClr val="tx1"/>
                </a:solidFill>
              </a:rPr>
              <a:t>, </a:t>
            </a:r>
            <a:r>
              <a:rPr lang="ru-RU" sz="2200" b="1" dirty="0" smtClean="0">
                <a:solidFill>
                  <a:schemeClr val="tx1"/>
                </a:solidFill>
              </a:rPr>
              <a:t>hydroelectric power</a:t>
            </a:r>
            <a:r>
              <a:rPr lang="en-US" sz="2200" b="1" dirty="0" smtClean="0">
                <a:solidFill>
                  <a:schemeClr val="tx1"/>
                </a:solidFill>
              </a:rPr>
              <a:t>, </a:t>
            </a:r>
            <a:r>
              <a:rPr lang="ru-RU" sz="2200" b="1" dirty="0" smtClean="0">
                <a:solidFill>
                  <a:schemeClr val="tx1"/>
                </a:solidFill>
              </a:rPr>
              <a:t>tidal power</a:t>
            </a:r>
            <a:r>
              <a:rPr lang="en-US" sz="2200" b="1" dirty="0" smtClean="0">
                <a:solidFill>
                  <a:schemeClr val="tx1"/>
                </a:solidFill>
              </a:rPr>
              <a:t>, </a:t>
            </a:r>
            <a:r>
              <a:rPr lang="ru-RU" sz="2200" b="1" dirty="0" smtClean="0">
                <a:solidFill>
                  <a:schemeClr val="tx1"/>
                </a:solidFill>
              </a:rPr>
              <a:t>solar power</a:t>
            </a:r>
            <a:r>
              <a:rPr lang="en-US" sz="2200" b="1" dirty="0" smtClean="0">
                <a:solidFill>
                  <a:schemeClr val="tx1"/>
                </a:solidFill>
              </a:rPr>
              <a:t> and </a:t>
            </a:r>
            <a:r>
              <a:rPr lang="ru-RU" sz="2200" b="1" dirty="0" err="1" smtClean="0">
                <a:solidFill>
                  <a:schemeClr val="tx1"/>
                </a:solidFill>
              </a:rPr>
              <a:t>wind</a:t>
            </a:r>
            <a:r>
              <a:rPr lang="ru-RU" sz="2200" b="1" dirty="0" smtClean="0">
                <a:solidFill>
                  <a:schemeClr val="tx1"/>
                </a:solidFill>
              </a:rPr>
              <a:t> power</a:t>
            </a:r>
            <a:r>
              <a:rPr lang="en-US" sz="2200" b="1" dirty="0" smtClean="0">
                <a:solidFill>
                  <a:schemeClr val="tx1"/>
                </a:solidFill>
              </a:rPr>
              <a:t>. </a:t>
            </a:r>
          </a:p>
          <a:p>
            <a:pPr lvl="0"/>
            <a:endParaRPr lang="en-US" sz="2200" b="1" dirty="0" smtClean="0"/>
          </a:p>
          <a:p>
            <a:pPr lvl="0"/>
            <a:endParaRPr lang="en-US" sz="2200" b="1" dirty="0" smtClean="0"/>
          </a:p>
          <a:p>
            <a:endParaRPr lang="ru-RU" sz="2400" dirty="0" smtClean="0"/>
          </a:p>
          <a:p>
            <a:pPr lvl="0"/>
            <a:endParaRPr lang="ru-RU" sz="2200" dirty="0" smtClean="0"/>
          </a:p>
          <a:p>
            <a:endParaRPr lang="ru-RU" dirty="0"/>
          </a:p>
        </p:txBody>
      </p:sp>
      <p:sp>
        <p:nvSpPr>
          <p:cNvPr id="4" name="Дата 3"/>
          <p:cNvSpPr>
            <a:spLocks noGrp="1"/>
          </p:cNvSpPr>
          <p:nvPr>
            <p:ph type="dt" sz="half" idx="10"/>
          </p:nvPr>
        </p:nvSpPr>
        <p:spPr/>
        <p:txBody>
          <a:bodyPr/>
          <a:lstStyle/>
          <a:p>
            <a:fld id="{8FE67700-C608-4FA1-9E52-24D08C4AAA42}" type="datetime1">
              <a:rPr lang="en-US" smtClean="0"/>
              <a:pPr/>
              <a:t>10/6/2014</a:t>
            </a:fld>
            <a:endParaRPr lang="en-US"/>
          </a:p>
        </p:txBody>
      </p:sp>
      <p:sp>
        <p:nvSpPr>
          <p:cNvPr id="5" name="Номер слайда 4"/>
          <p:cNvSpPr>
            <a:spLocks noGrp="1"/>
          </p:cNvSpPr>
          <p:nvPr>
            <p:ph type="sldNum" sz="quarter" idx="12"/>
          </p:nvPr>
        </p:nvSpPr>
        <p:spPr/>
        <p:txBody>
          <a:bodyPr/>
          <a:lstStyle/>
          <a:p>
            <a:fld id="{B82CCC60-E8CD-4174-8B1A-7DF615B22EEF}" type="slidenum">
              <a:rPr lang="en-US" smtClean="0"/>
              <a:pPr/>
              <a:t>24</a:t>
            </a:fld>
            <a:endParaRPr lang="en-US"/>
          </a:p>
        </p:txBody>
      </p:sp>
      <p:sp>
        <p:nvSpPr>
          <p:cNvPr id="6" name="Прямоугольник 5"/>
          <p:cNvSpPr/>
          <p:nvPr/>
        </p:nvSpPr>
        <p:spPr>
          <a:xfrm>
            <a:off x="6251755" y="4345230"/>
            <a:ext cx="3044950" cy="923330"/>
          </a:xfrm>
          <a:prstGeom prst="rect">
            <a:avLst/>
          </a:prstGeom>
        </p:spPr>
        <p:txBody>
          <a:bodyPr wrap="square">
            <a:spAutoFit/>
          </a:bodyPr>
          <a:lstStyle/>
          <a:p>
            <a:r>
              <a:rPr lang="en-US" b="1" dirty="0" smtClean="0"/>
              <a:t>Foote Creek Rim Wind Farm near Arlington, in Carbon County, Wyoming</a:t>
            </a:r>
            <a:endParaRPr lang="ru-RU" b="1" dirty="0"/>
          </a:p>
        </p:txBody>
      </p:sp>
      <p:pic>
        <p:nvPicPr>
          <p:cNvPr id="32772" name="Picture 4" descr="http://newswatch.nationalgeographic.com/files/2011/06/Foote-Creek-Rim-II-copy-950x628.jpg"/>
          <p:cNvPicPr>
            <a:picLocks noChangeAspect="1" noChangeArrowheads="1"/>
          </p:cNvPicPr>
          <p:nvPr/>
        </p:nvPicPr>
        <p:blipFill>
          <a:blip r:embed="rId2" cstate="print"/>
          <a:srcRect/>
          <a:stretch>
            <a:fillRect/>
          </a:stretch>
        </p:blipFill>
        <p:spPr bwMode="auto">
          <a:xfrm>
            <a:off x="296260" y="2970885"/>
            <a:ext cx="5547956" cy="366749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35801" y="1596540"/>
            <a:ext cx="6108199" cy="4275740"/>
          </a:xfrm>
        </p:spPr>
        <p:txBody>
          <a:bodyPr/>
          <a:lstStyle/>
          <a:p>
            <a:pPr lvl="0"/>
            <a:r>
              <a:rPr lang="en-US" b="1" i="1" dirty="0" smtClean="0"/>
              <a:t>Landscape of urbanization</a:t>
            </a:r>
            <a:r>
              <a:rPr lang="en-US" b="1" dirty="0" smtClean="0"/>
              <a:t>. Landscape planning for urbanization is concerned with the conservation and development of landscape resources as urbanization takes place. Landscape planners have proposed greenways and green belts, GIS as a means of urban growth management.</a:t>
            </a:r>
          </a:p>
          <a:p>
            <a:endParaRPr lang="ru-RU" dirty="0"/>
          </a:p>
        </p:txBody>
      </p:sp>
      <p:sp>
        <p:nvSpPr>
          <p:cNvPr id="4" name="Дата 3"/>
          <p:cNvSpPr>
            <a:spLocks noGrp="1"/>
          </p:cNvSpPr>
          <p:nvPr>
            <p:ph type="dt" sz="half" idx="10"/>
          </p:nvPr>
        </p:nvSpPr>
        <p:spPr/>
        <p:txBody>
          <a:bodyPr/>
          <a:lstStyle/>
          <a:p>
            <a:fld id="{8FE67700-C608-4FA1-9E52-24D08C4AAA42}" type="datetime1">
              <a:rPr lang="en-US" smtClean="0"/>
              <a:pPr/>
              <a:t>10/6/2014</a:t>
            </a:fld>
            <a:endParaRPr lang="en-US"/>
          </a:p>
        </p:txBody>
      </p:sp>
      <p:sp>
        <p:nvSpPr>
          <p:cNvPr id="5" name="Номер слайда 4"/>
          <p:cNvSpPr>
            <a:spLocks noGrp="1"/>
          </p:cNvSpPr>
          <p:nvPr>
            <p:ph type="sldNum" sz="quarter" idx="12"/>
          </p:nvPr>
        </p:nvSpPr>
        <p:spPr/>
        <p:txBody>
          <a:bodyPr/>
          <a:lstStyle/>
          <a:p>
            <a:fld id="{B82CCC60-E8CD-4174-8B1A-7DF615B22EEF}" type="slidenum">
              <a:rPr lang="en-US" smtClean="0"/>
              <a:pPr/>
              <a:t>25</a:t>
            </a:fld>
            <a:endParaRPr lang="en-US"/>
          </a:p>
        </p:txBody>
      </p:sp>
      <p:grpSp>
        <p:nvGrpSpPr>
          <p:cNvPr id="7" name="Группа 6"/>
          <p:cNvGrpSpPr/>
          <p:nvPr/>
        </p:nvGrpSpPr>
        <p:grpSpPr>
          <a:xfrm>
            <a:off x="0" y="1443835"/>
            <a:ext cx="7372350" cy="4492367"/>
            <a:chOff x="0" y="1443835"/>
            <a:chExt cx="7372350" cy="4492367"/>
          </a:xfrm>
        </p:grpSpPr>
        <p:pic>
          <p:nvPicPr>
            <p:cNvPr id="31746" name="Picture 2" descr="Master Plan for the Central Delaware - Architect Magazine"/>
            <p:cNvPicPr>
              <a:picLocks noChangeAspect="1" noChangeArrowheads="1"/>
            </p:cNvPicPr>
            <p:nvPr/>
          </p:nvPicPr>
          <p:blipFill>
            <a:blip r:embed="rId2" cstate="print"/>
            <a:srcRect/>
            <a:stretch>
              <a:fillRect/>
            </a:stretch>
          </p:blipFill>
          <p:spPr bwMode="auto">
            <a:xfrm>
              <a:off x="0" y="1443835"/>
              <a:ext cx="7372350" cy="4152900"/>
            </a:xfrm>
            <a:prstGeom prst="rect">
              <a:avLst/>
            </a:prstGeom>
            <a:noFill/>
          </p:spPr>
        </p:pic>
        <p:sp>
          <p:nvSpPr>
            <p:cNvPr id="6" name="Прямоугольник 5"/>
            <p:cNvSpPr/>
            <p:nvPr/>
          </p:nvSpPr>
          <p:spPr>
            <a:xfrm>
              <a:off x="601670" y="5566870"/>
              <a:ext cx="3731663" cy="369332"/>
            </a:xfrm>
            <a:prstGeom prst="rect">
              <a:avLst/>
            </a:prstGeom>
          </p:spPr>
          <p:txBody>
            <a:bodyPr wrap="none">
              <a:spAutoFit/>
            </a:bodyPr>
            <a:lstStyle/>
            <a:p>
              <a:r>
                <a:rPr lang="en-US" b="1" dirty="0" smtClean="0"/>
                <a:t>Master Plan for the Central Delaware</a:t>
              </a:r>
              <a:endParaRPr lang="ru-RU"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555" y="680310"/>
            <a:ext cx="8398774" cy="3512215"/>
          </a:xfrm>
        </p:spPr>
        <p:txBody>
          <a:bodyPr>
            <a:normAutofit/>
          </a:bodyPr>
          <a:lstStyle/>
          <a:p>
            <a:pPr lvl="0">
              <a:buNone/>
            </a:pPr>
            <a:r>
              <a:rPr lang="en-US" b="1" i="1" dirty="0" smtClean="0">
                <a:solidFill>
                  <a:schemeClr val="tx2">
                    <a:lumMod val="50000"/>
                  </a:schemeClr>
                </a:solidFill>
              </a:rPr>
              <a:t>Landscape of recreation.</a:t>
            </a:r>
          </a:p>
          <a:p>
            <a:pPr lvl="0">
              <a:buNone/>
            </a:pPr>
            <a:r>
              <a:rPr lang="en-US" b="1" i="1" dirty="0" smtClean="0"/>
              <a:t>     </a:t>
            </a:r>
            <a:r>
              <a:rPr lang="en-US" sz="2000" b="1" dirty="0" smtClean="0"/>
              <a:t>In the coastal regions of many countries (e.g. Spain and Denmark) it is the dominant land use and has had an enormous impact on the natural landscape. landscape planners work on the landscape of recreation to: </a:t>
            </a:r>
            <a:endParaRPr lang="ru-RU" sz="2000" b="1" dirty="0" smtClean="0"/>
          </a:p>
          <a:p>
            <a:pPr lvl="1"/>
            <a:r>
              <a:rPr lang="en-US" sz="2000" b="1" dirty="0" smtClean="0"/>
              <a:t>reclaim </a:t>
            </a:r>
            <a:r>
              <a:rPr lang="en-US" sz="2000" b="1" dirty="0" smtClean="0"/>
              <a:t>landscapes which have been damaged by recreational use</a:t>
            </a:r>
            <a:endParaRPr lang="ru-RU" sz="2000" b="1" dirty="0" smtClean="0"/>
          </a:p>
          <a:p>
            <a:pPr lvl="1"/>
            <a:r>
              <a:rPr lang="en-US" sz="2000" b="1" dirty="0" smtClean="0"/>
              <a:t>carry out environmental impact assessments of recreational development proposals</a:t>
            </a:r>
            <a:endParaRPr lang="ru-RU" sz="2000" b="1" dirty="0" smtClean="0"/>
          </a:p>
          <a:p>
            <a:pPr lvl="1"/>
            <a:r>
              <a:rPr lang="en-US" sz="2000" b="1" dirty="0" smtClean="0"/>
              <a:t>prepare landscape plans and designs for recreation projects</a:t>
            </a:r>
            <a:r>
              <a:rPr lang="en-US" sz="1800" dirty="0" smtClean="0"/>
              <a:t>.</a:t>
            </a:r>
          </a:p>
          <a:p>
            <a:endParaRPr lang="ru-RU" dirty="0"/>
          </a:p>
        </p:txBody>
      </p:sp>
      <p:sp>
        <p:nvSpPr>
          <p:cNvPr id="4" name="Дата 3"/>
          <p:cNvSpPr>
            <a:spLocks noGrp="1"/>
          </p:cNvSpPr>
          <p:nvPr>
            <p:ph type="dt" sz="half" idx="10"/>
          </p:nvPr>
        </p:nvSpPr>
        <p:spPr/>
        <p:txBody>
          <a:bodyPr/>
          <a:lstStyle/>
          <a:p>
            <a:fld id="{8FE67700-C608-4FA1-9E52-24D08C4AAA42}" type="datetime1">
              <a:rPr lang="en-US" smtClean="0"/>
              <a:pPr/>
              <a:t>10/6/2014</a:t>
            </a:fld>
            <a:endParaRPr lang="en-US"/>
          </a:p>
        </p:txBody>
      </p:sp>
      <p:sp>
        <p:nvSpPr>
          <p:cNvPr id="5" name="Номер слайда 4"/>
          <p:cNvSpPr>
            <a:spLocks noGrp="1"/>
          </p:cNvSpPr>
          <p:nvPr>
            <p:ph type="sldNum" sz="quarter" idx="12"/>
          </p:nvPr>
        </p:nvSpPr>
        <p:spPr/>
        <p:txBody>
          <a:bodyPr/>
          <a:lstStyle/>
          <a:p>
            <a:fld id="{B82CCC60-E8CD-4174-8B1A-7DF615B22EEF}" type="slidenum">
              <a:rPr lang="en-US" smtClean="0"/>
              <a:pPr/>
              <a:t>26</a:t>
            </a:fld>
            <a:endParaRPr lang="en-US"/>
          </a:p>
        </p:txBody>
      </p:sp>
      <p:grpSp>
        <p:nvGrpSpPr>
          <p:cNvPr id="7" name="Группа 6"/>
          <p:cNvGrpSpPr/>
          <p:nvPr/>
        </p:nvGrpSpPr>
        <p:grpSpPr>
          <a:xfrm>
            <a:off x="0" y="-541330"/>
            <a:ext cx="6362700" cy="6630237"/>
            <a:chOff x="0" y="-541330"/>
            <a:chExt cx="6362700" cy="6630237"/>
          </a:xfrm>
        </p:grpSpPr>
        <p:pic>
          <p:nvPicPr>
            <p:cNvPr id="30722" name="Picture 2" descr="http://t2.gstatic.com/images?q=tbn:ANd9GcS-CntBSLblRVsVpRFukyNXq152Lbe02AtK_3dGav5RMs0y8OKv">
              <a:hlinkClick r:id="rId2"/>
            </p:cNvPr>
            <p:cNvPicPr>
              <a:picLocks noChangeAspect="1" noChangeArrowheads="1"/>
            </p:cNvPicPr>
            <p:nvPr/>
          </p:nvPicPr>
          <p:blipFill>
            <a:blip r:embed="rId3" cstate="print"/>
            <a:srcRect/>
            <a:stretch>
              <a:fillRect/>
            </a:stretch>
          </p:blipFill>
          <p:spPr bwMode="auto">
            <a:xfrm>
              <a:off x="0" y="-541330"/>
              <a:ext cx="6362700" cy="6248400"/>
            </a:xfrm>
            <a:prstGeom prst="rect">
              <a:avLst/>
            </a:prstGeom>
            <a:noFill/>
          </p:spPr>
        </p:pic>
        <p:sp>
          <p:nvSpPr>
            <p:cNvPr id="6" name="Прямоугольник 5"/>
            <p:cNvSpPr/>
            <p:nvPr/>
          </p:nvSpPr>
          <p:spPr>
            <a:xfrm>
              <a:off x="1212490" y="5719575"/>
              <a:ext cx="3773469" cy="369332"/>
            </a:xfrm>
            <a:prstGeom prst="rect">
              <a:avLst/>
            </a:prstGeom>
          </p:spPr>
          <p:txBody>
            <a:bodyPr wrap="none">
              <a:spAutoFit/>
            </a:bodyPr>
            <a:lstStyle/>
            <a:p>
              <a:r>
                <a:rPr lang="en-US" b="1" dirty="0" err="1" smtClean="0"/>
                <a:t>Northwoods</a:t>
              </a:r>
              <a:r>
                <a:rPr lang="en-US" b="1" dirty="0" smtClean="0"/>
                <a:t> Landscape &amp; Recreation </a:t>
              </a:r>
              <a:endParaRPr lang="ru-RU"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8847740" cy="4275740"/>
          </a:xfrm>
        </p:spPr>
        <p:txBody>
          <a:bodyPr/>
          <a:lstStyle/>
          <a:p>
            <a:pPr lvl="1"/>
            <a:endParaRPr lang="ru-RU" sz="1800" dirty="0" smtClean="0"/>
          </a:p>
          <a:p>
            <a:pPr lvl="0"/>
            <a:r>
              <a:rPr lang="en-US" sz="2400" b="1" i="1" dirty="0" smtClean="0">
                <a:solidFill>
                  <a:schemeClr val="tx2">
                    <a:lumMod val="50000"/>
                  </a:schemeClr>
                </a:solidFill>
              </a:rPr>
              <a:t>Landscape of mineral extraction </a:t>
            </a:r>
            <a:r>
              <a:rPr lang="en-US" sz="2400" b="1" i="1" dirty="0" smtClean="0"/>
              <a:t>.</a:t>
            </a:r>
            <a:r>
              <a:rPr lang="en-US" sz="1800" dirty="0" smtClean="0"/>
              <a:t> </a:t>
            </a:r>
          </a:p>
          <a:p>
            <a:pPr lvl="0">
              <a:buNone/>
            </a:pPr>
            <a:r>
              <a:rPr lang="en-US" sz="1800" dirty="0" smtClean="0"/>
              <a:t>      </a:t>
            </a:r>
            <a:r>
              <a:rPr lang="en-US" sz="2000" b="1" dirty="0" smtClean="0"/>
              <a:t>Harm has been caused to scenic quality, water quality, habitat quality and other environmental goods. </a:t>
            </a:r>
            <a:r>
              <a:rPr lang="ru-RU" sz="2000" b="1" dirty="0" err="1" smtClean="0"/>
              <a:t>The</a:t>
            </a:r>
            <a:r>
              <a:rPr lang="ru-RU" sz="2000" b="1" dirty="0" smtClean="0"/>
              <a:t> landscape </a:t>
            </a:r>
            <a:r>
              <a:rPr lang="ru-RU" sz="2000" b="1" dirty="0" err="1" smtClean="0"/>
              <a:t>treatment</a:t>
            </a:r>
            <a:r>
              <a:rPr lang="ru-RU" sz="2000" b="1" dirty="0" smtClean="0"/>
              <a:t> </a:t>
            </a:r>
            <a:r>
              <a:rPr lang="ru-RU" sz="2000" b="1" dirty="0" err="1" smtClean="0"/>
              <a:t>of</a:t>
            </a:r>
            <a:r>
              <a:rPr lang="ru-RU" sz="2000" b="1" dirty="0" smtClean="0"/>
              <a:t> </a:t>
            </a:r>
            <a:r>
              <a:rPr lang="ru-RU" sz="2000" b="1" dirty="0" err="1" smtClean="0"/>
              <a:t>mineral</a:t>
            </a:r>
            <a:r>
              <a:rPr lang="ru-RU" sz="2000" b="1" dirty="0" smtClean="0"/>
              <a:t> </a:t>
            </a:r>
            <a:r>
              <a:rPr lang="ru-RU" sz="2000" b="1" dirty="0" err="1" smtClean="0"/>
              <a:t>workings</a:t>
            </a:r>
            <a:r>
              <a:rPr lang="ru-RU" sz="2000" b="1" dirty="0" smtClean="0"/>
              <a:t> </a:t>
            </a:r>
            <a:r>
              <a:rPr lang="ru-RU" sz="2000" b="1" dirty="0" err="1" smtClean="0"/>
              <a:t>is</a:t>
            </a:r>
            <a:r>
              <a:rPr lang="ru-RU" sz="2000" b="1" dirty="0" smtClean="0"/>
              <a:t> </a:t>
            </a:r>
            <a:r>
              <a:rPr lang="ru-RU" sz="2000" b="1" dirty="0" err="1" smtClean="0"/>
              <a:t>concerned</a:t>
            </a:r>
            <a:r>
              <a:rPr lang="ru-RU" sz="2000" b="1" dirty="0" smtClean="0"/>
              <a:t> </a:t>
            </a:r>
            <a:r>
              <a:rPr lang="ru-RU" sz="2000" b="1" dirty="0" err="1" smtClean="0"/>
              <a:t>with</a:t>
            </a:r>
            <a:r>
              <a:rPr lang="ru-RU" sz="2000" b="1" dirty="0" smtClean="0"/>
              <a:t>: </a:t>
            </a:r>
          </a:p>
          <a:p>
            <a:pPr lvl="1"/>
            <a:r>
              <a:rPr lang="en-US" sz="2000" b="1" dirty="0" smtClean="0"/>
              <a:t>the reclamation of abandoned mines and quarries;</a:t>
            </a:r>
            <a:endParaRPr lang="ru-RU" sz="2000" b="1" dirty="0" smtClean="0"/>
          </a:p>
          <a:p>
            <a:pPr lvl="1"/>
            <a:r>
              <a:rPr lang="en-US" sz="2000" b="1" dirty="0" smtClean="0"/>
              <a:t>the planning and design of future mineral workings to minimize their harmful environmental impact and achieve as many positive impacts on the environment as possible.</a:t>
            </a:r>
            <a:endParaRPr lang="ru-RU" sz="2000" b="1" dirty="0" smtClean="0"/>
          </a:p>
          <a:p>
            <a:endParaRPr lang="ru-RU" dirty="0"/>
          </a:p>
        </p:txBody>
      </p:sp>
      <p:sp>
        <p:nvSpPr>
          <p:cNvPr id="4" name="Дата 3"/>
          <p:cNvSpPr>
            <a:spLocks noGrp="1"/>
          </p:cNvSpPr>
          <p:nvPr>
            <p:ph type="dt" sz="half" idx="10"/>
          </p:nvPr>
        </p:nvSpPr>
        <p:spPr/>
        <p:txBody>
          <a:bodyPr/>
          <a:lstStyle/>
          <a:p>
            <a:fld id="{8FE67700-C608-4FA1-9E52-24D08C4AAA42}" type="datetime1">
              <a:rPr lang="en-US" smtClean="0"/>
              <a:pPr/>
              <a:t>10/6/2014</a:t>
            </a:fld>
            <a:endParaRPr lang="en-US"/>
          </a:p>
        </p:txBody>
      </p:sp>
      <p:sp>
        <p:nvSpPr>
          <p:cNvPr id="5" name="Номер слайда 4"/>
          <p:cNvSpPr>
            <a:spLocks noGrp="1"/>
          </p:cNvSpPr>
          <p:nvPr>
            <p:ph type="sldNum" sz="quarter" idx="12"/>
          </p:nvPr>
        </p:nvSpPr>
        <p:spPr/>
        <p:txBody>
          <a:bodyPr/>
          <a:lstStyle/>
          <a:p>
            <a:fld id="{B82CCC60-E8CD-4174-8B1A-7DF615B22EEF}" type="slidenum">
              <a:rPr lang="en-US" smtClean="0"/>
              <a:pPr/>
              <a:t>27</a:t>
            </a:fld>
            <a:endParaRPr lang="en-US"/>
          </a:p>
        </p:txBody>
      </p:sp>
      <p:grpSp>
        <p:nvGrpSpPr>
          <p:cNvPr id="8" name="Группа 7"/>
          <p:cNvGrpSpPr/>
          <p:nvPr/>
        </p:nvGrpSpPr>
        <p:grpSpPr>
          <a:xfrm>
            <a:off x="143555" y="3123590"/>
            <a:ext cx="7597074" cy="2290575"/>
            <a:chOff x="143555" y="3123590"/>
            <a:chExt cx="7597074" cy="2290575"/>
          </a:xfrm>
        </p:grpSpPr>
        <p:pic>
          <p:nvPicPr>
            <p:cNvPr id="29698" name="Picture 2" descr="Photograph of an open pit excavation"/>
            <p:cNvPicPr>
              <a:picLocks noChangeAspect="1" noChangeArrowheads="1"/>
            </p:cNvPicPr>
            <p:nvPr/>
          </p:nvPicPr>
          <p:blipFill>
            <a:blip r:embed="rId2" cstate="print"/>
            <a:srcRect/>
            <a:stretch>
              <a:fillRect/>
            </a:stretch>
          </p:blipFill>
          <p:spPr bwMode="auto">
            <a:xfrm>
              <a:off x="143555" y="3123590"/>
              <a:ext cx="3460230" cy="2290575"/>
            </a:xfrm>
            <a:prstGeom prst="rect">
              <a:avLst/>
            </a:prstGeom>
            <a:noFill/>
          </p:spPr>
        </p:pic>
        <p:pic>
          <p:nvPicPr>
            <p:cNvPr id="29700" name="Picture 4" descr="3D views of a quarry"/>
            <p:cNvPicPr>
              <a:picLocks noChangeAspect="1" noChangeArrowheads="1"/>
            </p:cNvPicPr>
            <p:nvPr/>
          </p:nvPicPr>
          <p:blipFill>
            <a:blip r:embed="rId3" cstate="print"/>
            <a:srcRect/>
            <a:stretch>
              <a:fillRect/>
            </a:stretch>
          </p:blipFill>
          <p:spPr bwMode="auto">
            <a:xfrm>
              <a:off x="4877410" y="3123590"/>
              <a:ext cx="2863219" cy="2290575"/>
            </a:xfrm>
            <a:prstGeom prst="rect">
              <a:avLst/>
            </a:prstGeom>
            <a:noFill/>
          </p:spPr>
        </p:pic>
        <p:sp>
          <p:nvSpPr>
            <p:cNvPr id="7" name="Стрелка вправо 6"/>
            <p:cNvSpPr/>
            <p:nvPr/>
          </p:nvSpPr>
          <p:spPr>
            <a:xfrm>
              <a:off x="3808475" y="4039820"/>
              <a:ext cx="916230" cy="3054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48965" y="985720"/>
            <a:ext cx="4275740" cy="5344675"/>
          </a:xfrm>
        </p:spPr>
        <p:txBody>
          <a:bodyPr>
            <a:normAutofit fontScale="55000" lnSpcReduction="20000"/>
          </a:bodyPr>
          <a:lstStyle/>
          <a:p>
            <a:pPr lvl="0"/>
            <a:r>
              <a:rPr lang="en-US" sz="6200" b="1" i="1" dirty="0" smtClean="0">
                <a:solidFill>
                  <a:schemeClr val="tx1"/>
                </a:solidFill>
              </a:rPr>
              <a:t>Landscape of agriculture. </a:t>
            </a:r>
          </a:p>
          <a:p>
            <a:pPr lvl="0">
              <a:buNone/>
            </a:pPr>
            <a:r>
              <a:rPr lang="en-US" sz="6200" b="1" i="1" dirty="0" smtClean="0"/>
              <a:t>       </a:t>
            </a:r>
            <a:r>
              <a:rPr lang="en-US" sz="6200" b="1" dirty="0" smtClean="0"/>
              <a:t>Landscape planners are involved with the preparation of agricultural landscape plans for the achievement of non-food objectives from agricultural land.</a:t>
            </a:r>
          </a:p>
          <a:p>
            <a:pPr lvl="0"/>
            <a:endParaRPr lang="en-US" sz="6200" dirty="0" smtClean="0"/>
          </a:p>
          <a:p>
            <a:endParaRPr lang="ru-RU" dirty="0"/>
          </a:p>
        </p:txBody>
      </p:sp>
      <p:sp>
        <p:nvSpPr>
          <p:cNvPr id="4" name="Дата 3"/>
          <p:cNvSpPr>
            <a:spLocks noGrp="1"/>
          </p:cNvSpPr>
          <p:nvPr>
            <p:ph type="dt" sz="half" idx="10"/>
          </p:nvPr>
        </p:nvSpPr>
        <p:spPr/>
        <p:txBody>
          <a:bodyPr/>
          <a:lstStyle/>
          <a:p>
            <a:fld id="{8FE67700-C608-4FA1-9E52-24D08C4AAA42}" type="datetime1">
              <a:rPr lang="en-US" smtClean="0"/>
              <a:pPr/>
              <a:t>10/6/2014</a:t>
            </a:fld>
            <a:endParaRPr lang="en-US"/>
          </a:p>
        </p:txBody>
      </p:sp>
      <p:sp>
        <p:nvSpPr>
          <p:cNvPr id="5" name="Номер слайда 4"/>
          <p:cNvSpPr>
            <a:spLocks noGrp="1"/>
          </p:cNvSpPr>
          <p:nvPr>
            <p:ph type="sldNum" sz="quarter" idx="12"/>
          </p:nvPr>
        </p:nvSpPr>
        <p:spPr/>
        <p:txBody>
          <a:bodyPr/>
          <a:lstStyle/>
          <a:p>
            <a:fld id="{B82CCC60-E8CD-4174-8B1A-7DF615B22EEF}" type="slidenum">
              <a:rPr lang="en-US" smtClean="0"/>
              <a:pPr/>
              <a:t>28</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4572000" y="2054655"/>
            <a:ext cx="4214964" cy="32068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92245" y="222196"/>
            <a:ext cx="6566314" cy="6635804"/>
          </a:xfrm>
        </p:spPr>
        <p:txBody>
          <a:bodyPr>
            <a:normAutofit fontScale="40000" lnSpcReduction="20000"/>
          </a:bodyPr>
          <a:lstStyle/>
          <a:p>
            <a:pPr lvl="0">
              <a:buNone/>
            </a:pPr>
            <a:r>
              <a:rPr lang="en-US" sz="6000" b="1" i="1" dirty="0" smtClean="0">
                <a:solidFill>
                  <a:schemeClr val="tx1"/>
                </a:solidFill>
              </a:rPr>
              <a:t>           Landscape of rivers.</a:t>
            </a:r>
          </a:p>
          <a:p>
            <a:pPr lvl="0"/>
            <a:endParaRPr lang="en-US" sz="6000" b="1" i="1" dirty="0" smtClean="0">
              <a:solidFill>
                <a:schemeClr val="tx1"/>
              </a:solidFill>
            </a:endParaRPr>
          </a:p>
          <a:p>
            <a:pPr lvl="0"/>
            <a:endParaRPr lang="en-US" sz="6000" b="1" i="1" dirty="0" smtClean="0">
              <a:solidFill>
                <a:schemeClr val="tx1"/>
              </a:solidFill>
            </a:endParaRPr>
          </a:p>
          <a:p>
            <a:pPr lvl="0">
              <a:lnSpc>
                <a:spcPct val="140000"/>
              </a:lnSpc>
              <a:spcBef>
                <a:spcPts val="0"/>
              </a:spcBef>
              <a:buNone/>
            </a:pPr>
            <a:r>
              <a:rPr lang="en-US" sz="5000" dirty="0" smtClean="0"/>
              <a:t>        </a:t>
            </a:r>
            <a:r>
              <a:rPr lang="en-US" sz="5000" b="1" dirty="0" smtClean="0"/>
              <a:t>The construction of new buildings and new roads accelerates the discharge of surface water runoff and raises flood peaks in the lower </a:t>
            </a:r>
            <a:r>
              <a:rPr lang="en-US" sz="5000" b="1" dirty="0" err="1" smtClean="0"/>
              <a:t>reachers</a:t>
            </a:r>
            <a:r>
              <a:rPr lang="en-US" sz="5000" b="1" dirty="0" smtClean="0"/>
              <a:t> of river catchments. River banks therefore have to be raised and flood channels have to be constructed. The adoption of sustainable urban drainage systems facilitates the reclamation of rivers</a:t>
            </a:r>
            <a:r>
              <a:rPr lang="en-US" sz="5000" b="1" dirty="0" smtClean="0"/>
              <a:t>. When water is detained, infiltrated and transpired near to the where it falls, flood peaks are lowered and rivers can be reclaimed. The </a:t>
            </a:r>
            <a:r>
              <a:rPr lang="en-US" sz="5000" b="1" dirty="0" smtClean="0"/>
              <a:t>high concrete walls in which they were confined can be replaced by vegetated embankments. Water quality is improved and wildlife returns to the river. Projects to achieve these objectives are described as River Reclamation or River Restoration.</a:t>
            </a:r>
            <a:endParaRPr lang="ru-RU" sz="5000" b="1" dirty="0" smtClean="0"/>
          </a:p>
          <a:p>
            <a:endParaRPr lang="ru-RU" dirty="0"/>
          </a:p>
        </p:txBody>
      </p:sp>
      <p:sp>
        <p:nvSpPr>
          <p:cNvPr id="4" name="Дата 3"/>
          <p:cNvSpPr>
            <a:spLocks noGrp="1"/>
          </p:cNvSpPr>
          <p:nvPr>
            <p:ph type="dt" sz="half" idx="10"/>
          </p:nvPr>
        </p:nvSpPr>
        <p:spPr/>
        <p:txBody>
          <a:bodyPr/>
          <a:lstStyle/>
          <a:p>
            <a:fld id="{8FE67700-C608-4FA1-9E52-24D08C4AAA42}" type="datetime1">
              <a:rPr lang="en-US" smtClean="0"/>
              <a:pPr/>
              <a:t>10/6/2014</a:t>
            </a:fld>
            <a:endParaRPr lang="en-US"/>
          </a:p>
        </p:txBody>
      </p:sp>
      <p:sp>
        <p:nvSpPr>
          <p:cNvPr id="5" name="Номер слайда 4"/>
          <p:cNvSpPr>
            <a:spLocks noGrp="1"/>
          </p:cNvSpPr>
          <p:nvPr>
            <p:ph type="sldNum" sz="quarter" idx="12"/>
          </p:nvPr>
        </p:nvSpPr>
        <p:spPr/>
        <p:txBody>
          <a:bodyPr/>
          <a:lstStyle/>
          <a:p>
            <a:fld id="{B82CCC60-E8CD-4174-8B1A-7DF615B22EEF}" type="slidenum">
              <a:rPr lang="en-US" smtClean="0"/>
              <a:pPr/>
              <a:t>29</a:t>
            </a:fld>
            <a:endParaRPr lang="en-US"/>
          </a:p>
        </p:txBody>
      </p:sp>
      <p:grpSp>
        <p:nvGrpSpPr>
          <p:cNvPr id="7" name="Группа 6"/>
          <p:cNvGrpSpPr/>
          <p:nvPr/>
        </p:nvGrpSpPr>
        <p:grpSpPr>
          <a:xfrm>
            <a:off x="0" y="985720"/>
            <a:ext cx="5182820" cy="3664920"/>
            <a:chOff x="0" y="985720"/>
            <a:chExt cx="4762500" cy="3242316"/>
          </a:xfrm>
        </p:grpSpPr>
        <p:pic>
          <p:nvPicPr>
            <p:cNvPr id="28674" name="Picture 2" descr="http://t1.gstatic.com/images?q=tbn:ANd9GcSBpJM86e0tN8YC1KSCF_jsZp5sAqqEufE0KvJ-twMrUm5hhWUv">
              <a:hlinkClick r:id="rId2"/>
            </p:cNvPr>
            <p:cNvPicPr>
              <a:picLocks noChangeAspect="1" noChangeArrowheads="1"/>
            </p:cNvPicPr>
            <p:nvPr/>
          </p:nvPicPr>
          <p:blipFill>
            <a:blip r:embed="rId3" cstate="print"/>
            <a:srcRect/>
            <a:stretch>
              <a:fillRect/>
            </a:stretch>
          </p:blipFill>
          <p:spPr bwMode="auto">
            <a:xfrm>
              <a:off x="0" y="985720"/>
              <a:ext cx="4762500" cy="2552700"/>
            </a:xfrm>
            <a:prstGeom prst="rect">
              <a:avLst/>
            </a:prstGeom>
            <a:noFill/>
          </p:spPr>
        </p:pic>
        <p:sp>
          <p:nvSpPr>
            <p:cNvPr id="6" name="Прямоугольник 5"/>
            <p:cNvSpPr/>
            <p:nvPr/>
          </p:nvSpPr>
          <p:spPr>
            <a:xfrm>
              <a:off x="143555" y="3581705"/>
              <a:ext cx="3054100" cy="646331"/>
            </a:xfrm>
            <a:prstGeom prst="rect">
              <a:avLst/>
            </a:prstGeom>
          </p:spPr>
          <p:txBody>
            <a:bodyPr wrap="square">
              <a:spAutoFit/>
            </a:bodyPr>
            <a:lstStyle/>
            <a:p>
              <a:r>
                <a:rPr lang="en-US" b="1" dirty="0" smtClean="0"/>
                <a:t>Restoration of major rivers to reinvent Korean landscape</a:t>
              </a:r>
              <a:endParaRPr lang="ru-RU"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solidFill>
                  <a:schemeClr val="tx1"/>
                </a:solidFill>
              </a:rPr>
              <a:t>What is Landscape planning?</a:t>
            </a:r>
            <a:r>
              <a:rPr lang="en-US" dirty="0" smtClean="0">
                <a:solidFill>
                  <a:schemeClr val="tx1"/>
                </a:solidFill>
              </a:rPr>
              <a:t/>
            </a:r>
            <a:br>
              <a:rPr lang="en-US" dirty="0" smtClean="0">
                <a:solidFill>
                  <a:schemeClr val="tx1"/>
                </a:solidFill>
              </a:rPr>
            </a:br>
            <a:endParaRPr lang="en-US" dirty="0"/>
          </a:p>
        </p:txBody>
      </p:sp>
      <p:sp>
        <p:nvSpPr>
          <p:cNvPr id="6" name="Дата 5"/>
          <p:cNvSpPr>
            <a:spLocks noGrp="1"/>
          </p:cNvSpPr>
          <p:nvPr>
            <p:ph type="dt" sz="half" idx="10"/>
          </p:nvPr>
        </p:nvSpPr>
        <p:spPr/>
        <p:txBody>
          <a:bodyPr/>
          <a:lstStyle/>
          <a:p>
            <a:fld id="{691A7F36-80A2-49D4-BD17-0C79CCCD2AFA}" type="datetime1">
              <a:rPr lang="en-US" smtClean="0"/>
              <a:pPr/>
              <a:t>10/6/2014</a:t>
            </a:fld>
            <a:endParaRPr lang="en-US"/>
          </a:p>
        </p:txBody>
      </p:sp>
      <p:sp>
        <p:nvSpPr>
          <p:cNvPr id="7" name="Номер слайда 6"/>
          <p:cNvSpPr>
            <a:spLocks noGrp="1"/>
          </p:cNvSpPr>
          <p:nvPr>
            <p:ph type="sldNum" sz="quarter" idx="12"/>
          </p:nvPr>
        </p:nvSpPr>
        <p:spPr/>
        <p:txBody>
          <a:bodyPr/>
          <a:lstStyle/>
          <a:p>
            <a:fld id="{B82CCC60-E8CD-4174-8B1A-7DF615B22EEF}" type="slidenum">
              <a:rPr lang="en-US" smtClean="0"/>
              <a:pPr/>
              <a:t>3</a:t>
            </a:fld>
            <a:endParaRPr lang="en-US"/>
          </a:p>
        </p:txBody>
      </p:sp>
      <p:grpSp>
        <p:nvGrpSpPr>
          <p:cNvPr id="9" name="Diagram 1"/>
          <p:cNvGrpSpPr>
            <a:grpSpLocks noChangeAspect="1"/>
          </p:cNvGrpSpPr>
          <p:nvPr/>
        </p:nvGrpSpPr>
        <p:grpSpPr bwMode="auto">
          <a:xfrm>
            <a:off x="1517900" y="1443835"/>
            <a:ext cx="7439084" cy="4171180"/>
            <a:chOff x="2394" y="-305"/>
            <a:chExt cx="7860" cy="7664"/>
          </a:xfrm>
        </p:grpSpPr>
        <p:sp>
          <p:nvSpPr>
            <p:cNvPr id="10" name="_s5134"/>
            <p:cNvSpPr>
              <a:spLocks noChangeShapeType="1"/>
            </p:cNvSpPr>
            <p:nvPr/>
          </p:nvSpPr>
          <p:spPr bwMode="auto">
            <a:xfrm flipH="1" flipV="1">
              <a:off x="4330" y="2942"/>
              <a:ext cx="645" cy="400"/>
            </a:xfrm>
            <a:prstGeom prst="line">
              <a:avLst/>
            </a:prstGeom>
            <a:noFill/>
            <a:ln w="28575">
              <a:solidFill>
                <a:srgbClr val="00000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11" name="_s5133"/>
            <p:cNvSpPr>
              <a:spLocks noChangeArrowheads="1"/>
            </p:cNvSpPr>
            <p:nvPr/>
          </p:nvSpPr>
          <p:spPr bwMode="auto">
            <a:xfrm>
              <a:off x="2394" y="1378"/>
              <a:ext cx="2052" cy="2052"/>
            </a:xfrm>
            <a:prstGeom prst="ellipse">
              <a:avLst/>
            </a:prstGeom>
            <a:noFill/>
            <a:ln w="9525">
              <a:solidFill>
                <a:srgbClr val="000000"/>
              </a:solidFill>
              <a:round/>
              <a:headEnd/>
              <a:tailEnd/>
            </a:ln>
            <a:effectLst>
              <a:outerShdw dist="107763" dir="13500000" algn="ctr" rotWithShape="0">
                <a:srgbClr val="80808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Priority, aims and goals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_s5132"/>
            <p:cNvSpPr>
              <a:spLocks noChangeShapeType="1"/>
            </p:cNvSpPr>
            <p:nvPr/>
          </p:nvSpPr>
          <p:spPr bwMode="auto">
            <a:xfrm flipH="1">
              <a:off x="5206" y="4418"/>
              <a:ext cx="312" cy="649"/>
            </a:xfrm>
            <a:prstGeom prst="line">
              <a:avLst/>
            </a:prstGeom>
            <a:noFill/>
            <a:ln w="28575">
              <a:solidFill>
                <a:srgbClr val="00000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13" name="_s5131"/>
            <p:cNvSpPr>
              <a:spLocks noChangeArrowheads="1"/>
            </p:cNvSpPr>
            <p:nvPr/>
          </p:nvSpPr>
          <p:spPr bwMode="auto">
            <a:xfrm>
              <a:off x="3733" y="4965"/>
              <a:ext cx="2052" cy="2052"/>
            </a:xfrm>
            <a:prstGeom prst="ellipse">
              <a:avLst/>
            </a:prstGeom>
            <a:noFill/>
            <a:ln w="9525">
              <a:solidFill>
                <a:srgbClr val="000000"/>
              </a:solidFill>
              <a:round/>
              <a:headEnd/>
              <a:tailEnd/>
            </a:ln>
            <a:effectLst>
              <a:outerShdw dist="107763" dir="13500000" algn="ctr" rotWithShape="0">
                <a:srgbClr val="80808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Sustainability:</a:t>
              </a:r>
            </a:p>
            <a:p>
              <a:pPr lvl="0" algn="ctr" fontAlgn="base">
                <a:spcBef>
                  <a:spcPct val="0"/>
                </a:spcBef>
                <a:spcAft>
                  <a:spcPct val="0"/>
                </a:spcAft>
              </a:pPr>
              <a:r>
                <a:rPr lang="en-US" sz="1400" dirty="0" smtClean="0"/>
                <a:t>actions to achieve</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_s5130"/>
            <p:cNvSpPr>
              <a:spLocks noChangeShapeType="1"/>
            </p:cNvSpPr>
            <p:nvPr/>
          </p:nvSpPr>
          <p:spPr bwMode="auto">
            <a:xfrm>
              <a:off x="6589" y="4745"/>
              <a:ext cx="313" cy="649"/>
            </a:xfrm>
            <a:prstGeom prst="line">
              <a:avLst/>
            </a:prstGeom>
            <a:noFill/>
            <a:ln w="28575">
              <a:solidFill>
                <a:srgbClr val="00000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15" name="_s5129"/>
            <p:cNvSpPr>
              <a:spLocks noChangeArrowheads="1"/>
            </p:cNvSpPr>
            <p:nvPr/>
          </p:nvSpPr>
          <p:spPr bwMode="auto">
            <a:xfrm>
              <a:off x="6266" y="5307"/>
              <a:ext cx="2052" cy="2052"/>
            </a:xfrm>
            <a:prstGeom prst="ellipse">
              <a:avLst/>
            </a:prstGeom>
            <a:noFill/>
            <a:ln w="9525">
              <a:solidFill>
                <a:srgbClr val="000000"/>
              </a:solidFill>
              <a:round/>
              <a:headEnd/>
              <a:tailEnd/>
            </a:ln>
            <a:effectLst>
              <a:outerShdw dist="107763" dir="13500000" algn="ctr" rotWithShape="0">
                <a:srgbClr val="80808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Natural and human values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_s5128"/>
            <p:cNvSpPr>
              <a:spLocks noChangeShapeType="1"/>
            </p:cNvSpPr>
            <p:nvPr/>
          </p:nvSpPr>
          <p:spPr bwMode="auto">
            <a:xfrm>
              <a:off x="7557" y="3904"/>
              <a:ext cx="703" cy="160"/>
            </a:xfrm>
            <a:prstGeom prst="line">
              <a:avLst/>
            </a:prstGeom>
            <a:noFill/>
            <a:ln w="28575">
              <a:solidFill>
                <a:srgbClr val="00000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17" name="_s5127"/>
            <p:cNvSpPr>
              <a:spLocks noChangeArrowheads="1"/>
            </p:cNvSpPr>
            <p:nvPr/>
          </p:nvSpPr>
          <p:spPr bwMode="auto">
            <a:xfrm>
              <a:off x="8202" y="3062"/>
              <a:ext cx="2052" cy="2052"/>
            </a:xfrm>
            <a:prstGeom prst="ellipse">
              <a:avLst/>
            </a:prstGeom>
            <a:noFill/>
            <a:ln w="9525">
              <a:solidFill>
                <a:srgbClr val="000000"/>
              </a:solidFill>
              <a:round/>
              <a:headEnd/>
              <a:tailEnd/>
            </a:ln>
            <a:effectLst>
              <a:outerShdw dist="107763" dir="13500000" algn="ctr" rotWithShape="0">
                <a:srgbClr val="80808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Instruments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_s5126"/>
            <p:cNvSpPr>
              <a:spLocks noChangeShapeType="1"/>
            </p:cNvSpPr>
            <p:nvPr/>
          </p:nvSpPr>
          <p:spPr bwMode="auto">
            <a:xfrm flipV="1">
              <a:off x="6912" y="1940"/>
              <a:ext cx="886" cy="561"/>
            </a:xfrm>
            <a:prstGeom prst="line">
              <a:avLst/>
            </a:prstGeom>
            <a:noFill/>
            <a:ln w="28575">
              <a:solidFill>
                <a:srgbClr val="00000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19" name="_s5125"/>
            <p:cNvSpPr>
              <a:spLocks noChangeArrowheads="1"/>
            </p:cNvSpPr>
            <p:nvPr/>
          </p:nvSpPr>
          <p:spPr bwMode="auto">
            <a:xfrm>
              <a:off x="7557" y="256"/>
              <a:ext cx="2052" cy="2052"/>
            </a:xfrm>
            <a:prstGeom prst="ellipse">
              <a:avLst/>
            </a:prstGeom>
            <a:noFill/>
            <a:ln w="9525">
              <a:solidFill>
                <a:srgbClr val="000000"/>
              </a:solidFill>
              <a:round/>
              <a:headEnd/>
              <a:tailEnd/>
            </a:ln>
            <a:effectLst>
              <a:outerShdw dist="107763" dir="13500000" algn="ctr" rotWithShape="0">
                <a:srgbClr val="80808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methodology</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_s5124"/>
            <p:cNvSpPr>
              <a:spLocks noChangeShapeType="1"/>
            </p:cNvSpPr>
            <p:nvPr/>
          </p:nvSpPr>
          <p:spPr bwMode="auto">
            <a:xfrm flipV="1">
              <a:off x="5962" y="1747"/>
              <a:ext cx="0" cy="721"/>
            </a:xfrm>
            <a:prstGeom prst="line">
              <a:avLst/>
            </a:prstGeom>
            <a:noFill/>
            <a:ln w="28575">
              <a:solidFill>
                <a:srgbClr val="00000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21" name="_s5123"/>
            <p:cNvSpPr>
              <a:spLocks noChangeArrowheads="1"/>
            </p:cNvSpPr>
            <p:nvPr/>
          </p:nvSpPr>
          <p:spPr bwMode="auto">
            <a:xfrm>
              <a:off x="4936" y="-305"/>
              <a:ext cx="2137" cy="2052"/>
            </a:xfrm>
            <a:prstGeom prst="ellipse">
              <a:avLst/>
            </a:prstGeom>
            <a:noFill/>
            <a:ln w="9525">
              <a:solidFill>
                <a:srgbClr val="000000"/>
              </a:solidFill>
              <a:round/>
              <a:headEnd/>
              <a:tailEnd/>
            </a:ln>
            <a:effectLst>
              <a:outerShdw dist="107763" dir="13500000" algn="ctr" rotWithShape="0">
                <a:srgbClr val="808080">
                  <a:alpha val="50000"/>
                </a:srgbClr>
              </a:outerShdw>
            </a:effectLst>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Theory, concepts,</a:t>
              </a:r>
              <a:r>
                <a:rPr kumimoji="0" lang="en-US" sz="1400" b="0" i="0" u="none" strike="noStrike" cap="none" normalizeH="0" dirty="0" smtClean="0">
                  <a:ln>
                    <a:noFill/>
                  </a:ln>
                  <a:solidFill>
                    <a:schemeClr val="tx1"/>
                  </a:solidFill>
                  <a:effectLst/>
                  <a:latin typeface="Arial" pitchFamily="34" charset="0"/>
                  <a:ea typeface="Times New Roman" pitchFamily="18" charset="0"/>
                  <a:cs typeface="Arial" pitchFamily="34" charset="0"/>
                </a:rPr>
                <a:t> glossary</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_s5122"/>
            <p:cNvSpPr>
              <a:spLocks noChangeArrowheads="1"/>
            </p:cNvSpPr>
            <p:nvPr/>
          </p:nvSpPr>
          <p:spPr bwMode="auto">
            <a:xfrm>
              <a:off x="4936" y="2468"/>
              <a:ext cx="2667" cy="2260"/>
            </a:xfrm>
            <a:prstGeom prst="ellipse">
              <a:avLst/>
            </a:prstGeom>
            <a:noFill/>
            <a:ln w="9525">
              <a:solidFill>
                <a:srgbClr val="000000"/>
              </a:solidFill>
              <a:round/>
              <a:headEnd/>
              <a:tailEnd/>
            </a:ln>
            <a:effectLst>
              <a:outerShdw dist="107763" dir="13500000" algn="ctr" rotWithShape="0">
                <a:srgbClr val="808080">
                  <a:alpha val="50000"/>
                </a:srgbClr>
              </a:outerShdw>
            </a:effectLst>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Landscape planning (LP)</a:t>
              </a:r>
            </a:p>
          </p:txBody>
        </p:sp>
      </p:gr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291130"/>
            <a:ext cx="5650084" cy="3817625"/>
          </a:xfrm>
        </p:spPr>
        <p:txBody>
          <a:bodyPr>
            <a:normAutofit fontScale="92500"/>
          </a:bodyPr>
          <a:lstStyle/>
          <a:p>
            <a:pPr lvl="0">
              <a:buNone/>
            </a:pPr>
            <a:r>
              <a:rPr lang="en-US" b="1" i="1" dirty="0" smtClean="0"/>
              <a:t>Landscape of archaeology .</a:t>
            </a:r>
          </a:p>
          <a:p>
            <a:pPr lvl="0">
              <a:buNone/>
            </a:pPr>
            <a:r>
              <a:rPr lang="en-US" sz="2400" dirty="0" smtClean="0"/>
              <a:t>       The landscape of archaeology is concerned with the landscape treatment of archaeological sites. </a:t>
            </a:r>
          </a:p>
          <a:p>
            <a:pPr lvl="0">
              <a:buNone/>
            </a:pPr>
            <a:r>
              <a:rPr lang="en-US" sz="2400" dirty="0" smtClean="0"/>
              <a:t>        In Britain the former Ministry of Public Works and Buildings (MPBW) (now English Heritage, Historic Scotland and Northern Ireland Environment and Heritage Service) had a policy of treating archaeological sites like highly manicured gardens. </a:t>
            </a:r>
          </a:p>
          <a:p>
            <a:endParaRPr lang="ru-RU" dirty="0"/>
          </a:p>
        </p:txBody>
      </p:sp>
      <p:sp>
        <p:nvSpPr>
          <p:cNvPr id="4" name="Дата 3"/>
          <p:cNvSpPr>
            <a:spLocks noGrp="1"/>
          </p:cNvSpPr>
          <p:nvPr>
            <p:ph type="dt" sz="half" idx="10"/>
          </p:nvPr>
        </p:nvSpPr>
        <p:spPr/>
        <p:txBody>
          <a:bodyPr/>
          <a:lstStyle/>
          <a:p>
            <a:fld id="{8FE67700-C608-4FA1-9E52-24D08C4AAA42}" type="datetime1">
              <a:rPr lang="en-US" smtClean="0"/>
              <a:pPr/>
              <a:t>10/6/2014</a:t>
            </a:fld>
            <a:endParaRPr lang="en-US"/>
          </a:p>
        </p:txBody>
      </p:sp>
      <p:sp>
        <p:nvSpPr>
          <p:cNvPr id="5" name="Номер слайда 4"/>
          <p:cNvSpPr>
            <a:spLocks noGrp="1"/>
          </p:cNvSpPr>
          <p:nvPr>
            <p:ph type="sldNum" sz="quarter" idx="12"/>
          </p:nvPr>
        </p:nvSpPr>
        <p:spPr/>
        <p:txBody>
          <a:bodyPr/>
          <a:lstStyle/>
          <a:p>
            <a:fld id="{B82CCC60-E8CD-4174-8B1A-7DF615B22EEF}" type="slidenum">
              <a:rPr lang="en-US" smtClean="0"/>
              <a:pPr/>
              <a:t>30</a:t>
            </a:fld>
            <a:endParaRPr lang="en-US"/>
          </a:p>
        </p:txBody>
      </p:sp>
      <p:pic>
        <p:nvPicPr>
          <p:cNvPr id="6" name="Рисунок 5" descr="http://wpcontent.answcdn.com/wikipedia/commons/thumb/a/a1/Khajuraho-landscape.jpg/300px-Khajuraho-landscape.jpg">
            <a:hlinkClick r:id="rId2" tgtFrame="&quot;_self&quot;"/>
          </p:cNvPr>
          <p:cNvPicPr/>
          <p:nvPr/>
        </p:nvPicPr>
        <p:blipFill>
          <a:blip r:embed="rId3" cstate="print"/>
          <a:srcRect/>
          <a:stretch>
            <a:fillRect/>
          </a:stretch>
        </p:blipFill>
        <p:spPr bwMode="auto">
          <a:xfrm>
            <a:off x="5640935" y="2054655"/>
            <a:ext cx="3162910" cy="2595985"/>
          </a:xfrm>
          <a:prstGeom prst="rect">
            <a:avLst/>
          </a:prstGeom>
          <a:noFill/>
          <a:ln w="9525">
            <a:noFill/>
            <a:miter lim="800000"/>
            <a:headEnd/>
            <a:tailEnd/>
          </a:ln>
        </p:spPr>
      </p:pic>
      <p:sp>
        <p:nvSpPr>
          <p:cNvPr id="36865" name="Rectangle 1"/>
          <p:cNvSpPr>
            <a:spLocks noChangeArrowheads="1"/>
          </p:cNvSpPr>
          <p:nvPr/>
        </p:nvSpPr>
        <p:spPr bwMode="auto">
          <a:xfrm>
            <a:off x="5640935" y="4803345"/>
            <a:ext cx="3503065"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The western group of </a:t>
            </a: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Khajuraho</a:t>
            </a:r>
            <a:r>
              <a:rPr kumimoji="0" lang="en-US"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temples (2005) set in an archaeologically inappropriate parkland landscape</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t>Methodology of landscape planning.</a:t>
            </a:r>
            <a:endParaRPr lang="ru-RU" dirty="0"/>
          </a:p>
        </p:txBody>
      </p:sp>
      <p:sp>
        <p:nvSpPr>
          <p:cNvPr id="3" name="Содержимое 2"/>
          <p:cNvSpPr>
            <a:spLocks noGrp="1"/>
          </p:cNvSpPr>
          <p:nvPr>
            <p:ph idx="1"/>
          </p:nvPr>
        </p:nvSpPr>
        <p:spPr>
          <a:xfrm>
            <a:off x="754375" y="1443835"/>
            <a:ext cx="7940659" cy="4886560"/>
          </a:xfrm>
        </p:spPr>
        <p:txBody>
          <a:bodyPr>
            <a:normAutofit fontScale="92500"/>
          </a:bodyPr>
          <a:lstStyle/>
          <a:p>
            <a:pPr lvl="0"/>
            <a:r>
              <a:rPr lang="en-US" dirty="0" smtClean="0"/>
              <a:t>Identification of problems and opportunities.</a:t>
            </a:r>
            <a:endParaRPr lang="ru-RU" dirty="0" smtClean="0"/>
          </a:p>
          <a:p>
            <a:pPr lvl="0"/>
            <a:r>
              <a:rPr lang="ru-RU" dirty="0" err="1" smtClean="0"/>
              <a:t>Establishment</a:t>
            </a:r>
            <a:r>
              <a:rPr lang="ru-RU" dirty="0" smtClean="0"/>
              <a:t> </a:t>
            </a:r>
            <a:r>
              <a:rPr lang="ru-RU" dirty="0" err="1" smtClean="0"/>
              <a:t>of</a:t>
            </a:r>
            <a:r>
              <a:rPr lang="ru-RU" dirty="0" smtClean="0"/>
              <a:t> </a:t>
            </a:r>
            <a:r>
              <a:rPr lang="ru-RU" dirty="0" err="1" smtClean="0"/>
              <a:t>goals</a:t>
            </a:r>
            <a:r>
              <a:rPr lang="ru-RU" dirty="0" smtClean="0"/>
              <a:t>.</a:t>
            </a:r>
          </a:p>
          <a:p>
            <a:pPr lvl="0"/>
            <a:r>
              <a:rPr lang="en-US" dirty="0" smtClean="0"/>
              <a:t>Inventory and analysis of the biophysical environment.</a:t>
            </a:r>
            <a:endParaRPr lang="ru-RU" dirty="0" smtClean="0"/>
          </a:p>
          <a:p>
            <a:pPr lvl="0"/>
            <a:r>
              <a:rPr lang="en-US" dirty="0" smtClean="0"/>
              <a:t>Human community inventory and analysis.</a:t>
            </a:r>
            <a:endParaRPr lang="ru-RU" dirty="0" smtClean="0"/>
          </a:p>
          <a:p>
            <a:pPr lvl="0"/>
            <a:r>
              <a:rPr lang="en-US" dirty="0" smtClean="0"/>
              <a:t>Development of concepts and the selection of options.</a:t>
            </a:r>
            <a:endParaRPr lang="ru-RU" dirty="0" smtClean="0"/>
          </a:p>
          <a:p>
            <a:pPr lvl="0"/>
            <a:r>
              <a:rPr lang="ru-RU" dirty="0" err="1" smtClean="0"/>
              <a:t>Adoption</a:t>
            </a:r>
            <a:r>
              <a:rPr lang="ru-RU" dirty="0" smtClean="0"/>
              <a:t> </a:t>
            </a:r>
            <a:r>
              <a:rPr lang="ru-RU" dirty="0" err="1" smtClean="0"/>
              <a:t>of</a:t>
            </a:r>
            <a:r>
              <a:rPr lang="ru-RU" dirty="0" smtClean="0"/>
              <a:t> </a:t>
            </a:r>
            <a:r>
              <a:rPr lang="ru-RU" dirty="0" err="1" smtClean="0"/>
              <a:t>a</a:t>
            </a:r>
            <a:r>
              <a:rPr lang="ru-RU" dirty="0" smtClean="0"/>
              <a:t> </a:t>
            </a:r>
            <a:r>
              <a:rPr lang="ru-RU" dirty="0" err="1" smtClean="0"/>
              <a:t>plan</a:t>
            </a:r>
            <a:r>
              <a:rPr lang="ru-RU" dirty="0" smtClean="0"/>
              <a:t>.</a:t>
            </a:r>
          </a:p>
          <a:p>
            <a:pPr lvl="0"/>
            <a:r>
              <a:rPr lang="ru-RU" dirty="0" err="1" smtClean="0"/>
              <a:t>Community</a:t>
            </a:r>
            <a:r>
              <a:rPr lang="ru-RU" dirty="0" smtClean="0"/>
              <a:t> </a:t>
            </a:r>
            <a:r>
              <a:rPr lang="ru-RU" dirty="0" err="1" smtClean="0"/>
              <a:t>involvement</a:t>
            </a:r>
            <a:r>
              <a:rPr lang="ru-RU" dirty="0" smtClean="0"/>
              <a:t> and </a:t>
            </a:r>
            <a:r>
              <a:rPr lang="ru-RU" dirty="0" err="1" smtClean="0"/>
              <a:t>education</a:t>
            </a:r>
            <a:r>
              <a:rPr lang="ru-RU" dirty="0" smtClean="0"/>
              <a:t>.</a:t>
            </a:r>
          </a:p>
          <a:p>
            <a:pPr lvl="0"/>
            <a:r>
              <a:rPr lang="ru-RU" dirty="0" err="1" smtClean="0"/>
              <a:t>Detailed</a:t>
            </a:r>
            <a:r>
              <a:rPr lang="ru-RU" dirty="0" smtClean="0"/>
              <a:t> </a:t>
            </a:r>
            <a:r>
              <a:rPr lang="ru-RU" dirty="0" err="1" smtClean="0"/>
              <a:t>design</a:t>
            </a:r>
            <a:r>
              <a:rPr lang="ru-RU" dirty="0" smtClean="0"/>
              <a:t>.</a:t>
            </a:r>
          </a:p>
          <a:p>
            <a:pPr lvl="0"/>
            <a:r>
              <a:rPr lang="ru-RU" dirty="0" err="1" smtClean="0"/>
              <a:t>Plan</a:t>
            </a:r>
            <a:r>
              <a:rPr lang="ru-RU" dirty="0" smtClean="0"/>
              <a:t> </a:t>
            </a:r>
            <a:r>
              <a:rPr lang="ru-RU" dirty="0" err="1" smtClean="0"/>
              <a:t>implementation</a:t>
            </a:r>
            <a:r>
              <a:rPr lang="ru-RU" dirty="0" smtClean="0"/>
              <a:t>.</a:t>
            </a:r>
          </a:p>
          <a:p>
            <a:pPr lvl="0"/>
            <a:r>
              <a:rPr lang="ru-RU" dirty="0" err="1" smtClean="0"/>
              <a:t>Plan</a:t>
            </a:r>
            <a:r>
              <a:rPr lang="ru-RU" dirty="0" smtClean="0"/>
              <a:t> </a:t>
            </a:r>
            <a:r>
              <a:rPr lang="ru-RU" dirty="0" err="1" smtClean="0"/>
              <a:t>administration</a:t>
            </a:r>
            <a:r>
              <a:rPr lang="ru-RU" dirty="0" smtClean="0"/>
              <a:t>.</a:t>
            </a:r>
          </a:p>
          <a:p>
            <a:endParaRPr lang="ru-RU" dirty="0"/>
          </a:p>
        </p:txBody>
      </p:sp>
      <p:sp>
        <p:nvSpPr>
          <p:cNvPr id="4" name="Дата 3"/>
          <p:cNvSpPr>
            <a:spLocks noGrp="1"/>
          </p:cNvSpPr>
          <p:nvPr>
            <p:ph type="dt" sz="half" idx="10"/>
          </p:nvPr>
        </p:nvSpPr>
        <p:spPr/>
        <p:txBody>
          <a:bodyPr/>
          <a:lstStyle/>
          <a:p>
            <a:fld id="{8FE67700-C608-4FA1-9E52-24D08C4AAA42}" type="datetime1">
              <a:rPr lang="en-US" smtClean="0"/>
              <a:pPr/>
              <a:t>10/6/2014</a:t>
            </a:fld>
            <a:endParaRPr lang="en-US"/>
          </a:p>
        </p:txBody>
      </p:sp>
      <p:sp>
        <p:nvSpPr>
          <p:cNvPr id="5" name="Номер слайда 4"/>
          <p:cNvSpPr>
            <a:spLocks noGrp="1"/>
          </p:cNvSpPr>
          <p:nvPr>
            <p:ph type="sldNum" sz="quarter" idx="12"/>
          </p:nvPr>
        </p:nvSpPr>
        <p:spPr/>
        <p:txBody>
          <a:bodyPr/>
          <a:lstStyle/>
          <a:p>
            <a:fld id="{B82CCC60-E8CD-4174-8B1A-7DF615B22EEF}"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965" y="527605"/>
            <a:ext cx="8246068" cy="763525"/>
          </a:xfrm>
        </p:spPr>
        <p:txBody>
          <a:bodyPr>
            <a:normAutofit fontScale="90000"/>
          </a:bodyPr>
          <a:lstStyle/>
          <a:p>
            <a:r>
              <a:rPr lang="en-US" b="1" dirty="0" smtClean="0">
                <a:solidFill>
                  <a:schemeClr val="tx1"/>
                </a:solidFill>
              </a:rPr>
              <a:t>A typology for classifying landscape planning methods</a:t>
            </a:r>
            <a:r>
              <a:rPr lang="ru-RU" dirty="0" smtClean="0"/>
              <a:t/>
            </a:r>
            <a:br>
              <a:rPr lang="ru-RU" dirty="0" smtClean="0"/>
            </a:br>
            <a:endParaRPr lang="ru-RU" dirty="0"/>
          </a:p>
        </p:txBody>
      </p:sp>
      <p:sp>
        <p:nvSpPr>
          <p:cNvPr id="3" name="Содержимое 2"/>
          <p:cNvSpPr>
            <a:spLocks noGrp="1"/>
          </p:cNvSpPr>
          <p:nvPr>
            <p:ph idx="1"/>
          </p:nvPr>
        </p:nvSpPr>
        <p:spPr>
          <a:xfrm>
            <a:off x="448965" y="1443835"/>
            <a:ext cx="8246069" cy="4275740"/>
          </a:xfrm>
        </p:spPr>
        <p:txBody>
          <a:bodyPr/>
          <a:lstStyle/>
          <a:p>
            <a:pPr>
              <a:buNone/>
            </a:pPr>
            <a:r>
              <a:rPr lang="en-US" b="1" dirty="0" smtClean="0"/>
              <a:t>    Subcategories: </a:t>
            </a:r>
          </a:p>
          <a:p>
            <a:r>
              <a:rPr lang="en-US" dirty="0" smtClean="0"/>
              <a:t>theoretical orientation: substantive or procedural;</a:t>
            </a:r>
          </a:p>
          <a:p>
            <a:r>
              <a:rPr lang="en-US" dirty="0" smtClean="0"/>
              <a:t>resource or goal orientations; </a:t>
            </a:r>
          </a:p>
          <a:p>
            <a:r>
              <a:rPr lang="en-US" dirty="0" smtClean="0"/>
              <a:t>interdisciplinary / transdisciplinary;</a:t>
            </a:r>
          </a:p>
          <a:p>
            <a:r>
              <a:rPr lang="en-US" dirty="0" smtClean="0"/>
              <a:t>strategic orientation; </a:t>
            </a:r>
          </a:p>
          <a:p>
            <a:r>
              <a:rPr lang="en-US" dirty="0" smtClean="0"/>
              <a:t>spatial concepts.</a:t>
            </a:r>
            <a:endParaRPr lang="ru-RU" dirty="0" smtClean="0"/>
          </a:p>
          <a:p>
            <a:endParaRPr lang="ru-RU" dirty="0"/>
          </a:p>
        </p:txBody>
      </p:sp>
      <p:sp>
        <p:nvSpPr>
          <p:cNvPr id="4" name="Дата 3"/>
          <p:cNvSpPr>
            <a:spLocks noGrp="1"/>
          </p:cNvSpPr>
          <p:nvPr>
            <p:ph type="dt" sz="half" idx="10"/>
          </p:nvPr>
        </p:nvSpPr>
        <p:spPr/>
        <p:txBody>
          <a:bodyPr/>
          <a:lstStyle/>
          <a:p>
            <a:fld id="{8FE67700-C608-4FA1-9E52-24D08C4AAA42}" type="datetime1">
              <a:rPr lang="en-US" smtClean="0"/>
              <a:pPr/>
              <a:t>10/6/2014</a:t>
            </a:fld>
            <a:endParaRPr lang="en-US"/>
          </a:p>
        </p:txBody>
      </p:sp>
      <p:sp>
        <p:nvSpPr>
          <p:cNvPr id="5" name="Номер слайда 4"/>
          <p:cNvSpPr>
            <a:spLocks noGrp="1"/>
          </p:cNvSpPr>
          <p:nvPr>
            <p:ph type="sldNum" sz="quarter" idx="12"/>
          </p:nvPr>
        </p:nvSpPr>
        <p:spPr/>
        <p:txBody>
          <a:bodyPr/>
          <a:lstStyle/>
          <a:p>
            <a:fld id="{B82CCC60-E8CD-4174-8B1A-7DF615B22EEF}"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48965" y="680310"/>
            <a:ext cx="8229600" cy="532180"/>
          </a:xfrm>
        </p:spPr>
        <p:txBody>
          <a:bodyPr>
            <a:normAutofit fontScale="90000"/>
          </a:bodyPr>
          <a:lstStyle/>
          <a:p>
            <a:r>
              <a:rPr lang="en-US" b="1" dirty="0" smtClean="0">
                <a:solidFill>
                  <a:schemeClr val="tx1"/>
                </a:solidFill>
              </a:rPr>
              <a:t>Fundamental </a:t>
            </a:r>
            <a:r>
              <a:rPr lang="en-US" b="1" dirty="0" smtClean="0">
                <a:solidFill>
                  <a:schemeClr val="tx1"/>
                </a:solidFill>
              </a:rPr>
              <a:t>types of theory in landscape planning</a:t>
            </a:r>
            <a:endParaRPr lang="ru-RU" b="1" dirty="0">
              <a:solidFill>
                <a:schemeClr val="tx1"/>
              </a:solidFill>
            </a:endParaRPr>
          </a:p>
        </p:txBody>
      </p:sp>
      <p:sp>
        <p:nvSpPr>
          <p:cNvPr id="7" name="Текст 6"/>
          <p:cNvSpPr>
            <a:spLocks noGrp="1"/>
          </p:cNvSpPr>
          <p:nvPr>
            <p:ph type="body" idx="1"/>
          </p:nvPr>
        </p:nvSpPr>
        <p:spPr>
          <a:xfrm>
            <a:off x="448965" y="1138425"/>
            <a:ext cx="4040188" cy="639762"/>
          </a:xfrm>
        </p:spPr>
        <p:txBody>
          <a:bodyPr/>
          <a:lstStyle/>
          <a:p>
            <a:r>
              <a:rPr lang="en-US" dirty="0" smtClean="0"/>
              <a:t>Substantive </a:t>
            </a:r>
            <a:endParaRPr lang="ru-RU" dirty="0"/>
          </a:p>
        </p:txBody>
      </p:sp>
      <p:sp>
        <p:nvSpPr>
          <p:cNvPr id="8" name="Содержимое 7"/>
          <p:cNvSpPr>
            <a:spLocks noGrp="1"/>
          </p:cNvSpPr>
          <p:nvPr>
            <p:ph sz="half" idx="2"/>
          </p:nvPr>
        </p:nvSpPr>
        <p:spPr>
          <a:xfrm>
            <a:off x="143554" y="1749246"/>
            <a:ext cx="4733855" cy="5108754"/>
          </a:xfrm>
        </p:spPr>
        <p:txBody>
          <a:bodyPr>
            <a:normAutofit fontScale="25000" lnSpcReduction="20000"/>
          </a:bodyPr>
          <a:lstStyle/>
          <a:p>
            <a:r>
              <a:rPr lang="en-US" sz="7600" b="1" dirty="0" smtClean="0"/>
              <a:t>Substantive theories are descriptive and originate from basic research in the natural and social sciences and the humanities. </a:t>
            </a:r>
            <a:endParaRPr lang="ru-RU" sz="7600" b="1" dirty="0" smtClean="0"/>
          </a:p>
          <a:p>
            <a:endParaRPr lang="en-US" sz="7600" b="1" dirty="0" smtClean="0"/>
          </a:p>
          <a:p>
            <a:endParaRPr lang="ru-RU" sz="7600" b="1" dirty="0" smtClean="0"/>
          </a:p>
          <a:p>
            <a:r>
              <a:rPr lang="en-US" sz="7600" b="1" dirty="0" smtClean="0"/>
              <a:t>Island </a:t>
            </a:r>
            <a:r>
              <a:rPr lang="en-US" sz="7600" b="1" dirty="0" smtClean="0"/>
              <a:t>biogeography and metapopulation theory are examples of substantive theories that are increasingly applied in landscape-ecological planning. The application of these theories has led to criticism by ecologists who argue, for example, that conservation corridors are not a panacea to solve the biodiversity crisis, and that corridors may cause unintended negative effects on biodiversity for example by enabling the spread of diseases or invasive species (</a:t>
            </a:r>
            <a:r>
              <a:rPr lang="en-US" sz="7600" b="1" dirty="0" err="1" smtClean="0"/>
              <a:t>Simberloff</a:t>
            </a:r>
            <a:r>
              <a:rPr lang="en-US" sz="7600" b="1" dirty="0" smtClean="0"/>
              <a:t> and Cox 1987). </a:t>
            </a:r>
            <a:endParaRPr lang="ru-RU" sz="7600" b="1" dirty="0" smtClean="0"/>
          </a:p>
          <a:p>
            <a:endParaRPr lang="ru-RU" dirty="0"/>
          </a:p>
        </p:txBody>
      </p:sp>
      <p:sp>
        <p:nvSpPr>
          <p:cNvPr id="9" name="Текст 8"/>
          <p:cNvSpPr>
            <a:spLocks noGrp="1"/>
          </p:cNvSpPr>
          <p:nvPr>
            <p:ph type="body" sz="quarter" idx="3"/>
          </p:nvPr>
        </p:nvSpPr>
        <p:spPr>
          <a:xfrm>
            <a:off x="4724705" y="1138425"/>
            <a:ext cx="4041775" cy="639762"/>
          </a:xfrm>
        </p:spPr>
        <p:txBody>
          <a:bodyPr/>
          <a:lstStyle/>
          <a:p>
            <a:r>
              <a:rPr lang="en-US" dirty="0" smtClean="0"/>
              <a:t>Procedural </a:t>
            </a:r>
            <a:endParaRPr lang="ru-RU" dirty="0"/>
          </a:p>
        </p:txBody>
      </p:sp>
      <p:sp>
        <p:nvSpPr>
          <p:cNvPr id="10" name="Содержимое 9"/>
          <p:cNvSpPr>
            <a:spLocks noGrp="1"/>
          </p:cNvSpPr>
          <p:nvPr>
            <p:ph sz="quarter" idx="4"/>
          </p:nvPr>
        </p:nvSpPr>
        <p:spPr>
          <a:xfrm>
            <a:off x="4636790" y="1901950"/>
            <a:ext cx="4210950" cy="4733855"/>
          </a:xfrm>
        </p:spPr>
        <p:txBody>
          <a:bodyPr>
            <a:normAutofit fontScale="70000" lnSpcReduction="20000"/>
          </a:bodyPr>
          <a:lstStyle/>
          <a:p>
            <a:r>
              <a:rPr lang="en-US" sz="2900" b="1" dirty="0" smtClean="0"/>
              <a:t>Procedural theories offer recommendations for putting substantive theory into practice. They focus on methodological issues, such as suitability analysis, optimal land-use allocation, and applied landscape-ecological planning. Planners draw on substantive theories for information and guidelines but use procedural theories as a framework to organize information in a form that readily permits the more direct application of information in addressing landscape-planning problems (</a:t>
            </a:r>
            <a:r>
              <a:rPr lang="en-US" sz="2900" b="1" dirty="0" err="1" smtClean="0"/>
              <a:t>Ndubisi</a:t>
            </a:r>
            <a:r>
              <a:rPr lang="en-US" sz="2900" b="1" dirty="0" smtClean="0"/>
              <a:t> 1997).</a:t>
            </a:r>
            <a:endParaRPr lang="ru-RU" sz="2900" b="1" dirty="0" smtClean="0"/>
          </a:p>
          <a:p>
            <a:endParaRPr lang="ru-RU" dirty="0"/>
          </a:p>
        </p:txBody>
      </p:sp>
      <p:sp>
        <p:nvSpPr>
          <p:cNvPr id="4" name="Дата 3"/>
          <p:cNvSpPr>
            <a:spLocks noGrp="1"/>
          </p:cNvSpPr>
          <p:nvPr>
            <p:ph type="dt" sz="half" idx="10"/>
          </p:nvPr>
        </p:nvSpPr>
        <p:spPr/>
        <p:txBody>
          <a:bodyPr/>
          <a:lstStyle/>
          <a:p>
            <a:fld id="{8FE67700-C608-4FA1-9E52-24D08C4AAA42}" type="datetime1">
              <a:rPr lang="en-US" smtClean="0"/>
              <a:pPr/>
              <a:t>10/6/2014</a:t>
            </a:fld>
            <a:endParaRPr lang="en-US" dirty="0"/>
          </a:p>
        </p:txBody>
      </p:sp>
      <p:sp>
        <p:nvSpPr>
          <p:cNvPr id="5" name="Номер слайда 4"/>
          <p:cNvSpPr>
            <a:spLocks noGrp="1"/>
          </p:cNvSpPr>
          <p:nvPr>
            <p:ph type="sldNum" sz="quarter" idx="12"/>
          </p:nvPr>
        </p:nvSpPr>
        <p:spPr/>
        <p:txBody>
          <a:bodyPr/>
          <a:lstStyle/>
          <a:p>
            <a:fld id="{B82CCC60-E8CD-4174-8B1A-7DF615B22EEF}"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6015" y="0"/>
            <a:ext cx="6566314" cy="763525"/>
          </a:xfrm>
        </p:spPr>
        <p:txBody>
          <a:bodyPr/>
          <a:lstStyle/>
          <a:p>
            <a:r>
              <a:rPr lang="en-US" b="1" dirty="0" smtClean="0">
                <a:solidFill>
                  <a:schemeClr val="tx1"/>
                </a:solidFill>
              </a:rPr>
              <a:t>Resource or goal orientation</a:t>
            </a:r>
            <a:endParaRPr lang="ru-RU" b="1" dirty="0">
              <a:solidFill>
                <a:schemeClr val="tx1"/>
              </a:solidFill>
            </a:endParaRPr>
          </a:p>
        </p:txBody>
      </p:sp>
      <p:sp>
        <p:nvSpPr>
          <p:cNvPr id="3" name="Содержимое 2"/>
          <p:cNvSpPr>
            <a:spLocks noGrp="1"/>
          </p:cNvSpPr>
          <p:nvPr>
            <p:ph idx="1"/>
          </p:nvPr>
        </p:nvSpPr>
        <p:spPr>
          <a:xfrm>
            <a:off x="-161856" y="985719"/>
            <a:ext cx="8704185" cy="5650085"/>
          </a:xfrm>
        </p:spPr>
        <p:txBody>
          <a:bodyPr>
            <a:normAutofit fontScale="55000" lnSpcReduction="20000"/>
          </a:bodyPr>
          <a:lstStyle/>
          <a:p>
            <a:r>
              <a:rPr lang="en-US" sz="5500" dirty="0" smtClean="0"/>
              <a:t>The </a:t>
            </a:r>
            <a:r>
              <a:rPr lang="en-US" sz="5500" dirty="0" err="1" smtClean="0"/>
              <a:t>abiotic</a:t>
            </a:r>
            <a:r>
              <a:rPr lang="en-US" sz="5500" dirty="0" smtClean="0"/>
              <a:t>–biotic–cultural (ABC) model is useful to describe the specific goals addressed in planning and the level of integration between these goals (Ahern 1995).</a:t>
            </a:r>
          </a:p>
          <a:p>
            <a:endParaRPr lang="en-US" sz="5500" dirty="0" smtClean="0"/>
          </a:p>
          <a:p>
            <a:endParaRPr lang="en-US" sz="5500" dirty="0" smtClean="0"/>
          </a:p>
          <a:p>
            <a:r>
              <a:rPr lang="en-US" sz="5500" dirty="0" smtClean="0"/>
              <a:t> In this model, </a:t>
            </a:r>
            <a:r>
              <a:rPr lang="en-US" sz="5500" dirty="0" err="1" smtClean="0"/>
              <a:t>abiotic</a:t>
            </a:r>
            <a:r>
              <a:rPr lang="en-US" sz="5500" dirty="0" smtClean="0"/>
              <a:t> goals include water resources, soil and air quality. Biotic goals focus on biodiversity in general, including individual species and habitat protection and ecological restoration.</a:t>
            </a:r>
          </a:p>
          <a:p>
            <a:r>
              <a:rPr lang="en-US" sz="5500" dirty="0" smtClean="0"/>
              <a:t> Cultural goals are human-based and include: transportation, land use, recreation, historic preservation and economic goals.</a:t>
            </a:r>
            <a:endParaRPr lang="ru-RU" sz="5500" dirty="0" smtClean="0"/>
          </a:p>
          <a:p>
            <a:endParaRPr lang="ru-RU" dirty="0"/>
          </a:p>
        </p:txBody>
      </p:sp>
      <p:sp>
        <p:nvSpPr>
          <p:cNvPr id="5" name="Номер слайда 4"/>
          <p:cNvSpPr>
            <a:spLocks noGrp="1"/>
          </p:cNvSpPr>
          <p:nvPr>
            <p:ph type="sldNum" sz="quarter" idx="12"/>
          </p:nvPr>
        </p:nvSpPr>
        <p:spPr/>
        <p:txBody>
          <a:bodyPr/>
          <a:lstStyle/>
          <a:p>
            <a:fld id="{B82CCC60-E8CD-4174-8B1A-7DF615B22EEF}"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965" y="527605"/>
            <a:ext cx="8246068" cy="763525"/>
          </a:xfrm>
        </p:spPr>
        <p:txBody>
          <a:bodyPr>
            <a:normAutofit/>
          </a:bodyPr>
          <a:lstStyle/>
          <a:p>
            <a:r>
              <a:rPr lang="en-US" b="1" dirty="0" smtClean="0">
                <a:solidFill>
                  <a:schemeClr val="tx2">
                    <a:lumMod val="50000"/>
                  </a:schemeClr>
                </a:solidFill>
              </a:rPr>
              <a:t>The </a:t>
            </a:r>
            <a:r>
              <a:rPr lang="en-US" b="1" dirty="0" err="1" smtClean="0">
                <a:solidFill>
                  <a:schemeClr val="tx2">
                    <a:lumMod val="50000"/>
                  </a:schemeClr>
                </a:solidFill>
              </a:rPr>
              <a:t>abiotic</a:t>
            </a:r>
            <a:r>
              <a:rPr lang="en-US" b="1" dirty="0" smtClean="0">
                <a:solidFill>
                  <a:schemeClr val="tx2">
                    <a:lumMod val="50000"/>
                  </a:schemeClr>
                </a:solidFill>
              </a:rPr>
              <a:t>–biotic–cultural (ABC) model</a:t>
            </a:r>
            <a:endParaRPr lang="ru-RU" b="1" dirty="0">
              <a:solidFill>
                <a:schemeClr val="tx2">
                  <a:lumMod val="50000"/>
                </a:schemeClr>
              </a:solidFill>
            </a:endParaRPr>
          </a:p>
        </p:txBody>
      </p:sp>
      <p:sp>
        <p:nvSpPr>
          <p:cNvPr id="4" name="Дата 3"/>
          <p:cNvSpPr>
            <a:spLocks noGrp="1"/>
          </p:cNvSpPr>
          <p:nvPr>
            <p:ph type="dt" sz="half" idx="10"/>
          </p:nvPr>
        </p:nvSpPr>
        <p:spPr/>
        <p:txBody>
          <a:bodyPr/>
          <a:lstStyle/>
          <a:p>
            <a:fld id="{8FE67700-C608-4FA1-9E52-24D08C4AAA42}" type="datetime1">
              <a:rPr lang="en-US" smtClean="0"/>
              <a:pPr/>
              <a:t>10/6/2014</a:t>
            </a:fld>
            <a:endParaRPr lang="en-US"/>
          </a:p>
        </p:txBody>
      </p:sp>
      <p:sp>
        <p:nvSpPr>
          <p:cNvPr id="5" name="Номер слайда 4"/>
          <p:cNvSpPr>
            <a:spLocks noGrp="1"/>
          </p:cNvSpPr>
          <p:nvPr>
            <p:ph type="sldNum" sz="quarter" idx="12"/>
          </p:nvPr>
        </p:nvSpPr>
        <p:spPr/>
        <p:txBody>
          <a:bodyPr/>
          <a:lstStyle/>
          <a:p>
            <a:fld id="{B82CCC60-E8CD-4174-8B1A-7DF615B22EEF}" type="slidenum">
              <a:rPr lang="en-US" smtClean="0"/>
              <a:pPr/>
              <a:t>35</a:t>
            </a:fld>
            <a:endParaRPr lang="en-US"/>
          </a:p>
        </p:txBody>
      </p:sp>
      <p:grpSp>
        <p:nvGrpSpPr>
          <p:cNvPr id="6" name="Группа 5"/>
          <p:cNvGrpSpPr/>
          <p:nvPr/>
        </p:nvGrpSpPr>
        <p:grpSpPr>
          <a:xfrm>
            <a:off x="754375" y="1291130"/>
            <a:ext cx="6946900" cy="5682039"/>
            <a:chOff x="2197100" y="833015"/>
            <a:chExt cx="6946900" cy="5682039"/>
          </a:xfrm>
        </p:grpSpPr>
        <p:sp>
          <p:nvSpPr>
            <p:cNvPr id="7" name="Rectangle 1"/>
            <p:cNvSpPr>
              <a:spLocks noChangeArrowheads="1"/>
            </p:cNvSpPr>
            <p:nvPr/>
          </p:nvSpPr>
          <p:spPr bwMode="auto">
            <a:xfrm>
              <a:off x="2655215" y="4483729"/>
              <a:ext cx="641361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Figure presents </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an array of planning types graphically organized within a triangle that represents the ABC model. In this diagram a number of planning sectors or themes are located according to their emphasis and level of integration within the ABC resources. The figure shows that an evolution is occurring towards a more integrated planning perspective as represented by the central circle.</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2"/>
            <p:cNvPicPr>
              <a:picLocks noChangeAspect="1" noChangeArrowheads="1"/>
            </p:cNvPicPr>
            <p:nvPr/>
          </p:nvPicPr>
          <p:blipFill>
            <a:blip r:embed="rId2" cstate="print"/>
            <a:srcRect/>
            <a:stretch>
              <a:fillRect/>
            </a:stretch>
          </p:blipFill>
          <p:spPr bwMode="auto">
            <a:xfrm>
              <a:off x="2197100" y="833015"/>
              <a:ext cx="6946900" cy="3632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6260" y="527605"/>
            <a:ext cx="8398773" cy="763525"/>
          </a:xfrm>
        </p:spPr>
        <p:txBody>
          <a:bodyPr>
            <a:normAutofit/>
          </a:bodyPr>
          <a:lstStyle/>
          <a:p>
            <a:r>
              <a:rPr lang="en-US" b="1" dirty="0" err="1" smtClean="0">
                <a:solidFill>
                  <a:schemeClr val="tx2">
                    <a:lumMod val="50000"/>
                  </a:schemeClr>
                </a:solidFill>
              </a:rPr>
              <a:t>Interdisciplinarity</a:t>
            </a:r>
            <a:r>
              <a:rPr lang="en-US" b="1" dirty="0" smtClean="0">
                <a:solidFill>
                  <a:schemeClr val="tx2">
                    <a:lumMod val="50000"/>
                  </a:schemeClr>
                </a:solidFill>
              </a:rPr>
              <a:t> and </a:t>
            </a:r>
            <a:r>
              <a:rPr lang="en-US" b="1" dirty="0" err="1" smtClean="0">
                <a:solidFill>
                  <a:schemeClr val="tx2">
                    <a:lumMod val="50000"/>
                  </a:schemeClr>
                </a:solidFill>
              </a:rPr>
              <a:t>transdisciplinarity</a:t>
            </a:r>
            <a:endParaRPr lang="ru-RU" dirty="0">
              <a:solidFill>
                <a:schemeClr val="tx2">
                  <a:lumMod val="50000"/>
                </a:schemeClr>
              </a:solidFill>
            </a:endParaRPr>
          </a:p>
        </p:txBody>
      </p:sp>
      <p:sp>
        <p:nvSpPr>
          <p:cNvPr id="3" name="Содержимое 2"/>
          <p:cNvSpPr>
            <a:spLocks noGrp="1"/>
          </p:cNvSpPr>
          <p:nvPr>
            <p:ph idx="1"/>
          </p:nvPr>
        </p:nvSpPr>
        <p:spPr>
          <a:xfrm>
            <a:off x="448965" y="1443835"/>
            <a:ext cx="8246069" cy="4275740"/>
          </a:xfrm>
        </p:spPr>
        <p:txBody>
          <a:bodyPr/>
          <a:lstStyle/>
          <a:p>
            <a:pPr>
              <a:buNone/>
            </a:pPr>
            <a:r>
              <a:rPr lang="en-US" dirty="0" smtClean="0"/>
              <a:t>      Planning is evolving towards an integrated or balanced approach wherein multiple </a:t>
            </a:r>
            <a:r>
              <a:rPr lang="en-US" dirty="0" err="1" smtClean="0"/>
              <a:t>abiotic</a:t>
            </a:r>
            <a:r>
              <a:rPr lang="en-US" dirty="0" smtClean="0"/>
              <a:t>, biotic and cultural goals are simultaneously pursued. Historically, this integration has involved knowledge and participation from multiple disciplines, initially under a multidisciplinary approach in which disciplines operated with minimal interaction and collaboration.</a:t>
            </a:r>
            <a:endParaRPr lang="ru-RU" dirty="0"/>
          </a:p>
        </p:txBody>
      </p:sp>
      <p:sp>
        <p:nvSpPr>
          <p:cNvPr id="4" name="Дата 3"/>
          <p:cNvSpPr>
            <a:spLocks noGrp="1"/>
          </p:cNvSpPr>
          <p:nvPr>
            <p:ph type="dt" sz="half" idx="10"/>
          </p:nvPr>
        </p:nvSpPr>
        <p:spPr/>
        <p:txBody>
          <a:bodyPr/>
          <a:lstStyle/>
          <a:p>
            <a:fld id="{8FE67700-C608-4FA1-9E52-24D08C4AAA42}" type="datetime1">
              <a:rPr lang="en-US" smtClean="0"/>
              <a:pPr/>
              <a:t>10/6/2014</a:t>
            </a:fld>
            <a:endParaRPr lang="en-US"/>
          </a:p>
        </p:txBody>
      </p:sp>
      <p:sp>
        <p:nvSpPr>
          <p:cNvPr id="5" name="Номер слайда 4"/>
          <p:cNvSpPr>
            <a:spLocks noGrp="1"/>
          </p:cNvSpPr>
          <p:nvPr>
            <p:ph type="sldNum" sz="quarter" idx="12"/>
          </p:nvPr>
        </p:nvSpPr>
        <p:spPr/>
        <p:txBody>
          <a:bodyPr/>
          <a:lstStyle/>
          <a:p>
            <a:fld id="{B82CCC60-E8CD-4174-8B1A-7DF615B22EEF}"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sz="half" idx="1"/>
          </p:nvPr>
        </p:nvSpPr>
        <p:spPr/>
        <p:txBody>
          <a:bodyPr>
            <a:normAutofit fontScale="92500"/>
          </a:bodyPr>
          <a:lstStyle/>
          <a:p>
            <a:pPr>
              <a:buNone/>
            </a:pPr>
            <a:r>
              <a:rPr lang="en-US" b="1" i="1" dirty="0" smtClean="0"/>
              <a:t>Interdisciplinary approach</a:t>
            </a:r>
          </a:p>
          <a:p>
            <a:pPr>
              <a:buNone/>
            </a:pPr>
            <a:r>
              <a:rPr lang="en-US" dirty="0" smtClean="0"/>
              <a:t>     researchers and professionals from multiple disciplines collaborated, shared information and achieved a higher level of synthesis and integration.</a:t>
            </a:r>
            <a:endParaRPr lang="ru-RU" dirty="0"/>
          </a:p>
        </p:txBody>
      </p:sp>
      <p:sp>
        <p:nvSpPr>
          <p:cNvPr id="8" name="Содержимое 7"/>
          <p:cNvSpPr>
            <a:spLocks noGrp="1"/>
          </p:cNvSpPr>
          <p:nvPr>
            <p:ph sz="half" idx="2"/>
          </p:nvPr>
        </p:nvSpPr>
        <p:spPr/>
        <p:txBody>
          <a:bodyPr>
            <a:normAutofit fontScale="92500"/>
          </a:bodyPr>
          <a:lstStyle/>
          <a:p>
            <a:pPr>
              <a:buNone/>
            </a:pPr>
            <a:r>
              <a:rPr lang="en-US" b="1" i="1" dirty="0" smtClean="0"/>
              <a:t>Transdisciplinary approach </a:t>
            </a:r>
            <a:r>
              <a:rPr lang="en-US" dirty="0" smtClean="0"/>
              <a:t>represents a yet higher level of integration in which professionals, non-academic and academic participants participate in a process in which knowledge is shared across disciplines and all participants are engaged in decision making</a:t>
            </a:r>
            <a:endParaRPr lang="ru-RU" dirty="0"/>
          </a:p>
        </p:txBody>
      </p:sp>
      <p:sp>
        <p:nvSpPr>
          <p:cNvPr id="4" name="Дата 3"/>
          <p:cNvSpPr>
            <a:spLocks noGrp="1"/>
          </p:cNvSpPr>
          <p:nvPr>
            <p:ph type="dt" sz="half" idx="10"/>
          </p:nvPr>
        </p:nvSpPr>
        <p:spPr/>
        <p:txBody>
          <a:bodyPr/>
          <a:lstStyle/>
          <a:p>
            <a:fld id="{8FE67700-C608-4FA1-9E52-24D08C4AAA42}" type="datetime1">
              <a:rPr lang="en-US" smtClean="0"/>
              <a:pPr/>
              <a:t>10/6/2014</a:t>
            </a:fld>
            <a:endParaRPr lang="en-US"/>
          </a:p>
        </p:txBody>
      </p:sp>
      <p:sp>
        <p:nvSpPr>
          <p:cNvPr id="5" name="Номер слайда 4"/>
          <p:cNvSpPr>
            <a:spLocks noGrp="1"/>
          </p:cNvSpPr>
          <p:nvPr>
            <p:ph type="sldNum" sz="quarter" idx="12"/>
          </p:nvPr>
        </p:nvSpPr>
        <p:spPr/>
        <p:txBody>
          <a:bodyPr/>
          <a:lstStyle/>
          <a:p>
            <a:fld id="{B82CCC60-E8CD-4174-8B1A-7DF615B22EEF}"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0605" y="222195"/>
            <a:ext cx="6566314" cy="763525"/>
          </a:xfrm>
        </p:spPr>
        <p:txBody>
          <a:bodyPr/>
          <a:lstStyle/>
          <a:p>
            <a:r>
              <a:rPr lang="en-US" b="1" dirty="0" smtClean="0">
                <a:solidFill>
                  <a:schemeClr val="tx1"/>
                </a:solidFill>
              </a:rPr>
              <a:t>Strategic orientation</a:t>
            </a:r>
            <a:endParaRPr lang="ru-RU" dirty="0">
              <a:solidFill>
                <a:schemeClr val="tx1"/>
              </a:solidFill>
            </a:endParaRPr>
          </a:p>
        </p:txBody>
      </p:sp>
      <p:sp>
        <p:nvSpPr>
          <p:cNvPr id="3" name="Содержимое 2"/>
          <p:cNvSpPr>
            <a:spLocks noGrp="1"/>
          </p:cNvSpPr>
          <p:nvPr>
            <p:ph idx="1"/>
          </p:nvPr>
        </p:nvSpPr>
        <p:spPr>
          <a:xfrm>
            <a:off x="0" y="833015"/>
            <a:ext cx="8695034" cy="4733855"/>
          </a:xfrm>
        </p:spPr>
        <p:txBody>
          <a:bodyPr>
            <a:noAutofit/>
          </a:bodyPr>
          <a:lstStyle/>
          <a:p>
            <a:r>
              <a:rPr lang="en-US" sz="2000" b="1" dirty="0" smtClean="0">
                <a:solidFill>
                  <a:schemeClr val="tx1"/>
                </a:solidFill>
              </a:rPr>
              <a:t>Defensive  strategy </a:t>
            </a:r>
            <a:r>
              <a:rPr lang="en-US" sz="2000" dirty="0" smtClean="0">
                <a:solidFill>
                  <a:schemeClr val="tx1"/>
                </a:solidFill>
              </a:rPr>
              <a:t>is employed when the existing landscape is already fragmented, and core areas already limited in area and isolated. This strategy seeks to arrest / control the negative processes of fragmentation or urbanization. The defensive strategy is often necessary, but it can also be seen as a reactionary strategy which attempts to “catch up with” or “put on the brakes” against the inevitable process of landscape change (</a:t>
            </a:r>
            <a:r>
              <a:rPr lang="en-US" sz="2000" dirty="0" err="1" smtClean="0">
                <a:solidFill>
                  <a:schemeClr val="tx1"/>
                </a:solidFill>
              </a:rPr>
              <a:t>Sijmons</a:t>
            </a:r>
            <a:r>
              <a:rPr lang="en-US" sz="2000" dirty="0" smtClean="0">
                <a:solidFill>
                  <a:schemeClr val="tx1"/>
                </a:solidFill>
              </a:rPr>
              <a:t> 1990).</a:t>
            </a:r>
            <a:endParaRPr lang="ru-RU" sz="2000" dirty="0" smtClean="0">
              <a:solidFill>
                <a:schemeClr val="tx1"/>
              </a:solidFill>
            </a:endParaRPr>
          </a:p>
          <a:p>
            <a:endParaRPr lang="en-US" sz="2000" dirty="0" smtClean="0">
              <a:solidFill>
                <a:schemeClr val="tx1"/>
              </a:solidFill>
            </a:endParaRPr>
          </a:p>
          <a:p>
            <a:r>
              <a:rPr lang="en-US" sz="2000" b="1" dirty="0" smtClean="0">
                <a:solidFill>
                  <a:schemeClr val="tx1"/>
                </a:solidFill>
              </a:rPr>
              <a:t>Protective</a:t>
            </a:r>
            <a:r>
              <a:rPr lang="en-US" sz="2000" dirty="0" smtClean="0">
                <a:solidFill>
                  <a:schemeClr val="tx1"/>
                </a:solidFill>
              </a:rPr>
              <a:t> is applied when the existing landscape supports sustainable processes and patterns. Essentially, this strategy defines an eventual or optimal landscape pattern that is proactively protected from change while the landscape around it may be allowed to change.</a:t>
            </a:r>
          </a:p>
          <a:p>
            <a:endParaRPr lang="en-US" sz="2000" dirty="0" smtClean="0">
              <a:solidFill>
                <a:schemeClr val="tx1"/>
              </a:solidFill>
            </a:endParaRPr>
          </a:p>
          <a:p>
            <a:r>
              <a:rPr lang="en-US" sz="2000" b="1" dirty="0" smtClean="0">
                <a:solidFill>
                  <a:schemeClr val="tx1"/>
                </a:solidFill>
              </a:rPr>
              <a:t>Offensive strategy </a:t>
            </a:r>
            <a:r>
              <a:rPr lang="en-US" sz="2000" dirty="0" smtClean="0">
                <a:solidFill>
                  <a:schemeClr val="tx1"/>
                </a:solidFill>
              </a:rPr>
              <a:t>differs from protective and defensive strategies in that it employs restoration, or reconstruction, to re-build landscape elements in previously disturbed or fragmented landscapes. This strategy is often practiced in locations where intensive land use has produced a cultural landscape with limited opportunities for nature protection or </a:t>
            </a:r>
            <a:r>
              <a:rPr lang="en-US" sz="2000" dirty="0" err="1" smtClean="0">
                <a:solidFill>
                  <a:schemeClr val="tx1"/>
                </a:solidFill>
              </a:rPr>
              <a:t>defence</a:t>
            </a:r>
            <a:r>
              <a:rPr lang="en-US" sz="2000" dirty="0" smtClean="0">
                <a:solidFill>
                  <a:schemeClr val="tx1"/>
                </a:solidFill>
              </a:rPr>
              <a:t>. It is rarely practiced because it is expensive and often politically sensitive (Ahern 1995).</a:t>
            </a:r>
            <a:endParaRPr lang="ru-RU" sz="2000" dirty="0">
              <a:solidFill>
                <a:schemeClr val="tx1"/>
              </a:solidFill>
            </a:endParaRPr>
          </a:p>
        </p:txBody>
      </p:sp>
      <p:sp>
        <p:nvSpPr>
          <p:cNvPr id="4" name="Дата 3"/>
          <p:cNvSpPr>
            <a:spLocks noGrp="1"/>
          </p:cNvSpPr>
          <p:nvPr>
            <p:ph type="dt" sz="half" idx="10"/>
          </p:nvPr>
        </p:nvSpPr>
        <p:spPr/>
        <p:txBody>
          <a:bodyPr/>
          <a:lstStyle/>
          <a:p>
            <a:fld id="{8FE67700-C608-4FA1-9E52-24D08C4AAA42}" type="datetime1">
              <a:rPr lang="en-US" smtClean="0"/>
              <a:pPr/>
              <a:t>10/6/2014</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1670" y="527605"/>
            <a:ext cx="8093363" cy="763525"/>
          </a:xfrm>
        </p:spPr>
        <p:txBody>
          <a:bodyPr/>
          <a:lstStyle/>
          <a:p>
            <a:r>
              <a:rPr lang="en-US" b="1" dirty="0" smtClean="0">
                <a:solidFill>
                  <a:schemeClr val="tx1"/>
                </a:solidFill>
              </a:rPr>
              <a:t>Spatial concepts</a:t>
            </a:r>
            <a:endParaRPr lang="ru-RU" dirty="0">
              <a:solidFill>
                <a:schemeClr val="tx1"/>
              </a:solidFill>
            </a:endParaRPr>
          </a:p>
        </p:txBody>
      </p:sp>
      <p:sp>
        <p:nvSpPr>
          <p:cNvPr id="3" name="Содержимое 2"/>
          <p:cNvSpPr>
            <a:spLocks noGrp="1"/>
          </p:cNvSpPr>
          <p:nvPr>
            <p:ph idx="1"/>
          </p:nvPr>
        </p:nvSpPr>
        <p:spPr>
          <a:xfrm>
            <a:off x="448965" y="1443835"/>
            <a:ext cx="8246069" cy="4275740"/>
          </a:xfrm>
        </p:spPr>
        <p:txBody>
          <a:bodyPr>
            <a:normAutofit fontScale="92500" lnSpcReduction="10000"/>
          </a:bodyPr>
          <a:lstStyle/>
          <a:p>
            <a:pPr>
              <a:buNone/>
            </a:pPr>
            <a:r>
              <a:rPr lang="en-US" dirty="0" smtClean="0"/>
              <a:t>        Spatial concepts are essential tools for proactive or innovative planning, and can structure and inspire the planning process, particularly with respect to public participation – a key factor in transdisciplinary planning.</a:t>
            </a:r>
            <a:endParaRPr lang="ru-RU" dirty="0" smtClean="0"/>
          </a:p>
          <a:p>
            <a:pPr>
              <a:buNone/>
            </a:pPr>
            <a:endParaRPr lang="en-US" dirty="0" smtClean="0"/>
          </a:p>
          <a:p>
            <a:pPr>
              <a:buNone/>
            </a:pPr>
            <a:endParaRPr lang="en-US" dirty="0" smtClean="0"/>
          </a:p>
          <a:p>
            <a:pPr>
              <a:buNone/>
            </a:pPr>
            <a:r>
              <a:rPr lang="en-US" dirty="0" smtClean="0"/>
              <a:t>      Examples include: “green heart”, “ring city” and “edge city”. Spatial concepts are well accepted in planning, but less so in science since they are by definition subjective and derived from intuitive thinking.</a:t>
            </a:r>
            <a:endParaRPr lang="ru-RU" dirty="0"/>
          </a:p>
        </p:txBody>
      </p:sp>
      <p:sp>
        <p:nvSpPr>
          <p:cNvPr id="4" name="Дата 3"/>
          <p:cNvSpPr>
            <a:spLocks noGrp="1"/>
          </p:cNvSpPr>
          <p:nvPr>
            <p:ph type="dt" sz="half" idx="10"/>
          </p:nvPr>
        </p:nvSpPr>
        <p:spPr/>
        <p:txBody>
          <a:bodyPr/>
          <a:lstStyle/>
          <a:p>
            <a:fld id="{8FE67700-C608-4FA1-9E52-24D08C4AAA42}" type="datetime1">
              <a:rPr lang="en-US" smtClean="0"/>
              <a:pPr/>
              <a:t>10/6/2014</a:t>
            </a:fld>
            <a:endParaRPr lang="en-US"/>
          </a:p>
        </p:txBody>
      </p:sp>
      <p:sp>
        <p:nvSpPr>
          <p:cNvPr id="5" name="Номер слайда 4"/>
          <p:cNvSpPr>
            <a:spLocks noGrp="1"/>
          </p:cNvSpPr>
          <p:nvPr>
            <p:ph type="sldNum" sz="quarter" idx="12"/>
          </p:nvPr>
        </p:nvSpPr>
        <p:spPr/>
        <p:txBody>
          <a:bodyPr/>
          <a:lstStyle/>
          <a:p>
            <a:fld id="{B82CCC60-E8CD-4174-8B1A-7DF615B22EEF}"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2800" dirty="0" smtClean="0"/>
              <a:t>Key-topics</a:t>
            </a:r>
            <a:endParaRPr lang="en-US" sz="2800" dirty="0"/>
          </a:p>
        </p:txBody>
      </p:sp>
      <p:sp>
        <p:nvSpPr>
          <p:cNvPr id="8" name="Текст 7"/>
          <p:cNvSpPr>
            <a:spLocks noGrp="1"/>
          </p:cNvSpPr>
          <p:nvPr>
            <p:ph type="body" sz="half" idx="2"/>
          </p:nvPr>
        </p:nvSpPr>
        <p:spPr>
          <a:xfrm>
            <a:off x="457200" y="1435100"/>
            <a:ext cx="7779720" cy="4691063"/>
          </a:xfrm>
        </p:spPr>
        <p:txBody>
          <a:bodyPr>
            <a:normAutofit/>
          </a:bodyPr>
          <a:lstStyle/>
          <a:p>
            <a:pPr marL="174625" indent="-174625">
              <a:buAutoNum type="arabicPeriod"/>
            </a:pPr>
            <a:endParaRPr lang="en-US" dirty="0" smtClean="0"/>
          </a:p>
          <a:p>
            <a:pPr marL="174625" indent="-174625">
              <a:buAutoNum type="arabicPeriod"/>
            </a:pPr>
            <a:endParaRPr lang="en-US" sz="2000" dirty="0" smtClean="0"/>
          </a:p>
          <a:p>
            <a:pPr marL="174625" indent="-174625">
              <a:buAutoNum type="arabicPeriod"/>
            </a:pPr>
            <a:r>
              <a:rPr lang="en-US" sz="2000" dirty="0" smtClean="0"/>
              <a:t>   </a:t>
            </a:r>
            <a:r>
              <a:rPr lang="en-US" sz="2400" dirty="0" smtClean="0"/>
              <a:t>LP: history, names and examples.</a:t>
            </a:r>
          </a:p>
          <a:p>
            <a:pPr marL="514350" indent="-514350"/>
            <a:endParaRPr lang="en-US" sz="2400" dirty="0" smtClean="0"/>
          </a:p>
          <a:p>
            <a:pPr marL="514350" indent="-514350"/>
            <a:endParaRPr lang="ru-RU" sz="2400" dirty="0" smtClean="0"/>
          </a:p>
          <a:p>
            <a:pPr marL="342900" indent="-342900">
              <a:buAutoNum type="arabicPeriod" startAt="2"/>
            </a:pPr>
            <a:r>
              <a:rPr lang="en-US" sz="2400" dirty="0" smtClean="0"/>
              <a:t>Landscape plans for public goods. Planning models</a:t>
            </a:r>
          </a:p>
          <a:p>
            <a:pPr marL="342900" indent="-342900">
              <a:buAutoNum type="arabicPeriod" startAt="2"/>
            </a:pPr>
            <a:endParaRPr lang="en-US" sz="2400" dirty="0" smtClean="0"/>
          </a:p>
          <a:p>
            <a:pPr marL="342900" indent="-342900">
              <a:buAutoNum type="arabicPeriod" startAt="2"/>
            </a:pPr>
            <a:endParaRPr lang="en-US" sz="2400" dirty="0" smtClean="0"/>
          </a:p>
          <a:p>
            <a:pPr marL="342900" indent="-342900">
              <a:buAutoNum type="arabicPeriod" startAt="2"/>
            </a:pPr>
            <a:r>
              <a:rPr lang="ru-RU" sz="2400" dirty="0" smtClean="0"/>
              <a:t>Environmental impact questions</a:t>
            </a:r>
            <a:r>
              <a:rPr lang="en-US" sz="2400" dirty="0" smtClean="0"/>
              <a:t>, basic principles.</a:t>
            </a:r>
            <a:endParaRPr lang="ru-RU" sz="2400" dirty="0" smtClean="0"/>
          </a:p>
          <a:p>
            <a:endParaRPr lang="ru-RU" dirty="0"/>
          </a:p>
        </p:txBody>
      </p:sp>
      <p:sp>
        <p:nvSpPr>
          <p:cNvPr id="6" name="Дата 5"/>
          <p:cNvSpPr>
            <a:spLocks noGrp="1"/>
          </p:cNvSpPr>
          <p:nvPr>
            <p:ph type="dt" sz="half" idx="10"/>
          </p:nvPr>
        </p:nvSpPr>
        <p:spPr/>
        <p:txBody>
          <a:bodyPr/>
          <a:lstStyle/>
          <a:p>
            <a:fld id="{691A7F36-80A2-49D4-BD17-0C79CCCD2AFA}" type="datetime1">
              <a:rPr lang="en-US" smtClean="0"/>
              <a:pPr/>
              <a:t>10/6/2014</a:t>
            </a:fld>
            <a:endParaRPr lang="en-US"/>
          </a:p>
        </p:txBody>
      </p:sp>
      <p:sp>
        <p:nvSpPr>
          <p:cNvPr id="7" name="Номер слайда 6"/>
          <p:cNvSpPr>
            <a:spLocks noGrp="1"/>
          </p:cNvSpPr>
          <p:nvPr>
            <p:ph type="sldNum" sz="quarter" idx="12"/>
          </p:nvPr>
        </p:nvSpPr>
        <p:spPr/>
        <p:txBody>
          <a:bodyPr/>
          <a:lstStyle/>
          <a:p>
            <a:fld id="{B82CCC60-E8CD-4174-8B1A-7DF615B22EEF}" type="slidenum">
              <a:rPr lang="en-US" smtClean="0"/>
              <a:pPr/>
              <a:t>4</a:t>
            </a:fld>
            <a:endParaRPr lang="en-US"/>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chemeClr val="tx1"/>
                </a:solidFill>
              </a:rPr>
              <a:t>Spatial concepts</a:t>
            </a:r>
            <a:endParaRPr lang="ru-RU" dirty="0"/>
          </a:p>
        </p:txBody>
      </p:sp>
      <p:sp>
        <p:nvSpPr>
          <p:cNvPr id="3" name="Содержимое 2"/>
          <p:cNvSpPr>
            <a:spLocks noGrp="1"/>
          </p:cNvSpPr>
          <p:nvPr>
            <p:ph idx="1"/>
          </p:nvPr>
        </p:nvSpPr>
        <p:spPr>
          <a:xfrm>
            <a:off x="601670" y="1443835"/>
            <a:ext cx="8093364" cy="4275740"/>
          </a:xfrm>
        </p:spPr>
        <p:txBody>
          <a:bodyPr>
            <a:noAutofit/>
          </a:bodyPr>
          <a:lstStyle/>
          <a:p>
            <a:r>
              <a:rPr lang="en-US" sz="2000" b="1" dirty="0" smtClean="0"/>
              <a:t>Comprehensive spatial concept “Aggregate with-Outliers Principle”, which addresses the provocative question ”What is the optimum arrangement of land uses in a landscape?” (Forman 1995, p. 437).</a:t>
            </a:r>
          </a:p>
          <a:p>
            <a:endParaRPr lang="en-US" sz="2000" b="1" dirty="0" smtClean="0"/>
          </a:p>
          <a:p>
            <a:r>
              <a:rPr lang="en-US" sz="2000" b="1" dirty="0" smtClean="0"/>
              <a:t> Forman’s concept states that land uses should be aggregated, yet maintain small corridors and small patches of nature throughout developed areas, as well as outliers of human activity spatially arranged along major boundaries. </a:t>
            </a:r>
          </a:p>
          <a:p>
            <a:endParaRPr lang="en-US" sz="2000" b="1" dirty="0" smtClean="0"/>
          </a:p>
          <a:p>
            <a:r>
              <a:rPr lang="en-US" sz="2000" b="1" dirty="0" smtClean="0"/>
              <a:t>This strategic model for spatial planning addresses multiple landscape-ecological goals: maintains large patches of native vegetation; accommodates human needs / preferences; contains a variance of grain size; supports generalist and specialist species, spreads risks; supports genetic variation; and accommodates outliers located along a boundary zone. </a:t>
            </a:r>
            <a:endParaRPr lang="ru-RU" sz="2000" b="1" dirty="0"/>
          </a:p>
        </p:txBody>
      </p:sp>
      <p:sp>
        <p:nvSpPr>
          <p:cNvPr id="4" name="Дата 3"/>
          <p:cNvSpPr>
            <a:spLocks noGrp="1"/>
          </p:cNvSpPr>
          <p:nvPr>
            <p:ph type="dt" sz="half" idx="10"/>
          </p:nvPr>
        </p:nvSpPr>
        <p:spPr/>
        <p:txBody>
          <a:bodyPr/>
          <a:lstStyle/>
          <a:p>
            <a:fld id="{8FE67700-C608-4FA1-9E52-24D08C4AAA42}" type="datetime1">
              <a:rPr lang="en-US" smtClean="0"/>
              <a:pPr/>
              <a:t>10/6/2014</a:t>
            </a:fld>
            <a:endParaRPr lang="en-US"/>
          </a:p>
        </p:txBody>
      </p:sp>
      <p:sp>
        <p:nvSpPr>
          <p:cNvPr id="5" name="Номер слайда 4"/>
          <p:cNvSpPr>
            <a:spLocks noGrp="1"/>
          </p:cNvSpPr>
          <p:nvPr>
            <p:ph type="sldNum" sz="quarter" idx="12"/>
          </p:nvPr>
        </p:nvSpPr>
        <p:spPr/>
        <p:txBody>
          <a:bodyPr/>
          <a:lstStyle/>
          <a:p>
            <a:fld id="{B82CCC60-E8CD-4174-8B1A-7DF615B22EEF}"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030115" cy="763525"/>
          </a:xfrm>
        </p:spPr>
        <p:txBody>
          <a:bodyPr>
            <a:normAutofit fontScale="90000"/>
          </a:bodyPr>
          <a:lstStyle/>
          <a:p>
            <a:r>
              <a:rPr lang="en-US" b="1" dirty="0" smtClean="0">
                <a:solidFill>
                  <a:schemeClr val="tx1"/>
                </a:solidFill>
              </a:rPr>
              <a:t>Spatial concepts  </a:t>
            </a:r>
            <a:br>
              <a:rPr lang="en-US" b="1" dirty="0" smtClean="0">
                <a:solidFill>
                  <a:schemeClr val="tx1"/>
                </a:solidFill>
              </a:rPr>
            </a:br>
            <a:r>
              <a:rPr lang="en-US" b="1" dirty="0" smtClean="0">
                <a:solidFill>
                  <a:schemeClr val="tx1"/>
                </a:solidFill>
              </a:rPr>
              <a:t>“Framework Concept”</a:t>
            </a:r>
            <a:endParaRPr lang="ru-RU" b="1" dirty="0">
              <a:solidFill>
                <a:schemeClr val="tx1"/>
              </a:solidFill>
            </a:endParaRPr>
          </a:p>
        </p:txBody>
      </p:sp>
      <p:sp>
        <p:nvSpPr>
          <p:cNvPr id="3" name="Содержимое 2"/>
          <p:cNvSpPr>
            <a:spLocks noGrp="1"/>
          </p:cNvSpPr>
          <p:nvPr>
            <p:ph idx="1"/>
          </p:nvPr>
        </p:nvSpPr>
        <p:spPr>
          <a:xfrm>
            <a:off x="143555" y="680310"/>
            <a:ext cx="9162299" cy="1832460"/>
          </a:xfrm>
        </p:spPr>
        <p:txBody>
          <a:bodyPr>
            <a:normAutofit/>
          </a:bodyPr>
          <a:lstStyle/>
          <a:p>
            <a:pPr marL="0" indent="0">
              <a:buNone/>
            </a:pPr>
            <a:r>
              <a:rPr lang="en-US" sz="2400" b="1" dirty="0" smtClean="0">
                <a:solidFill>
                  <a:schemeClr val="tx2">
                    <a:lumMod val="50000"/>
                  </a:schemeClr>
                </a:solidFill>
              </a:rPr>
              <a:t>“Framework </a:t>
            </a:r>
            <a:r>
              <a:rPr lang="en-US" sz="2400" b="1" dirty="0" err="1" smtClean="0">
                <a:solidFill>
                  <a:schemeClr val="tx2">
                    <a:lumMod val="50000"/>
                  </a:schemeClr>
                </a:solidFill>
              </a:rPr>
              <a:t>Concept”is</a:t>
            </a:r>
            <a:r>
              <a:rPr lang="en-US" sz="2400" b="1" dirty="0" smtClean="0">
                <a:solidFill>
                  <a:schemeClr val="tx2">
                    <a:lumMod val="50000"/>
                  </a:schemeClr>
                </a:solidFill>
              </a:rPr>
              <a:t> based principally on </a:t>
            </a:r>
            <a:r>
              <a:rPr lang="en-US" sz="2400" b="1" dirty="0" err="1" smtClean="0">
                <a:solidFill>
                  <a:schemeClr val="tx2">
                    <a:lumMod val="50000"/>
                  </a:schemeClr>
                </a:solidFill>
              </a:rPr>
              <a:t>abiotic</a:t>
            </a:r>
            <a:r>
              <a:rPr lang="en-US" sz="2400" b="1" dirty="0" smtClean="0">
                <a:solidFill>
                  <a:schemeClr val="tx2">
                    <a:lumMod val="50000"/>
                  </a:schemeClr>
                </a:solidFill>
              </a:rPr>
              <a:t> geo-hydrological  landscape patterns that can be isolated and managed to provide for a linked network or framework of  “low-dynamic” functions (i.e. nature development; </a:t>
            </a:r>
            <a:r>
              <a:rPr lang="en-US" sz="2400" b="1" i="1" dirty="0" smtClean="0">
                <a:solidFill>
                  <a:schemeClr val="tx2">
                    <a:lumMod val="50000"/>
                  </a:schemeClr>
                </a:solidFill>
              </a:rPr>
              <a:t>see </a:t>
            </a:r>
            <a:r>
              <a:rPr lang="en-US" sz="2400" b="1" i="1" dirty="0" smtClean="0">
                <a:solidFill>
                  <a:schemeClr val="tx2">
                    <a:lumMod val="50000"/>
                  </a:schemeClr>
                </a:solidFill>
              </a:rPr>
              <a:t>Figure</a:t>
            </a:r>
            <a:r>
              <a:rPr lang="en-US" sz="2400" b="1" dirty="0" smtClean="0">
                <a:solidFill>
                  <a:schemeClr val="tx2">
                    <a:lumMod val="50000"/>
                  </a:schemeClr>
                </a:solidFill>
              </a:rPr>
              <a:t>). </a:t>
            </a:r>
            <a:endParaRPr lang="en-US" sz="2400" b="1" dirty="0" smtClean="0">
              <a:solidFill>
                <a:schemeClr val="tx2">
                  <a:lumMod val="50000"/>
                </a:schemeClr>
              </a:solidFill>
            </a:endParaRPr>
          </a:p>
          <a:p>
            <a:pPr marL="0" indent="0"/>
            <a:endParaRPr lang="en-US" sz="3200" b="1" dirty="0" smtClean="0"/>
          </a:p>
          <a:p>
            <a:pPr marL="0" indent="0"/>
            <a:endParaRPr lang="en-US" sz="3200" b="1" dirty="0" smtClean="0"/>
          </a:p>
          <a:p>
            <a:endParaRPr lang="ru-RU" dirty="0"/>
          </a:p>
        </p:txBody>
      </p:sp>
      <p:sp>
        <p:nvSpPr>
          <p:cNvPr id="5" name="Номер слайда 4"/>
          <p:cNvSpPr>
            <a:spLocks noGrp="1"/>
          </p:cNvSpPr>
          <p:nvPr>
            <p:ph type="sldNum" sz="quarter" idx="12"/>
          </p:nvPr>
        </p:nvSpPr>
        <p:spPr/>
        <p:txBody>
          <a:bodyPr/>
          <a:lstStyle/>
          <a:p>
            <a:fld id="{B82CCC60-E8CD-4174-8B1A-7DF615B22EEF}" type="slidenum">
              <a:rPr lang="en-US" smtClean="0"/>
              <a:pPr/>
              <a:t>41</a:t>
            </a:fld>
            <a:endParaRPr lang="en-US"/>
          </a:p>
        </p:txBody>
      </p:sp>
      <p:sp>
        <p:nvSpPr>
          <p:cNvPr id="7" name="Прямоугольник 6"/>
          <p:cNvSpPr/>
          <p:nvPr/>
        </p:nvSpPr>
        <p:spPr>
          <a:xfrm>
            <a:off x="5030114" y="2818180"/>
            <a:ext cx="4113885" cy="3785652"/>
          </a:xfrm>
          <a:prstGeom prst="rect">
            <a:avLst/>
          </a:prstGeom>
        </p:spPr>
        <p:txBody>
          <a:bodyPr wrap="square">
            <a:spAutoFit/>
          </a:bodyPr>
          <a:lstStyle/>
          <a:p>
            <a:r>
              <a:rPr lang="en-US" sz="2000" b="1" dirty="0" smtClean="0"/>
              <a:t>Within the “gaps” of the framework there are complementary opportunities for “high-</a:t>
            </a:r>
            <a:r>
              <a:rPr lang="en-US" sz="2000" b="1" dirty="0" err="1" smtClean="0"/>
              <a:t>dynamic”land</a:t>
            </a:r>
            <a:r>
              <a:rPr lang="en-US" sz="2000" b="1" dirty="0" smtClean="0"/>
              <a:t> uses (e.g. “intensive </a:t>
            </a:r>
            <a:r>
              <a:rPr lang="en-US" sz="2000" b="1" dirty="0" err="1" smtClean="0"/>
              <a:t>agriculture”or</a:t>
            </a:r>
            <a:r>
              <a:rPr lang="en-US" sz="2000" b="1" dirty="0" smtClean="0"/>
              <a:t> “urbanization”(Van </a:t>
            </a:r>
            <a:r>
              <a:rPr lang="en-US" sz="2000" b="1" dirty="0" err="1" smtClean="0"/>
              <a:t>Buuren</a:t>
            </a:r>
            <a:r>
              <a:rPr lang="en-US" sz="2000" b="1" dirty="0" smtClean="0"/>
              <a:t> and </a:t>
            </a:r>
            <a:r>
              <a:rPr lang="en-US" sz="2000" b="1" dirty="0" err="1" smtClean="0"/>
              <a:t>Kerkstra</a:t>
            </a:r>
            <a:r>
              <a:rPr lang="en-US" sz="2000" b="1" dirty="0" smtClean="0"/>
              <a:t> 1993).</a:t>
            </a:r>
          </a:p>
          <a:p>
            <a:endParaRPr lang="en-US" sz="2000" b="1" dirty="0" smtClean="0"/>
          </a:p>
          <a:p>
            <a:r>
              <a:rPr lang="en-US" sz="2000" b="1" dirty="0" smtClean="0"/>
              <a:t> A version of the framework concept is represented in the Plan Stork for restoration of floodplain forests in The Netherlands (De Bruin, </a:t>
            </a:r>
            <a:r>
              <a:rPr lang="en-US" sz="2000" b="1" dirty="0" err="1" smtClean="0"/>
              <a:t>Hamhuis</a:t>
            </a:r>
            <a:r>
              <a:rPr lang="en-US" sz="2000" b="1" dirty="0" smtClean="0"/>
              <a:t> and Van </a:t>
            </a:r>
            <a:r>
              <a:rPr lang="en-US" sz="2000" b="1" dirty="0" err="1" smtClean="0"/>
              <a:t>Nieuwenhuijze</a:t>
            </a:r>
            <a:r>
              <a:rPr lang="en-US" sz="2000" b="1" dirty="0" smtClean="0"/>
              <a:t> 1987).</a:t>
            </a:r>
            <a:endParaRPr lang="ru-RU" sz="2000" b="1" dirty="0" smtClean="0"/>
          </a:p>
        </p:txBody>
      </p:sp>
      <p:grpSp>
        <p:nvGrpSpPr>
          <p:cNvPr id="10" name="Группа 9"/>
          <p:cNvGrpSpPr/>
          <p:nvPr/>
        </p:nvGrpSpPr>
        <p:grpSpPr>
          <a:xfrm>
            <a:off x="143555" y="2088415"/>
            <a:ext cx="4795955" cy="2562225"/>
            <a:chOff x="143555" y="2818180"/>
            <a:chExt cx="4795955" cy="2562225"/>
          </a:xfrm>
        </p:grpSpPr>
        <p:pic>
          <p:nvPicPr>
            <p:cNvPr id="6146" name="Picture 2"/>
            <p:cNvPicPr>
              <a:picLocks noChangeAspect="1" noChangeArrowheads="1"/>
            </p:cNvPicPr>
            <p:nvPr/>
          </p:nvPicPr>
          <p:blipFill>
            <a:blip r:embed="rId2" cstate="print"/>
            <a:srcRect r="16445"/>
            <a:stretch>
              <a:fillRect/>
            </a:stretch>
          </p:blipFill>
          <p:spPr bwMode="auto">
            <a:xfrm>
              <a:off x="143555" y="2818180"/>
              <a:ext cx="2443280" cy="2562225"/>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2586835" y="2818180"/>
              <a:ext cx="2352675" cy="2524125"/>
            </a:xfrm>
            <a:prstGeom prst="rect">
              <a:avLst/>
            </a:prstGeom>
            <a:noFill/>
            <a:ln w="9525">
              <a:noFill/>
              <a:miter lim="800000"/>
              <a:headEnd/>
              <a:tailEnd/>
            </a:ln>
          </p:spPr>
        </p:pic>
      </p:grpSp>
      <p:sp>
        <p:nvSpPr>
          <p:cNvPr id="11" name="Прямоугольник 10"/>
          <p:cNvSpPr/>
          <p:nvPr/>
        </p:nvSpPr>
        <p:spPr>
          <a:xfrm>
            <a:off x="143555" y="4632891"/>
            <a:ext cx="4886560" cy="2308324"/>
          </a:xfrm>
          <a:prstGeom prst="rect">
            <a:avLst/>
          </a:prstGeom>
        </p:spPr>
        <p:txBody>
          <a:bodyPr wrap="square">
            <a:spAutoFit/>
          </a:bodyPr>
          <a:lstStyle/>
          <a:p>
            <a:r>
              <a:rPr lang="en-US" b="1" dirty="0" smtClean="0"/>
              <a:t>The Framework Concept (Van </a:t>
            </a:r>
            <a:r>
              <a:rPr lang="en-US" b="1" dirty="0" err="1" smtClean="0"/>
              <a:t>Buuren</a:t>
            </a:r>
            <a:r>
              <a:rPr lang="en-US" b="1" dirty="0" smtClean="0"/>
              <a:t> and </a:t>
            </a:r>
            <a:r>
              <a:rPr lang="en-US" b="1" dirty="0" err="1" smtClean="0"/>
              <a:t>Kerkstra</a:t>
            </a:r>
            <a:r>
              <a:rPr lang="en-US" b="1" dirty="0" smtClean="0"/>
              <a:t> 1993). </a:t>
            </a:r>
            <a:endParaRPr lang="en-US" b="1" dirty="0" smtClean="0"/>
          </a:p>
          <a:p>
            <a:r>
              <a:rPr lang="en-US" b="1" dirty="0" smtClean="0"/>
              <a:t>3A </a:t>
            </a:r>
            <a:r>
              <a:rPr lang="en-US" b="1" dirty="0" smtClean="0"/>
              <a:t>illustrates </a:t>
            </a:r>
            <a:r>
              <a:rPr lang="en-US" b="1" dirty="0" smtClean="0"/>
              <a:t>the concept </a:t>
            </a:r>
            <a:r>
              <a:rPr lang="en-US" b="1" dirty="0" smtClean="0"/>
              <a:t>of a hydrological unit defined by </a:t>
            </a:r>
            <a:r>
              <a:rPr lang="en-US" b="1" dirty="0" err="1" smtClean="0"/>
              <a:t>surficial</a:t>
            </a:r>
            <a:r>
              <a:rPr lang="en-US" b="1" dirty="0" smtClean="0"/>
              <a:t> topography and subsurface hydrology; </a:t>
            </a:r>
            <a:endParaRPr lang="en-US" b="1" dirty="0" smtClean="0"/>
          </a:p>
          <a:p>
            <a:r>
              <a:rPr lang="en-US" b="1" dirty="0" smtClean="0"/>
              <a:t>3B shows </a:t>
            </a:r>
            <a:r>
              <a:rPr lang="en-US" b="1" dirty="0" smtClean="0"/>
              <a:t>how the hydrological unit defined in 3A can be managed to support ‘low-dynamic’</a:t>
            </a:r>
          </a:p>
          <a:p>
            <a:r>
              <a:rPr lang="en-US" b="1" dirty="0" smtClean="0"/>
              <a:t>nature / habitat redevelopment</a:t>
            </a:r>
            <a:endParaRPr lang="ru-RU"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6566314" cy="763525"/>
          </a:xfrm>
        </p:spPr>
        <p:txBody>
          <a:bodyPr>
            <a:normAutofit fontScale="90000"/>
          </a:bodyPr>
          <a:lstStyle/>
          <a:p>
            <a:r>
              <a:rPr lang="en-US" b="1" dirty="0" smtClean="0">
                <a:solidFill>
                  <a:schemeClr val="tx1"/>
                </a:solidFill>
              </a:rPr>
              <a:t>Spatial </a:t>
            </a:r>
            <a:r>
              <a:rPr lang="en-US" b="1" dirty="0" smtClean="0">
                <a:solidFill>
                  <a:schemeClr val="tx1"/>
                </a:solidFill>
              </a:rPr>
              <a:t>concepts: </a:t>
            </a:r>
            <a:r>
              <a:rPr lang="en-US" b="1" dirty="0" smtClean="0">
                <a:solidFill>
                  <a:schemeClr val="tx1"/>
                </a:solidFill>
                <a:ea typeface="Calibri" pitchFamily="34" charset="0"/>
                <a:cs typeface="Times New Roman" pitchFamily="18" charset="0"/>
              </a:rPr>
              <a:t>“strategic tool box”</a:t>
            </a:r>
            <a:endParaRPr lang="ru-RU" b="1" dirty="0"/>
          </a:p>
        </p:txBody>
      </p:sp>
      <p:sp>
        <p:nvSpPr>
          <p:cNvPr id="4" name="Дата 3"/>
          <p:cNvSpPr>
            <a:spLocks noGrp="1"/>
          </p:cNvSpPr>
          <p:nvPr>
            <p:ph type="dt" sz="half" idx="10"/>
          </p:nvPr>
        </p:nvSpPr>
        <p:spPr/>
        <p:txBody>
          <a:bodyPr/>
          <a:lstStyle/>
          <a:p>
            <a:fld id="{8FE67700-C608-4FA1-9E52-24D08C4AAA42}" type="datetime1">
              <a:rPr lang="en-US" smtClean="0"/>
              <a:pPr/>
              <a:t>10/6/2014</a:t>
            </a:fld>
            <a:endParaRPr lang="en-US"/>
          </a:p>
        </p:txBody>
      </p:sp>
      <p:sp>
        <p:nvSpPr>
          <p:cNvPr id="5" name="Номер слайда 4"/>
          <p:cNvSpPr>
            <a:spLocks noGrp="1"/>
          </p:cNvSpPr>
          <p:nvPr>
            <p:ph type="sldNum" sz="quarter" idx="12"/>
          </p:nvPr>
        </p:nvSpPr>
        <p:spPr/>
        <p:txBody>
          <a:bodyPr/>
          <a:lstStyle/>
          <a:p>
            <a:fld id="{B82CCC60-E8CD-4174-8B1A-7DF615B22EEF}" type="slidenum">
              <a:rPr lang="en-US" smtClean="0"/>
              <a:pPr/>
              <a:t>42</a:t>
            </a:fld>
            <a:endParaRPr lang="en-US"/>
          </a:p>
        </p:txBody>
      </p:sp>
      <p:sp>
        <p:nvSpPr>
          <p:cNvPr id="56321" name="Rectangle 1"/>
          <p:cNvSpPr>
            <a:spLocks noChangeArrowheads="1"/>
          </p:cNvSpPr>
          <p:nvPr/>
        </p:nvSpPr>
        <p:spPr bwMode="auto">
          <a:xfrm>
            <a:off x="4572000" y="1138425"/>
            <a:ext cx="3817625" cy="57195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en-US" sz="2400" b="0" u="none" strike="noStrike" cap="none" normalizeH="0" baseline="0" dirty="0" smtClean="0">
                <a:ln>
                  <a:noFill/>
                </a:ln>
                <a:solidFill>
                  <a:schemeClr val="tx1"/>
                </a:solidFill>
                <a:effectLst/>
                <a:ea typeface="Calibri" pitchFamily="34" charset="0"/>
                <a:cs typeface="Times New Roman" pitchFamily="18" charset="0"/>
              </a:rPr>
              <a:t>Figure </a:t>
            </a:r>
            <a:r>
              <a:rPr kumimoji="0" lang="en-US" sz="2400" b="0" u="none" strike="noStrike" cap="none" normalizeH="0" baseline="0" dirty="0" smtClean="0">
                <a:ln>
                  <a:noFill/>
                </a:ln>
                <a:solidFill>
                  <a:schemeClr val="tx1"/>
                </a:solidFill>
                <a:effectLst/>
                <a:ea typeface="Calibri" pitchFamily="34" charset="0"/>
                <a:cs typeface="Times New Roman" pitchFamily="18" charset="0"/>
              </a:rPr>
              <a:t> </a:t>
            </a:r>
            <a:r>
              <a:rPr kumimoji="0" lang="en-US" sz="2400" b="0" u="none" strike="noStrike" cap="none" normalizeH="0" baseline="0" dirty="0" smtClean="0">
                <a:ln>
                  <a:noFill/>
                </a:ln>
                <a:solidFill>
                  <a:schemeClr val="tx1"/>
                </a:solidFill>
                <a:effectLst/>
                <a:ea typeface="Calibri" pitchFamily="34" charset="0"/>
                <a:cs typeface="Times New Roman" pitchFamily="18" charset="0"/>
              </a:rPr>
              <a:t>presents a series of basic spatial concepts for planning</a:t>
            </a:r>
            <a:r>
              <a:rPr kumimoji="0" lang="en-US" sz="2400" b="0" u="none" strike="noStrike" cap="none" normalizeH="0" baseline="0" dirty="0" smtClean="0">
                <a:ln>
                  <a:noFill/>
                </a:ln>
                <a:solidFill>
                  <a:schemeClr val="tx1"/>
                </a:solidFill>
                <a:effectLst/>
                <a:ea typeface="Calibri" pitchFamily="34" charset="0"/>
                <a:cs typeface="Times New Roman" pitchFamily="18" charset="0"/>
              </a:rPr>
              <a:t>.</a:t>
            </a:r>
            <a:endParaRPr kumimoji="0" lang="ru-RU" sz="2400" b="0" u="none" strike="noStrike" cap="none" normalizeH="0" baseline="0" dirty="0" smtClean="0">
              <a:ln>
                <a:noFill/>
              </a:ln>
              <a:solidFill>
                <a:schemeClr val="tx1"/>
              </a:solidFill>
              <a:effectLst/>
              <a:ea typeface="Calibri" pitchFamily="34" charset="0"/>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lang="ru-RU" sz="2400" dirty="0" smtClean="0">
              <a:ea typeface="Calibri" pitchFamily="34" charset="0"/>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en-US" sz="2400" b="0" u="none" strike="noStrike" cap="none" normalizeH="0" baseline="0" dirty="0" smtClean="0">
                <a:ln>
                  <a:noFill/>
                </a:ln>
                <a:solidFill>
                  <a:schemeClr val="tx1"/>
                </a:solidFill>
                <a:effectLst/>
                <a:ea typeface="Calibri" pitchFamily="34" charset="0"/>
                <a:cs typeface="Times New Roman" pitchFamily="18" charset="0"/>
              </a:rPr>
              <a:t>These </a:t>
            </a:r>
            <a:r>
              <a:rPr kumimoji="0" lang="en-US" sz="2400" b="0" u="none" strike="noStrike" cap="none" normalizeH="0" baseline="0" dirty="0" smtClean="0">
                <a:ln>
                  <a:noFill/>
                </a:ln>
                <a:solidFill>
                  <a:schemeClr val="tx1"/>
                </a:solidFill>
                <a:effectLst/>
                <a:ea typeface="Calibri" pitchFamily="34" charset="0"/>
                <a:cs typeface="Times New Roman" pitchFamily="18" charset="0"/>
              </a:rPr>
              <a:t>can be understood as a kind of </a:t>
            </a:r>
            <a:r>
              <a:rPr kumimoji="0" lang="en-US" sz="2400" b="0" u="none" strike="noStrike" cap="none" normalizeH="0" baseline="0" dirty="0" smtClean="0">
                <a:ln>
                  <a:noFill/>
                </a:ln>
                <a:solidFill>
                  <a:schemeClr val="tx1"/>
                </a:solidFill>
                <a:effectLst/>
                <a:ea typeface="Calibri" pitchFamily="34" charset="0"/>
                <a:cs typeface="Times New Roman" pitchFamily="18" charset="0"/>
              </a:rPr>
              <a:t>“strategic </a:t>
            </a:r>
            <a:r>
              <a:rPr kumimoji="0" lang="en-US" sz="2400" b="0" u="none" strike="noStrike" cap="none" normalizeH="0" baseline="0" dirty="0" smtClean="0">
                <a:ln>
                  <a:noFill/>
                </a:ln>
                <a:solidFill>
                  <a:schemeClr val="tx1"/>
                </a:solidFill>
                <a:effectLst/>
                <a:ea typeface="Calibri" pitchFamily="34" charset="0"/>
                <a:cs typeface="Times New Roman" pitchFamily="18" charset="0"/>
              </a:rPr>
              <a:t>tool </a:t>
            </a:r>
            <a:r>
              <a:rPr kumimoji="0" lang="en-US" sz="2400" b="0" u="none" strike="noStrike" cap="none" normalizeH="0" baseline="0" dirty="0" smtClean="0">
                <a:ln>
                  <a:noFill/>
                </a:ln>
                <a:solidFill>
                  <a:schemeClr val="tx1"/>
                </a:solidFill>
                <a:effectLst/>
                <a:ea typeface="Calibri" pitchFamily="34" charset="0"/>
                <a:cs typeface="Times New Roman" pitchFamily="18" charset="0"/>
              </a:rPr>
              <a:t>box” </a:t>
            </a:r>
            <a:r>
              <a:rPr kumimoji="0" lang="en-US" sz="2400" b="0" u="none" strike="noStrike" cap="none" normalizeH="0" baseline="0" dirty="0" smtClean="0">
                <a:ln>
                  <a:noFill/>
                </a:ln>
                <a:solidFill>
                  <a:schemeClr val="tx1"/>
                </a:solidFill>
                <a:effectLst/>
                <a:ea typeface="Calibri" pitchFamily="34" charset="0"/>
                <a:cs typeface="Times New Roman" pitchFamily="18" charset="0"/>
              </a:rPr>
              <a:t>with which planners can articulate strategies that respond to the given landscape context and configuration and the forces and dynamics of landscape change with the intention of planning a more sustainable spatial pattern.</a:t>
            </a:r>
            <a:endParaRPr kumimoji="0" lang="en-US" sz="2400" b="0" u="none" strike="noStrike" cap="none" normalizeH="0" baseline="0" dirty="0" smtClean="0">
              <a:ln>
                <a:noFill/>
              </a:ln>
              <a:solidFill>
                <a:schemeClr val="tx1"/>
              </a:solidFill>
              <a:effectLst/>
              <a:cs typeface="Arial" pitchFamily="34" charset="0"/>
            </a:endParaRPr>
          </a:p>
        </p:txBody>
      </p:sp>
      <p:grpSp>
        <p:nvGrpSpPr>
          <p:cNvPr id="9" name="Группа 8"/>
          <p:cNvGrpSpPr/>
          <p:nvPr/>
        </p:nvGrpSpPr>
        <p:grpSpPr>
          <a:xfrm>
            <a:off x="448965" y="1138425"/>
            <a:ext cx="4032000" cy="5508000"/>
            <a:chOff x="143555" y="680310"/>
            <a:chExt cx="3552498" cy="4886560"/>
          </a:xfrm>
        </p:grpSpPr>
        <p:pic>
          <p:nvPicPr>
            <p:cNvPr id="5122" name="Picture 2"/>
            <p:cNvPicPr>
              <a:picLocks noChangeAspect="1" noChangeArrowheads="1"/>
            </p:cNvPicPr>
            <p:nvPr/>
          </p:nvPicPr>
          <p:blipFill>
            <a:blip r:embed="rId3" cstate="print"/>
            <a:srcRect/>
            <a:stretch>
              <a:fillRect/>
            </a:stretch>
          </p:blipFill>
          <p:spPr bwMode="auto">
            <a:xfrm>
              <a:off x="143555" y="680310"/>
              <a:ext cx="3552498" cy="2232000"/>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r="903"/>
            <a:stretch>
              <a:fillRect/>
            </a:stretch>
          </p:blipFill>
          <p:spPr bwMode="auto">
            <a:xfrm>
              <a:off x="143555" y="2978661"/>
              <a:ext cx="3512215" cy="2588209"/>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296260" y="680310"/>
            <a:ext cx="8229600" cy="610820"/>
          </a:xfrm>
        </p:spPr>
        <p:txBody>
          <a:bodyPr>
            <a:normAutofit fontScale="90000"/>
          </a:bodyPr>
          <a:lstStyle/>
          <a:p>
            <a:r>
              <a:rPr lang="en-US" b="1" dirty="0" smtClean="0">
                <a:solidFill>
                  <a:schemeClr val="tx1"/>
                </a:solidFill>
              </a:rPr>
              <a:t>Selected landscape planning methods</a:t>
            </a:r>
            <a:endParaRPr lang="ru-RU" dirty="0">
              <a:solidFill>
                <a:schemeClr val="tx1"/>
              </a:solidFill>
            </a:endParaRPr>
          </a:p>
        </p:txBody>
      </p:sp>
      <p:sp>
        <p:nvSpPr>
          <p:cNvPr id="7" name="Содержимое 6"/>
          <p:cNvSpPr>
            <a:spLocks noGrp="1"/>
          </p:cNvSpPr>
          <p:nvPr>
            <p:ph idx="1"/>
          </p:nvPr>
        </p:nvSpPr>
        <p:spPr>
          <a:xfrm>
            <a:off x="0" y="1291130"/>
            <a:ext cx="9000445" cy="5191970"/>
          </a:xfrm>
        </p:spPr>
        <p:txBody>
          <a:bodyPr>
            <a:normAutofit/>
          </a:bodyPr>
          <a:lstStyle/>
          <a:p>
            <a:r>
              <a:rPr lang="en-US" sz="2600" b="1" dirty="0" smtClean="0"/>
              <a:t>Ecological </a:t>
            </a:r>
            <a:r>
              <a:rPr lang="en-US" sz="2600" b="1" dirty="0" smtClean="0"/>
              <a:t>Planning Model </a:t>
            </a:r>
            <a:r>
              <a:rPr lang="en-US" sz="2600" dirty="0" smtClean="0"/>
              <a:t>is an 11-step procedure for studying the biophysical and socio-cultural systems of a place/landscape to reveal where specific land uses may best be practiced</a:t>
            </a:r>
            <a:r>
              <a:rPr lang="en-US" sz="2600" dirty="0" smtClean="0"/>
              <a:t>.</a:t>
            </a:r>
            <a:endParaRPr lang="ru-RU" sz="2600" dirty="0" smtClean="0"/>
          </a:p>
          <a:p>
            <a:endParaRPr lang="ru-RU" sz="2600" dirty="0" smtClean="0"/>
          </a:p>
          <a:p>
            <a:r>
              <a:rPr lang="en-US" sz="2600" dirty="0" smtClean="0"/>
              <a:t>The </a:t>
            </a:r>
            <a:r>
              <a:rPr lang="en-US" sz="2600" b="1" dirty="0" smtClean="0"/>
              <a:t>Ecological Planning Model </a:t>
            </a:r>
            <a:r>
              <a:rPr lang="en-US" sz="2600" dirty="0" smtClean="0"/>
              <a:t>includes an emphasis on goal establishment, implementation, administration and public participation through systematic education and citizen involvement throughout the process. </a:t>
            </a:r>
            <a:endParaRPr lang="ru-RU" sz="2600" dirty="0" smtClean="0"/>
          </a:p>
          <a:p>
            <a:endParaRPr lang="en-US" sz="2600" dirty="0" smtClean="0"/>
          </a:p>
          <a:p>
            <a:r>
              <a:rPr lang="en-US" sz="2600" dirty="0" smtClean="0"/>
              <a:t>It can be considered transdisciplinary as it involves professionals, experts and citizens in a highly interactive process. </a:t>
            </a:r>
            <a:endParaRPr lang="ru-RU" sz="2600" dirty="0" smtClean="0"/>
          </a:p>
          <a:p>
            <a:endParaRPr lang="ru-RU" dirty="0"/>
          </a:p>
        </p:txBody>
      </p:sp>
      <p:sp>
        <p:nvSpPr>
          <p:cNvPr id="4" name="Дата 3"/>
          <p:cNvSpPr>
            <a:spLocks noGrp="1"/>
          </p:cNvSpPr>
          <p:nvPr>
            <p:ph type="dt" sz="half" idx="10"/>
          </p:nvPr>
        </p:nvSpPr>
        <p:spPr/>
        <p:txBody>
          <a:bodyPr/>
          <a:lstStyle/>
          <a:p>
            <a:fld id="{8FE67700-C608-4FA1-9E52-24D08C4AAA42}" type="datetime1">
              <a:rPr lang="en-US" smtClean="0"/>
              <a:pPr/>
              <a:t>10/6/2014</a:t>
            </a:fld>
            <a:endParaRPr lang="en-US"/>
          </a:p>
        </p:txBody>
      </p:sp>
      <p:sp>
        <p:nvSpPr>
          <p:cNvPr id="5" name="Номер слайда 4"/>
          <p:cNvSpPr>
            <a:spLocks noGrp="1"/>
          </p:cNvSpPr>
          <p:nvPr>
            <p:ph type="sldNum" sz="quarter" idx="12"/>
          </p:nvPr>
        </p:nvSpPr>
        <p:spPr/>
        <p:txBody>
          <a:bodyPr/>
          <a:lstStyle/>
          <a:p>
            <a:fld id="{B82CCC60-E8CD-4174-8B1A-7DF615B22EEF}"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chemeClr val="tx1"/>
                </a:solidFill>
              </a:rPr>
              <a:t>Ecological Planning Model </a:t>
            </a:r>
            <a:endParaRPr lang="ru-RU" dirty="0">
              <a:solidFill>
                <a:schemeClr val="tx1"/>
              </a:solidFill>
            </a:endParaRPr>
          </a:p>
        </p:txBody>
      </p:sp>
      <p:sp>
        <p:nvSpPr>
          <p:cNvPr id="4" name="Дата 3"/>
          <p:cNvSpPr>
            <a:spLocks noGrp="1"/>
          </p:cNvSpPr>
          <p:nvPr>
            <p:ph type="dt" sz="half" idx="10"/>
          </p:nvPr>
        </p:nvSpPr>
        <p:spPr/>
        <p:txBody>
          <a:bodyPr/>
          <a:lstStyle/>
          <a:p>
            <a:fld id="{8FE67700-C608-4FA1-9E52-24D08C4AAA42}" type="datetime1">
              <a:rPr lang="en-US" smtClean="0"/>
              <a:pPr/>
              <a:t>10/6/2014</a:t>
            </a:fld>
            <a:endParaRPr lang="en-US" dirty="0"/>
          </a:p>
        </p:txBody>
      </p:sp>
      <p:sp>
        <p:nvSpPr>
          <p:cNvPr id="5" name="Номер слайда 4"/>
          <p:cNvSpPr>
            <a:spLocks noGrp="1"/>
          </p:cNvSpPr>
          <p:nvPr>
            <p:ph type="sldNum" sz="quarter" idx="12"/>
          </p:nvPr>
        </p:nvSpPr>
        <p:spPr/>
        <p:txBody>
          <a:bodyPr/>
          <a:lstStyle/>
          <a:p>
            <a:fld id="{B82CCC60-E8CD-4174-8B1A-7DF615B22EEF}" type="slidenum">
              <a:rPr lang="en-US" smtClean="0"/>
              <a:pPr/>
              <a:t>44</a:t>
            </a:fld>
            <a:endParaRPr lang="en-US"/>
          </a:p>
        </p:txBody>
      </p:sp>
      <p:grpSp>
        <p:nvGrpSpPr>
          <p:cNvPr id="8" name="Группа 7"/>
          <p:cNvGrpSpPr/>
          <p:nvPr/>
        </p:nvGrpSpPr>
        <p:grpSpPr>
          <a:xfrm>
            <a:off x="907080" y="1138425"/>
            <a:ext cx="7524750" cy="5067300"/>
            <a:chOff x="907080" y="1138425"/>
            <a:chExt cx="7524750" cy="5067300"/>
          </a:xfrm>
        </p:grpSpPr>
        <p:pic>
          <p:nvPicPr>
            <p:cNvPr id="4098" name="Picture 2"/>
            <p:cNvPicPr>
              <a:picLocks noChangeAspect="1" noChangeArrowheads="1"/>
            </p:cNvPicPr>
            <p:nvPr/>
          </p:nvPicPr>
          <p:blipFill>
            <a:blip r:embed="rId2" cstate="print"/>
            <a:srcRect/>
            <a:stretch>
              <a:fillRect/>
            </a:stretch>
          </p:blipFill>
          <p:spPr bwMode="auto">
            <a:xfrm>
              <a:off x="907080" y="1138425"/>
              <a:ext cx="7524750" cy="2543175"/>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907080" y="3681600"/>
              <a:ext cx="7515225" cy="2524125"/>
            </a:xfrm>
            <a:prstGeom prst="rect">
              <a:avLst/>
            </a:prstGeom>
            <a:noFill/>
            <a:ln w="9525">
              <a:noFill/>
              <a:miter lim="800000"/>
              <a:headEnd/>
              <a:tailEnd/>
            </a:ln>
          </p:spPr>
        </p:pic>
      </p:grpSp>
      <p:sp>
        <p:nvSpPr>
          <p:cNvPr id="9" name="Прямоугольник 8"/>
          <p:cNvSpPr/>
          <p:nvPr/>
        </p:nvSpPr>
        <p:spPr>
          <a:xfrm>
            <a:off x="2281425" y="6177690"/>
            <a:ext cx="4516878" cy="369332"/>
          </a:xfrm>
          <a:prstGeom prst="rect">
            <a:avLst/>
          </a:prstGeom>
        </p:spPr>
        <p:txBody>
          <a:bodyPr wrap="none">
            <a:spAutoFit/>
          </a:bodyPr>
          <a:lstStyle/>
          <a:p>
            <a:r>
              <a:rPr lang="en-US" b="1" dirty="0" smtClean="0"/>
              <a:t>The Ecological Planning Model </a:t>
            </a:r>
            <a:r>
              <a:rPr lang="en-US" b="1" i="1" dirty="0" smtClean="0"/>
              <a:t>(</a:t>
            </a:r>
            <a:r>
              <a:rPr lang="en-US" b="1" i="1" dirty="0" smtClean="0"/>
              <a:t>Steiner</a:t>
            </a:r>
            <a:r>
              <a:rPr lang="ru-RU" b="1" i="1" dirty="0" smtClean="0"/>
              <a:t>,</a:t>
            </a:r>
            <a:r>
              <a:rPr lang="en-US" b="1" i="1" dirty="0" smtClean="0"/>
              <a:t> </a:t>
            </a:r>
            <a:r>
              <a:rPr lang="en-US" b="1" i="1" dirty="0" smtClean="0"/>
              <a:t>2000</a:t>
            </a:r>
            <a:r>
              <a:rPr lang="en-US" dirty="0" smtClean="0"/>
              <a:t>)</a:t>
            </a:r>
            <a:endParaRPr lang="ru-RU"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solidFill>
                  <a:schemeClr val="tx1"/>
                </a:solidFill>
              </a:rPr>
              <a:t>Framework Method for Landscape Planning</a:t>
            </a:r>
            <a:r>
              <a:rPr lang="ru-RU" dirty="0" smtClean="0"/>
              <a:t/>
            </a:r>
            <a:br>
              <a:rPr lang="ru-RU" dirty="0" smtClean="0"/>
            </a:br>
            <a:endParaRPr lang="ru-RU" dirty="0"/>
          </a:p>
        </p:txBody>
      </p:sp>
      <p:sp>
        <p:nvSpPr>
          <p:cNvPr id="3" name="Содержимое 2"/>
          <p:cNvSpPr>
            <a:spLocks noGrp="1"/>
          </p:cNvSpPr>
          <p:nvPr>
            <p:ph idx="1"/>
          </p:nvPr>
        </p:nvSpPr>
        <p:spPr>
          <a:xfrm>
            <a:off x="296260" y="1138426"/>
            <a:ext cx="8847739" cy="5719574"/>
          </a:xfrm>
        </p:spPr>
        <p:txBody>
          <a:bodyPr>
            <a:normAutofit fontScale="77500" lnSpcReduction="20000"/>
          </a:bodyPr>
          <a:lstStyle/>
          <a:p>
            <a:pPr>
              <a:buNone/>
            </a:pPr>
            <a:endParaRPr lang="en-US" sz="3600" dirty="0" smtClean="0"/>
          </a:p>
          <a:p>
            <a:pPr>
              <a:buNone/>
            </a:pPr>
            <a:r>
              <a:rPr lang="en-US" sz="3600" b="1" dirty="0" smtClean="0"/>
              <a:t>Steinitz’ Framework Method for Landscape Planning </a:t>
            </a:r>
            <a:r>
              <a:rPr lang="en-US" sz="3600" dirty="0" smtClean="0"/>
              <a:t>(1990; 1995) is presented as a series of six questions that are fundamental to landscape planning:</a:t>
            </a:r>
          </a:p>
          <a:p>
            <a:pPr>
              <a:buNone/>
            </a:pPr>
            <a:endParaRPr lang="ru-RU" sz="3600" dirty="0" smtClean="0"/>
          </a:p>
          <a:p>
            <a:pPr>
              <a:buNone/>
            </a:pPr>
            <a:r>
              <a:rPr lang="en-US" sz="3600" dirty="0" smtClean="0"/>
              <a:t>1. </a:t>
            </a:r>
            <a:r>
              <a:rPr lang="en-US" sz="3600" b="1" dirty="0" smtClean="0"/>
              <a:t>Representation: </a:t>
            </a:r>
            <a:r>
              <a:rPr lang="en-US" sz="3600" dirty="0" smtClean="0"/>
              <a:t>How should the state of the landscape be described in terms of content, boundaries, space and time?</a:t>
            </a:r>
            <a:endParaRPr lang="ru-RU" sz="3600" dirty="0" smtClean="0"/>
          </a:p>
          <a:p>
            <a:pPr>
              <a:buNone/>
            </a:pPr>
            <a:r>
              <a:rPr lang="en-US" sz="3600" dirty="0" smtClean="0"/>
              <a:t>2. </a:t>
            </a:r>
            <a:r>
              <a:rPr lang="en-US" sz="3600" b="1" dirty="0" smtClean="0"/>
              <a:t>Process: </a:t>
            </a:r>
            <a:r>
              <a:rPr lang="en-US" sz="3600" dirty="0" smtClean="0"/>
              <a:t>How does the landscape work? What are the functional and structural relationships among its elements?</a:t>
            </a:r>
            <a:endParaRPr lang="ru-RU" sz="3600" dirty="0" smtClean="0"/>
          </a:p>
          <a:p>
            <a:pPr>
              <a:buNone/>
            </a:pPr>
            <a:r>
              <a:rPr lang="en-US" sz="3600" dirty="0" smtClean="0"/>
              <a:t>3. </a:t>
            </a:r>
            <a:r>
              <a:rPr lang="en-US" sz="3600" b="1" dirty="0" smtClean="0"/>
              <a:t>Evaluation:</a:t>
            </a:r>
            <a:r>
              <a:rPr lang="en-US" sz="3600" dirty="0" smtClean="0"/>
              <a:t> How does one judge whether the current state of the landscape is working well? The metrics of judgment include: beauty, habitat diversity, cost, nutrient flow, public health or user satisfaction.</a:t>
            </a:r>
            <a:endParaRPr lang="ru-RU" sz="3600" dirty="0" smtClean="0"/>
          </a:p>
          <a:p>
            <a:endParaRPr lang="ru-RU" dirty="0"/>
          </a:p>
        </p:txBody>
      </p:sp>
      <p:sp>
        <p:nvSpPr>
          <p:cNvPr id="4" name="Дата 3"/>
          <p:cNvSpPr>
            <a:spLocks noGrp="1"/>
          </p:cNvSpPr>
          <p:nvPr>
            <p:ph type="dt" sz="half" idx="10"/>
          </p:nvPr>
        </p:nvSpPr>
        <p:spPr/>
        <p:txBody>
          <a:bodyPr/>
          <a:lstStyle/>
          <a:p>
            <a:fld id="{8FE67700-C608-4FA1-9E52-24D08C4AAA42}" type="datetime1">
              <a:rPr lang="en-US" smtClean="0"/>
              <a:pPr/>
              <a:t>10/6/2014</a:t>
            </a:fld>
            <a:endParaRPr lang="en-US"/>
          </a:p>
        </p:txBody>
      </p:sp>
      <p:sp>
        <p:nvSpPr>
          <p:cNvPr id="5" name="Номер слайда 4"/>
          <p:cNvSpPr>
            <a:spLocks noGrp="1"/>
          </p:cNvSpPr>
          <p:nvPr>
            <p:ph type="sldNum" sz="quarter" idx="12"/>
          </p:nvPr>
        </p:nvSpPr>
        <p:spPr/>
        <p:txBody>
          <a:bodyPr/>
          <a:lstStyle/>
          <a:p>
            <a:fld id="{B82CCC60-E8CD-4174-8B1A-7DF615B22EEF}"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1670" y="527605"/>
            <a:ext cx="8093363" cy="763525"/>
          </a:xfrm>
        </p:spPr>
        <p:txBody>
          <a:bodyPr>
            <a:normAutofit fontScale="90000"/>
          </a:bodyPr>
          <a:lstStyle/>
          <a:p>
            <a:r>
              <a:rPr lang="en-US" b="1" dirty="0" smtClean="0">
                <a:solidFill>
                  <a:schemeClr val="tx1"/>
                </a:solidFill>
              </a:rPr>
              <a:t>Steinitz’ Framework Method for Landscape Planning</a:t>
            </a:r>
            <a:endParaRPr lang="ru-RU" dirty="0">
              <a:solidFill>
                <a:schemeClr val="tx1"/>
              </a:solidFill>
            </a:endParaRPr>
          </a:p>
        </p:txBody>
      </p:sp>
      <p:sp>
        <p:nvSpPr>
          <p:cNvPr id="3" name="Содержимое 2"/>
          <p:cNvSpPr>
            <a:spLocks noGrp="1"/>
          </p:cNvSpPr>
          <p:nvPr>
            <p:ph idx="1"/>
          </p:nvPr>
        </p:nvSpPr>
        <p:spPr>
          <a:xfrm>
            <a:off x="296260" y="1443835"/>
            <a:ext cx="8398774" cy="4275740"/>
          </a:xfrm>
        </p:spPr>
        <p:txBody>
          <a:bodyPr>
            <a:normAutofit lnSpcReduction="10000"/>
          </a:bodyPr>
          <a:lstStyle/>
          <a:p>
            <a:pPr>
              <a:buNone/>
            </a:pPr>
            <a:r>
              <a:rPr lang="en-US" dirty="0" smtClean="0"/>
              <a:t>4. </a:t>
            </a:r>
            <a:r>
              <a:rPr lang="en-US" b="1" dirty="0" smtClean="0"/>
              <a:t>Change/Intervention: </a:t>
            </a:r>
            <a:r>
              <a:rPr lang="en-US" dirty="0" smtClean="0"/>
              <a:t>By what actions might the current representation of the landscape be altered (whether conserving or changing the landscape)?</a:t>
            </a:r>
            <a:endParaRPr lang="ru-RU" dirty="0" smtClean="0"/>
          </a:p>
          <a:p>
            <a:pPr>
              <a:buNone/>
            </a:pPr>
            <a:r>
              <a:rPr lang="en-US" dirty="0" smtClean="0"/>
              <a:t>5. </a:t>
            </a:r>
            <a:r>
              <a:rPr lang="en-US" b="1" dirty="0" smtClean="0"/>
              <a:t>Impact: </a:t>
            </a:r>
            <a:r>
              <a:rPr lang="en-US" dirty="0" smtClean="0"/>
              <a:t>What predictable differences might the changes cause (i.e., using process models to simulate change)?</a:t>
            </a:r>
            <a:endParaRPr lang="ru-RU" dirty="0" smtClean="0"/>
          </a:p>
          <a:p>
            <a:pPr>
              <a:buNone/>
            </a:pPr>
            <a:r>
              <a:rPr lang="en-US" dirty="0" smtClean="0"/>
              <a:t>6. </a:t>
            </a:r>
            <a:r>
              <a:rPr lang="en-US" b="1" dirty="0" smtClean="0"/>
              <a:t>Decision: </a:t>
            </a:r>
            <a:r>
              <a:rPr lang="en-US" dirty="0" smtClean="0"/>
              <a:t>How is the decision to change (or conserve) the landscape to be made? How is a comparative evaluation to be made among the alternative courses of action?</a:t>
            </a:r>
            <a:endParaRPr lang="ru-RU" dirty="0" smtClean="0"/>
          </a:p>
          <a:p>
            <a:endParaRPr lang="ru-RU" dirty="0"/>
          </a:p>
        </p:txBody>
      </p:sp>
      <p:sp>
        <p:nvSpPr>
          <p:cNvPr id="4" name="Дата 3"/>
          <p:cNvSpPr>
            <a:spLocks noGrp="1"/>
          </p:cNvSpPr>
          <p:nvPr>
            <p:ph type="dt" sz="half" idx="10"/>
          </p:nvPr>
        </p:nvSpPr>
        <p:spPr/>
        <p:txBody>
          <a:bodyPr/>
          <a:lstStyle/>
          <a:p>
            <a:fld id="{8FE67700-C608-4FA1-9E52-24D08C4AAA42}" type="datetime1">
              <a:rPr lang="en-US" smtClean="0"/>
              <a:pPr/>
              <a:t>10/6/2014</a:t>
            </a:fld>
            <a:endParaRPr lang="en-US"/>
          </a:p>
        </p:txBody>
      </p:sp>
      <p:sp>
        <p:nvSpPr>
          <p:cNvPr id="5" name="Номер слайда 4"/>
          <p:cNvSpPr>
            <a:spLocks noGrp="1"/>
          </p:cNvSpPr>
          <p:nvPr>
            <p:ph type="sldNum" sz="quarter" idx="12"/>
          </p:nvPr>
        </p:nvSpPr>
        <p:spPr/>
        <p:txBody>
          <a:bodyPr/>
          <a:lstStyle/>
          <a:p>
            <a:fld id="{B82CCC60-E8CD-4174-8B1A-7DF615B22EEF}"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48965" y="1443835"/>
            <a:ext cx="8246069" cy="4886560"/>
          </a:xfrm>
        </p:spPr>
        <p:txBody>
          <a:bodyPr>
            <a:normAutofit fontScale="85000" lnSpcReduction="10000"/>
          </a:bodyPr>
          <a:lstStyle/>
          <a:p>
            <a:pPr>
              <a:buNone/>
            </a:pPr>
            <a:r>
              <a:rPr lang="en-US" dirty="0" smtClean="0"/>
              <a:t>   </a:t>
            </a:r>
            <a:r>
              <a:rPr lang="en-US" b="1" dirty="0" smtClean="0"/>
              <a:t>Steinitz’ framework </a:t>
            </a:r>
            <a:r>
              <a:rPr lang="en-US" dirty="0" smtClean="0"/>
              <a:t>provides </a:t>
            </a:r>
          </a:p>
          <a:p>
            <a:pPr>
              <a:buNone/>
            </a:pPr>
            <a:r>
              <a:rPr lang="en-US" dirty="0" smtClean="0"/>
              <a:t>     1) a robust and flexible process for assessing a landscape and for engaging scientific experts, professionals and stakeholders in an informed, iterative and participatory planning process. </a:t>
            </a:r>
          </a:p>
          <a:p>
            <a:pPr>
              <a:buNone/>
            </a:pPr>
            <a:endParaRPr lang="en-US" dirty="0" smtClean="0"/>
          </a:p>
          <a:p>
            <a:pPr>
              <a:buNone/>
            </a:pPr>
            <a:r>
              <a:rPr lang="en-US" dirty="0" smtClean="0"/>
              <a:t>     2) The framework is suited to address multiple ABC goals, and is adaptable to any strategic planning context. It can be considered transdisciplinary as it integrates public and expert participation. </a:t>
            </a:r>
          </a:p>
          <a:p>
            <a:pPr>
              <a:buNone/>
            </a:pPr>
            <a:endParaRPr lang="en-US" dirty="0" smtClean="0"/>
          </a:p>
          <a:p>
            <a:pPr>
              <a:buNone/>
            </a:pPr>
            <a:r>
              <a:rPr lang="en-US" dirty="0" smtClean="0"/>
              <a:t>     3)The framework does not include spatial concepts, however in practice it develops alternative future scenarios that represent a form of spatial concept.</a:t>
            </a:r>
            <a:endParaRPr lang="ru-RU" dirty="0" smtClean="0"/>
          </a:p>
          <a:p>
            <a:endParaRPr lang="ru-RU" dirty="0"/>
          </a:p>
        </p:txBody>
      </p:sp>
      <p:sp>
        <p:nvSpPr>
          <p:cNvPr id="4" name="Дата 3"/>
          <p:cNvSpPr>
            <a:spLocks noGrp="1"/>
          </p:cNvSpPr>
          <p:nvPr>
            <p:ph type="dt" sz="half" idx="10"/>
          </p:nvPr>
        </p:nvSpPr>
        <p:spPr/>
        <p:txBody>
          <a:bodyPr/>
          <a:lstStyle/>
          <a:p>
            <a:fld id="{8FE67700-C608-4FA1-9E52-24D08C4AAA42}" type="datetime1">
              <a:rPr lang="en-US" smtClean="0"/>
              <a:pPr/>
              <a:t>10/6/2014</a:t>
            </a:fld>
            <a:endParaRPr lang="en-US"/>
          </a:p>
        </p:txBody>
      </p:sp>
      <p:sp>
        <p:nvSpPr>
          <p:cNvPr id="5" name="Номер слайда 4"/>
          <p:cNvSpPr>
            <a:spLocks noGrp="1"/>
          </p:cNvSpPr>
          <p:nvPr>
            <p:ph type="sldNum" sz="quarter" idx="12"/>
          </p:nvPr>
        </p:nvSpPr>
        <p:spPr/>
        <p:txBody>
          <a:bodyPr/>
          <a:lstStyle/>
          <a:p>
            <a:fld id="{B82CCC60-E8CD-4174-8B1A-7DF615B22EEF}"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6566314" cy="763525"/>
          </a:xfrm>
        </p:spPr>
        <p:txBody>
          <a:bodyPr/>
          <a:lstStyle/>
          <a:p>
            <a:r>
              <a:rPr lang="en-US" b="1" dirty="0" smtClean="0">
                <a:solidFill>
                  <a:schemeClr val="tx1"/>
                </a:solidFill>
              </a:rPr>
              <a:t>Steinitz’ framework</a:t>
            </a:r>
            <a:endParaRPr lang="ru-RU" dirty="0">
              <a:solidFill>
                <a:schemeClr val="tx1"/>
              </a:solidFill>
            </a:endParaRPr>
          </a:p>
        </p:txBody>
      </p:sp>
      <p:sp>
        <p:nvSpPr>
          <p:cNvPr id="4" name="Дата 3"/>
          <p:cNvSpPr>
            <a:spLocks noGrp="1"/>
          </p:cNvSpPr>
          <p:nvPr>
            <p:ph type="dt" sz="half" idx="10"/>
          </p:nvPr>
        </p:nvSpPr>
        <p:spPr/>
        <p:txBody>
          <a:bodyPr/>
          <a:lstStyle/>
          <a:p>
            <a:fld id="{8FE67700-C608-4FA1-9E52-24D08C4AAA42}" type="datetime1">
              <a:rPr lang="en-US" smtClean="0"/>
              <a:pPr/>
              <a:t>10/6/2014</a:t>
            </a:fld>
            <a:endParaRPr lang="en-US"/>
          </a:p>
        </p:txBody>
      </p:sp>
      <p:sp>
        <p:nvSpPr>
          <p:cNvPr id="5" name="Номер слайда 4"/>
          <p:cNvSpPr>
            <a:spLocks noGrp="1"/>
          </p:cNvSpPr>
          <p:nvPr>
            <p:ph type="sldNum" sz="quarter" idx="12"/>
          </p:nvPr>
        </p:nvSpPr>
        <p:spPr/>
        <p:txBody>
          <a:bodyPr/>
          <a:lstStyle/>
          <a:p>
            <a:fld id="{B82CCC60-E8CD-4174-8B1A-7DF615B22EEF}" type="slidenum">
              <a:rPr lang="en-US" smtClean="0"/>
              <a:pPr/>
              <a:t>48</a:t>
            </a:fld>
            <a:endParaRPr lang="en-US"/>
          </a:p>
        </p:txBody>
      </p:sp>
      <p:pic>
        <p:nvPicPr>
          <p:cNvPr id="3075" name="Picture 3"/>
          <p:cNvPicPr>
            <a:picLocks noChangeAspect="1" noChangeArrowheads="1"/>
          </p:cNvPicPr>
          <p:nvPr/>
        </p:nvPicPr>
        <p:blipFill>
          <a:blip r:embed="rId2" cstate="print"/>
          <a:srcRect/>
          <a:stretch>
            <a:fillRect/>
          </a:stretch>
        </p:blipFill>
        <p:spPr bwMode="auto">
          <a:xfrm>
            <a:off x="1365195" y="985720"/>
            <a:ext cx="6096000" cy="4886325"/>
          </a:xfrm>
          <a:prstGeom prst="rect">
            <a:avLst/>
          </a:prstGeom>
          <a:noFill/>
          <a:ln w="9525">
            <a:noFill/>
            <a:miter lim="800000"/>
            <a:headEnd/>
            <a:tailEnd/>
          </a:ln>
        </p:spPr>
      </p:pic>
      <p:sp>
        <p:nvSpPr>
          <p:cNvPr id="8" name="Прямоугольник 7"/>
          <p:cNvSpPr/>
          <p:nvPr/>
        </p:nvSpPr>
        <p:spPr>
          <a:xfrm>
            <a:off x="1365195" y="5872280"/>
            <a:ext cx="6108200" cy="369332"/>
          </a:xfrm>
          <a:prstGeom prst="rect">
            <a:avLst/>
          </a:prstGeom>
        </p:spPr>
        <p:txBody>
          <a:bodyPr wrap="square">
            <a:spAutoFit/>
          </a:bodyPr>
          <a:lstStyle/>
          <a:p>
            <a:r>
              <a:rPr lang="en-US" b="1" dirty="0" smtClean="0"/>
              <a:t>Framework Method for Landscape Planning </a:t>
            </a:r>
            <a:r>
              <a:rPr lang="en-US" b="1" i="1" dirty="0" smtClean="0"/>
              <a:t>(</a:t>
            </a:r>
            <a:r>
              <a:rPr lang="en-US" b="1" i="1" dirty="0" smtClean="0"/>
              <a:t>Steinitz</a:t>
            </a:r>
            <a:r>
              <a:rPr lang="ru-RU" b="1" i="1" dirty="0" smtClean="0"/>
              <a:t>, </a:t>
            </a:r>
            <a:r>
              <a:rPr lang="en-US" b="1" i="1" dirty="0" smtClean="0"/>
              <a:t> </a:t>
            </a:r>
            <a:r>
              <a:rPr lang="en-US" b="1" i="1" dirty="0" smtClean="0"/>
              <a:t>1995)</a:t>
            </a:r>
            <a:endParaRPr lang="ru-RU" b="1" i="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6260" y="527605"/>
            <a:ext cx="8398773" cy="763525"/>
          </a:xfrm>
        </p:spPr>
        <p:txBody>
          <a:bodyPr>
            <a:normAutofit fontScale="90000"/>
          </a:bodyPr>
          <a:lstStyle/>
          <a:p>
            <a:r>
              <a:rPr lang="en-US" b="1" dirty="0" smtClean="0"/>
              <a:t>Framework Method for Landscape Ecological Planning </a:t>
            </a:r>
            <a:r>
              <a:rPr lang="en-US" b="1" i="1" dirty="0" smtClean="0"/>
              <a:t>(Ahern 1995; 1999)</a:t>
            </a:r>
            <a:endParaRPr lang="ru-RU" b="1" i="1" dirty="0"/>
          </a:p>
        </p:txBody>
      </p:sp>
      <p:sp>
        <p:nvSpPr>
          <p:cNvPr id="3" name="Содержимое 2"/>
          <p:cNvSpPr>
            <a:spLocks noGrp="1"/>
          </p:cNvSpPr>
          <p:nvPr>
            <p:ph idx="1"/>
          </p:nvPr>
        </p:nvSpPr>
        <p:spPr>
          <a:xfrm>
            <a:off x="1" y="1443834"/>
            <a:ext cx="8695034" cy="5039265"/>
          </a:xfrm>
        </p:spPr>
        <p:txBody>
          <a:bodyPr>
            <a:normAutofit fontScale="92500" lnSpcReduction="20000"/>
          </a:bodyPr>
          <a:lstStyle/>
          <a:p>
            <a:r>
              <a:rPr lang="en-US" sz="3400" dirty="0" smtClean="0"/>
              <a:t>This Framework is presented as a linear process, but actually is nonlinear, cyclical and iterative and may be entered at any point in the process (e.g. planning could start with a reevaluation of an existing plan). </a:t>
            </a:r>
          </a:p>
          <a:p>
            <a:endParaRPr lang="en-US" sz="3400" dirty="0" smtClean="0"/>
          </a:p>
          <a:p>
            <a:r>
              <a:rPr lang="en-US" sz="3400" dirty="0" smtClean="0"/>
              <a:t>This method is based largely on landscape-ecological theory and concepts, as understood and applied through spatial assessments and spatial concepts.</a:t>
            </a:r>
          </a:p>
          <a:p>
            <a:endParaRPr lang="en-US" sz="3400" dirty="0" smtClean="0"/>
          </a:p>
          <a:p>
            <a:r>
              <a:rPr lang="en-US" sz="3400" dirty="0" smtClean="0"/>
              <a:t> </a:t>
            </a:r>
            <a:endParaRPr lang="ru-RU" sz="3400" dirty="0" smtClean="0"/>
          </a:p>
          <a:p>
            <a:endParaRPr lang="ru-RU" dirty="0"/>
          </a:p>
        </p:txBody>
      </p:sp>
      <p:sp>
        <p:nvSpPr>
          <p:cNvPr id="4" name="Дата 3"/>
          <p:cNvSpPr>
            <a:spLocks noGrp="1"/>
          </p:cNvSpPr>
          <p:nvPr>
            <p:ph type="dt" sz="half" idx="10"/>
          </p:nvPr>
        </p:nvSpPr>
        <p:spPr/>
        <p:txBody>
          <a:bodyPr/>
          <a:lstStyle/>
          <a:p>
            <a:fld id="{8FE67700-C608-4FA1-9E52-24D08C4AAA42}" type="datetime1">
              <a:rPr lang="en-US" smtClean="0"/>
              <a:pPr/>
              <a:t>10/6/2014</a:t>
            </a:fld>
            <a:endParaRPr lang="en-US"/>
          </a:p>
        </p:txBody>
      </p:sp>
      <p:sp>
        <p:nvSpPr>
          <p:cNvPr id="5" name="Номер слайда 4"/>
          <p:cNvSpPr>
            <a:spLocks noGrp="1"/>
          </p:cNvSpPr>
          <p:nvPr>
            <p:ph type="sldNum" sz="quarter" idx="12"/>
          </p:nvPr>
        </p:nvSpPr>
        <p:spPr/>
        <p:txBody>
          <a:bodyPr/>
          <a:lstStyle/>
          <a:p>
            <a:fld id="{B82CCC60-E8CD-4174-8B1A-7DF615B22EEF}" type="slidenum">
              <a:rPr lang="en-US" smtClean="0"/>
              <a:pPr/>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rmAutofit/>
          </a:bodyPr>
          <a:lstStyle/>
          <a:p>
            <a:r>
              <a:rPr lang="en-US" sz="3200" dirty="0" smtClean="0"/>
              <a:t>Key-topics</a:t>
            </a:r>
            <a:endParaRPr lang="ru-RU" sz="3200" dirty="0"/>
          </a:p>
        </p:txBody>
      </p:sp>
      <p:sp>
        <p:nvSpPr>
          <p:cNvPr id="8" name="Текст 7"/>
          <p:cNvSpPr>
            <a:spLocks noGrp="1"/>
          </p:cNvSpPr>
          <p:nvPr>
            <p:ph type="body" sz="half" idx="2"/>
          </p:nvPr>
        </p:nvSpPr>
        <p:spPr>
          <a:xfrm>
            <a:off x="457200" y="1435100"/>
            <a:ext cx="3809390" cy="4691063"/>
          </a:xfrm>
        </p:spPr>
        <p:txBody>
          <a:bodyPr/>
          <a:lstStyle/>
          <a:p>
            <a:endParaRPr lang="ru-RU" sz="2400" dirty="0" smtClean="0"/>
          </a:p>
          <a:p>
            <a:r>
              <a:rPr lang="en-US" sz="2400" b="1" dirty="0" smtClean="0"/>
              <a:t>4.Agriculture, farming and countryside policy. </a:t>
            </a:r>
          </a:p>
          <a:p>
            <a:endParaRPr lang="en-US" sz="2400" b="1" dirty="0" smtClean="0"/>
          </a:p>
          <a:p>
            <a:endParaRPr lang="en-US" sz="2400" b="1" dirty="0" smtClean="0"/>
          </a:p>
          <a:p>
            <a:endParaRPr lang="ru-RU" sz="2400" b="1" dirty="0" smtClean="0"/>
          </a:p>
          <a:p>
            <a:r>
              <a:rPr lang="en-US" sz="2400" b="1" dirty="0" smtClean="0"/>
              <a:t>5. Mineral working, planning and design</a:t>
            </a:r>
            <a:endParaRPr lang="ru-RU" sz="2400" b="1" dirty="0" smtClean="0"/>
          </a:p>
          <a:p>
            <a:endParaRPr lang="ru-RU" dirty="0"/>
          </a:p>
        </p:txBody>
      </p:sp>
      <p:sp>
        <p:nvSpPr>
          <p:cNvPr id="4" name="Дата 3"/>
          <p:cNvSpPr>
            <a:spLocks noGrp="1"/>
          </p:cNvSpPr>
          <p:nvPr>
            <p:ph type="dt" sz="half" idx="10"/>
          </p:nvPr>
        </p:nvSpPr>
        <p:spPr/>
        <p:txBody>
          <a:bodyPr/>
          <a:lstStyle/>
          <a:p>
            <a:fld id="{8FE67700-C608-4FA1-9E52-24D08C4AAA42}" type="datetime1">
              <a:rPr lang="en-US" smtClean="0"/>
              <a:pPr/>
              <a:t>10/6/2014</a:t>
            </a:fld>
            <a:endParaRPr lang="en-US"/>
          </a:p>
        </p:txBody>
      </p:sp>
      <p:sp>
        <p:nvSpPr>
          <p:cNvPr id="5" name="Номер слайда 4"/>
          <p:cNvSpPr>
            <a:spLocks noGrp="1"/>
          </p:cNvSpPr>
          <p:nvPr>
            <p:ph type="sldNum" sz="quarter" idx="12"/>
          </p:nvPr>
        </p:nvSpPr>
        <p:spPr/>
        <p:txBody>
          <a:bodyPr/>
          <a:lstStyle/>
          <a:p>
            <a:fld id="{B82CCC60-E8CD-4174-8B1A-7DF615B22EEF}" type="slidenum">
              <a:rPr lang="en-US" smtClean="0"/>
              <a:pPr/>
              <a:t>5</a:t>
            </a:fld>
            <a:endParaRPr lang="en-US"/>
          </a:p>
        </p:txBody>
      </p:sp>
      <p:pic>
        <p:nvPicPr>
          <p:cNvPr id="12290" name="Picture 2" descr="File:Granada-quarryIMG 8575.jpg"/>
          <p:cNvPicPr>
            <a:picLocks noChangeAspect="1" noChangeArrowheads="1"/>
          </p:cNvPicPr>
          <p:nvPr/>
        </p:nvPicPr>
        <p:blipFill>
          <a:blip r:embed="rId2" cstate="print"/>
          <a:srcRect/>
          <a:stretch>
            <a:fillRect/>
          </a:stretch>
        </p:blipFill>
        <p:spPr bwMode="auto">
          <a:xfrm>
            <a:off x="4572000" y="3581705"/>
            <a:ext cx="3810000" cy="2228850"/>
          </a:xfrm>
          <a:prstGeom prst="rect">
            <a:avLst/>
          </a:prstGeom>
          <a:noFill/>
        </p:spPr>
      </p:pic>
      <p:sp>
        <p:nvSpPr>
          <p:cNvPr id="9" name="Прямоугольник 8"/>
          <p:cNvSpPr/>
          <p:nvPr/>
        </p:nvSpPr>
        <p:spPr>
          <a:xfrm>
            <a:off x="4572000" y="5872281"/>
            <a:ext cx="4572000" cy="1200329"/>
          </a:xfrm>
          <a:prstGeom prst="rect">
            <a:avLst/>
          </a:prstGeom>
        </p:spPr>
        <p:txBody>
          <a:bodyPr wrap="square">
            <a:spAutoFit/>
          </a:bodyPr>
          <a:lstStyle/>
          <a:p>
            <a:r>
              <a:rPr lang="en-US" dirty="0" smtClean="0"/>
              <a:t>Mineral working in the Sierra Nevada, outside Granada, Spain. This is part of a </a:t>
            </a:r>
            <a:r>
              <a:rPr lang="en-US" i="1" dirty="0" smtClean="0"/>
              <a:t>Landscape</a:t>
            </a:r>
            <a:r>
              <a:rPr lang="en-US" dirty="0" smtClean="0"/>
              <a:t>, and it can be </a:t>
            </a:r>
            <a:r>
              <a:rPr lang="en-US" i="1" dirty="0" smtClean="0"/>
              <a:t>planned</a:t>
            </a:r>
            <a:r>
              <a:rPr lang="en-US" dirty="0" smtClean="0"/>
              <a:t/>
            </a:r>
            <a:br>
              <a:rPr lang="en-US" dirty="0" smtClean="0"/>
            </a:br>
            <a:endParaRPr lang="ru-RU" dirty="0"/>
          </a:p>
        </p:txBody>
      </p:sp>
      <p:pic>
        <p:nvPicPr>
          <p:cNvPr id="12292" name="Picture 4" descr="News :: 2Y Factory - Best Factors To See And Do In Parma, Italy: Castles, Museums, Wine Bars, And Stunning Countryside"/>
          <p:cNvPicPr>
            <a:picLocks noChangeAspect="1" noChangeArrowheads="1"/>
          </p:cNvPicPr>
          <p:nvPr/>
        </p:nvPicPr>
        <p:blipFill>
          <a:blip r:embed="rId3" cstate="print"/>
          <a:srcRect/>
          <a:stretch>
            <a:fillRect/>
          </a:stretch>
        </p:blipFill>
        <p:spPr bwMode="auto">
          <a:xfrm>
            <a:off x="4572000" y="222195"/>
            <a:ext cx="3840446" cy="2290574"/>
          </a:xfrm>
          <a:prstGeom prst="rect">
            <a:avLst/>
          </a:prstGeom>
          <a:noFill/>
        </p:spPr>
      </p:pic>
      <p:sp>
        <p:nvSpPr>
          <p:cNvPr id="10" name="Прямоугольник 9"/>
          <p:cNvSpPr/>
          <p:nvPr/>
        </p:nvSpPr>
        <p:spPr>
          <a:xfrm>
            <a:off x="4572000" y="2665475"/>
            <a:ext cx="2053254" cy="369332"/>
          </a:xfrm>
          <a:prstGeom prst="rect">
            <a:avLst/>
          </a:prstGeom>
        </p:spPr>
        <p:txBody>
          <a:bodyPr wrap="none">
            <a:spAutoFit/>
          </a:bodyPr>
          <a:lstStyle/>
          <a:p>
            <a:r>
              <a:rPr lang="en-US" dirty="0" smtClean="0"/>
              <a:t>Farm Diversification</a:t>
            </a:r>
            <a:endParaRPr lang="ru-RU"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B82CCC60-E8CD-4174-8B1A-7DF615B22EEF}" type="slidenum">
              <a:rPr lang="en-US" smtClean="0"/>
              <a:pPr/>
              <a:t>50</a:t>
            </a:fld>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0" y="0"/>
            <a:ext cx="4743450" cy="6324600"/>
          </a:xfrm>
          <a:prstGeom prst="rect">
            <a:avLst/>
          </a:prstGeom>
          <a:noFill/>
          <a:ln w="9525">
            <a:noFill/>
            <a:miter lim="800000"/>
            <a:headEnd/>
            <a:tailEnd/>
          </a:ln>
        </p:spPr>
      </p:pic>
      <p:sp>
        <p:nvSpPr>
          <p:cNvPr id="7" name="Прямоугольник 6"/>
          <p:cNvSpPr/>
          <p:nvPr/>
        </p:nvSpPr>
        <p:spPr>
          <a:xfrm>
            <a:off x="4877410" y="833016"/>
            <a:ext cx="4266590" cy="5632311"/>
          </a:xfrm>
          <a:prstGeom prst="rect">
            <a:avLst/>
          </a:prstGeom>
        </p:spPr>
        <p:txBody>
          <a:bodyPr wrap="square">
            <a:spAutoFit/>
          </a:bodyPr>
          <a:lstStyle/>
          <a:p>
            <a:r>
              <a:rPr lang="en-US" dirty="0" smtClean="0"/>
              <a:t> </a:t>
            </a:r>
            <a:r>
              <a:rPr lang="en-US" b="1" dirty="0" smtClean="0"/>
              <a:t>As with Steinitz’ method, this framework guides the planning process through a </a:t>
            </a:r>
            <a:r>
              <a:rPr lang="en-US" b="1" i="1" dirty="0" smtClean="0"/>
              <a:t>series of alternative future scenarios</a:t>
            </a:r>
            <a:r>
              <a:rPr lang="en-US" b="1" dirty="0" smtClean="0"/>
              <a:t>, to inform, inspire and challenge the decision-making process to link planning actions with potential outcomes. </a:t>
            </a:r>
            <a:endParaRPr lang="ru-RU" b="1" dirty="0" smtClean="0"/>
          </a:p>
          <a:p>
            <a:endParaRPr lang="ru-RU" b="1" dirty="0" smtClean="0"/>
          </a:p>
          <a:p>
            <a:r>
              <a:rPr lang="en-US" b="1" dirty="0" smtClean="0"/>
              <a:t>The </a:t>
            </a:r>
            <a:r>
              <a:rPr lang="en-US" b="1" dirty="0" smtClean="0"/>
              <a:t>scenarios describe a current situation, some alternative future(s) and the necessary steps or actions needed to link the present with the future. These scenarios are not intended to be complete plans, but are appropriate for encouraging informed discussion of alternatives. </a:t>
            </a:r>
            <a:endParaRPr lang="ru-RU" b="1" dirty="0" smtClean="0"/>
          </a:p>
          <a:p>
            <a:endParaRPr lang="ru-RU" b="1" dirty="0" smtClean="0"/>
          </a:p>
          <a:p>
            <a:r>
              <a:rPr lang="en-US" b="1" dirty="0" smtClean="0"/>
              <a:t>The </a:t>
            </a:r>
            <a:r>
              <a:rPr lang="en-US" b="1" dirty="0" smtClean="0"/>
              <a:t>scenarios are evaluated, with public, expert and stakeholder input. The discussion leads to a landscape plan that is adaptive in terms of implementation, monitoring and education.</a:t>
            </a:r>
            <a:endParaRPr lang="ru-RU" b="1" dirty="0" smtClean="0"/>
          </a:p>
        </p:txBody>
      </p:sp>
      <p:sp>
        <p:nvSpPr>
          <p:cNvPr id="8" name="Прямоугольник 7"/>
          <p:cNvSpPr/>
          <p:nvPr/>
        </p:nvSpPr>
        <p:spPr>
          <a:xfrm>
            <a:off x="0" y="6211669"/>
            <a:ext cx="4572000" cy="646331"/>
          </a:xfrm>
          <a:prstGeom prst="rect">
            <a:avLst/>
          </a:prstGeom>
        </p:spPr>
        <p:txBody>
          <a:bodyPr>
            <a:spAutoFit/>
          </a:bodyPr>
          <a:lstStyle/>
          <a:p>
            <a:r>
              <a:rPr lang="en-US" b="1" dirty="0" smtClean="0"/>
              <a:t>Framework Method for </a:t>
            </a:r>
            <a:r>
              <a:rPr lang="en-US" b="1" dirty="0" smtClean="0"/>
              <a:t>Landscape </a:t>
            </a:r>
            <a:r>
              <a:rPr lang="en-US" b="1" dirty="0" smtClean="0"/>
              <a:t>Ecological Planning </a:t>
            </a:r>
            <a:r>
              <a:rPr lang="ru-RU" b="1" dirty="0" smtClean="0"/>
              <a:t> </a:t>
            </a:r>
            <a:r>
              <a:rPr lang="en-US" b="1" i="1" dirty="0" smtClean="0"/>
              <a:t>(Ahern</a:t>
            </a:r>
            <a:r>
              <a:rPr lang="ru-RU" b="1" i="1" dirty="0" smtClean="0"/>
              <a:t>,</a:t>
            </a:r>
            <a:r>
              <a:rPr lang="en-US" b="1" i="1" dirty="0" smtClean="0"/>
              <a:t> </a:t>
            </a:r>
            <a:r>
              <a:rPr lang="en-US" b="1" i="1" dirty="0" smtClean="0"/>
              <a:t>1999)</a:t>
            </a:r>
            <a:endParaRPr lang="ru-RU" b="1" i="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6260" y="527605"/>
            <a:ext cx="8398773" cy="763525"/>
          </a:xfrm>
        </p:spPr>
        <p:txBody>
          <a:bodyPr>
            <a:normAutofit fontScale="90000"/>
          </a:bodyPr>
          <a:lstStyle/>
          <a:p>
            <a:r>
              <a:rPr lang="en-US" b="1" dirty="0" smtClean="0">
                <a:solidFill>
                  <a:schemeClr val="tx1"/>
                </a:solidFill>
              </a:rPr>
              <a:t>Barriers, challenges and strategies to implement landscape planning</a:t>
            </a:r>
            <a:r>
              <a:rPr lang="ru-RU" b="1" dirty="0" smtClean="0">
                <a:solidFill>
                  <a:schemeClr val="tx1"/>
                </a:solidFill>
              </a:rPr>
              <a:t/>
            </a:r>
            <a:br>
              <a:rPr lang="ru-RU" b="1" dirty="0" smtClean="0">
                <a:solidFill>
                  <a:schemeClr val="tx1"/>
                </a:solidFill>
              </a:rPr>
            </a:br>
            <a:endParaRPr lang="ru-RU" b="1" dirty="0">
              <a:solidFill>
                <a:schemeClr val="tx1"/>
              </a:solidFill>
            </a:endParaRPr>
          </a:p>
        </p:txBody>
      </p:sp>
      <p:sp>
        <p:nvSpPr>
          <p:cNvPr id="3" name="Содержимое 2"/>
          <p:cNvSpPr>
            <a:spLocks noGrp="1"/>
          </p:cNvSpPr>
          <p:nvPr>
            <p:ph idx="1"/>
          </p:nvPr>
        </p:nvSpPr>
        <p:spPr>
          <a:xfrm>
            <a:off x="-161855" y="1443835"/>
            <a:ext cx="8856889" cy="4886560"/>
          </a:xfrm>
        </p:spPr>
        <p:txBody>
          <a:bodyPr>
            <a:normAutofit fontScale="92500" lnSpcReduction="10000"/>
          </a:bodyPr>
          <a:lstStyle/>
          <a:p>
            <a:r>
              <a:rPr lang="en-US" sz="3000" b="1" dirty="0" smtClean="0"/>
              <a:t>Uncertainty and adaptability</a:t>
            </a:r>
          </a:p>
          <a:p>
            <a:endParaRPr lang="en-US" dirty="0" smtClean="0"/>
          </a:p>
          <a:p>
            <a:r>
              <a:rPr lang="en-US" dirty="0" smtClean="0"/>
              <a:t> Uncertainty is inherent in multipurpose planning. Uncertainty exists in several principal forms relative to planning: geographical/spatial, temporal, process, transferability, and human input unpredictability. Strategies from science are helpful to aid planners in reducing uncertainty, including: replication of data, the use of data analogues, developing multiple hypotheses, and monitoring.</a:t>
            </a:r>
            <a:endParaRPr lang="ru-RU" dirty="0" smtClean="0"/>
          </a:p>
          <a:p>
            <a:r>
              <a:rPr lang="en-US" dirty="0" smtClean="0"/>
              <a:t>Planners operate in the ‘real world’ where there is an imperative to act. The world doesn’t stop or wait while planners work to collect data to reduce uncertainty.</a:t>
            </a:r>
            <a:endParaRPr lang="ru-RU" dirty="0" smtClean="0"/>
          </a:p>
          <a:p>
            <a:endParaRPr lang="en-US" dirty="0" smtClean="0"/>
          </a:p>
          <a:p>
            <a:endParaRPr lang="ru-RU" dirty="0"/>
          </a:p>
        </p:txBody>
      </p:sp>
      <p:sp>
        <p:nvSpPr>
          <p:cNvPr id="4" name="Дата 3"/>
          <p:cNvSpPr>
            <a:spLocks noGrp="1"/>
          </p:cNvSpPr>
          <p:nvPr>
            <p:ph type="dt" sz="half" idx="10"/>
          </p:nvPr>
        </p:nvSpPr>
        <p:spPr/>
        <p:txBody>
          <a:bodyPr/>
          <a:lstStyle/>
          <a:p>
            <a:fld id="{8FE67700-C608-4FA1-9E52-24D08C4AAA42}" type="datetime1">
              <a:rPr lang="en-US" smtClean="0"/>
              <a:pPr/>
              <a:t>10/6/2014</a:t>
            </a:fld>
            <a:endParaRPr lang="en-US"/>
          </a:p>
        </p:txBody>
      </p:sp>
      <p:sp>
        <p:nvSpPr>
          <p:cNvPr id="5" name="Номер слайда 4"/>
          <p:cNvSpPr>
            <a:spLocks noGrp="1"/>
          </p:cNvSpPr>
          <p:nvPr>
            <p:ph type="sldNum" sz="quarter" idx="12"/>
          </p:nvPr>
        </p:nvSpPr>
        <p:spPr/>
        <p:txBody>
          <a:bodyPr/>
          <a:lstStyle/>
          <a:p>
            <a:fld id="{B82CCC60-E8CD-4174-8B1A-7DF615B22EEF}"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601670" y="374900"/>
            <a:ext cx="8229600" cy="532180"/>
          </a:xfrm>
        </p:spPr>
        <p:txBody>
          <a:bodyPr>
            <a:normAutofit fontScale="90000"/>
          </a:bodyPr>
          <a:lstStyle/>
          <a:p>
            <a:r>
              <a:rPr lang="en-US" b="1" dirty="0" smtClean="0">
                <a:solidFill>
                  <a:schemeClr val="tx1"/>
                </a:solidFill>
              </a:rPr>
              <a:t>Uncertainty and adaptability</a:t>
            </a:r>
            <a:br>
              <a:rPr lang="en-US" b="1" dirty="0" smtClean="0">
                <a:solidFill>
                  <a:schemeClr val="tx1"/>
                </a:solidFill>
              </a:rPr>
            </a:br>
            <a:endParaRPr lang="ru-RU" dirty="0">
              <a:solidFill>
                <a:schemeClr val="tx1"/>
              </a:solidFill>
            </a:endParaRPr>
          </a:p>
        </p:txBody>
      </p:sp>
      <p:sp>
        <p:nvSpPr>
          <p:cNvPr id="7" name="Текст 6"/>
          <p:cNvSpPr>
            <a:spLocks noGrp="1"/>
          </p:cNvSpPr>
          <p:nvPr>
            <p:ph type="body" idx="1"/>
          </p:nvPr>
        </p:nvSpPr>
        <p:spPr>
          <a:xfrm>
            <a:off x="448965" y="1138425"/>
            <a:ext cx="4040188" cy="639762"/>
          </a:xfrm>
        </p:spPr>
        <p:txBody>
          <a:bodyPr/>
          <a:lstStyle/>
          <a:p>
            <a:r>
              <a:rPr lang="en-US" i="1" dirty="0" smtClean="0">
                <a:solidFill>
                  <a:schemeClr val="tx1"/>
                </a:solidFill>
              </a:rPr>
              <a:t>traditional management </a:t>
            </a:r>
            <a:endParaRPr lang="ru-RU" dirty="0"/>
          </a:p>
        </p:txBody>
      </p:sp>
      <p:sp>
        <p:nvSpPr>
          <p:cNvPr id="3" name="Содержимое 2"/>
          <p:cNvSpPr>
            <a:spLocks noGrp="1"/>
          </p:cNvSpPr>
          <p:nvPr>
            <p:ph sz="half" idx="2"/>
          </p:nvPr>
        </p:nvSpPr>
        <p:spPr>
          <a:xfrm>
            <a:off x="448965" y="1749245"/>
            <a:ext cx="4040188" cy="3035058"/>
          </a:xfrm>
        </p:spPr>
        <p:txBody>
          <a:bodyPr>
            <a:normAutofit fontScale="70000" lnSpcReduction="20000"/>
          </a:bodyPr>
          <a:lstStyle/>
          <a:p>
            <a:r>
              <a:rPr lang="en-US" dirty="0" smtClean="0">
                <a:solidFill>
                  <a:schemeClr val="tx1"/>
                </a:solidFill>
              </a:rPr>
              <a:t>hesitated to apply new policy decisions until proof of efficacy was obtained through long- and short-term empirical studies</a:t>
            </a:r>
          </a:p>
          <a:p>
            <a:endParaRPr lang="ru-RU" dirty="0" smtClean="0">
              <a:solidFill>
                <a:schemeClr val="tx1"/>
              </a:solidFill>
            </a:endParaRPr>
          </a:p>
          <a:p>
            <a:r>
              <a:rPr lang="en-US" dirty="0" smtClean="0">
                <a:solidFill>
                  <a:schemeClr val="tx1"/>
                </a:solidFill>
              </a:rPr>
              <a:t>Under a </a:t>
            </a:r>
            <a:r>
              <a:rPr lang="en-US" b="1" i="1" dirty="0" smtClean="0">
                <a:solidFill>
                  <a:schemeClr val="tx1"/>
                </a:solidFill>
              </a:rPr>
              <a:t>traditional planning/decision-making approach</a:t>
            </a:r>
            <a:r>
              <a:rPr lang="en-US" dirty="0" smtClean="0">
                <a:solidFill>
                  <a:schemeClr val="tx1"/>
                </a:solidFill>
              </a:rPr>
              <a:t>, decisions on each of these areas of uncertainty (appropriate systems or populations of study, spatial-temporal scales and geographic extent) would be made before a plan was implemented and before a monitoring programme could be designed. </a:t>
            </a:r>
          </a:p>
          <a:p>
            <a:endParaRPr lang="en-US" dirty="0" smtClean="0">
              <a:solidFill>
                <a:schemeClr val="tx1"/>
              </a:solidFill>
            </a:endParaRPr>
          </a:p>
          <a:p>
            <a:endParaRPr lang="ru-RU" dirty="0"/>
          </a:p>
        </p:txBody>
      </p:sp>
      <p:sp>
        <p:nvSpPr>
          <p:cNvPr id="8" name="Текст 7"/>
          <p:cNvSpPr>
            <a:spLocks noGrp="1"/>
          </p:cNvSpPr>
          <p:nvPr>
            <p:ph type="body" sz="quarter" idx="3"/>
          </p:nvPr>
        </p:nvSpPr>
        <p:spPr>
          <a:xfrm>
            <a:off x="4572000" y="1138425"/>
            <a:ext cx="4041775" cy="639762"/>
          </a:xfrm>
        </p:spPr>
        <p:txBody>
          <a:bodyPr/>
          <a:lstStyle/>
          <a:p>
            <a:r>
              <a:rPr lang="en-US" i="1" dirty="0" smtClean="0">
                <a:solidFill>
                  <a:schemeClr val="tx1"/>
                </a:solidFill>
              </a:rPr>
              <a:t>adaptive management</a:t>
            </a:r>
            <a:endParaRPr lang="ru-RU" dirty="0"/>
          </a:p>
        </p:txBody>
      </p:sp>
      <p:sp>
        <p:nvSpPr>
          <p:cNvPr id="9" name="Содержимое 8"/>
          <p:cNvSpPr>
            <a:spLocks noGrp="1"/>
          </p:cNvSpPr>
          <p:nvPr>
            <p:ph sz="quarter" idx="4"/>
          </p:nvPr>
        </p:nvSpPr>
        <p:spPr>
          <a:xfrm>
            <a:off x="4419296" y="1749244"/>
            <a:ext cx="4259270" cy="4733855"/>
          </a:xfrm>
        </p:spPr>
        <p:txBody>
          <a:bodyPr>
            <a:normAutofit fontScale="70000" lnSpcReduction="20000"/>
          </a:bodyPr>
          <a:lstStyle/>
          <a:p>
            <a:r>
              <a:rPr lang="en-US" dirty="0" smtClean="0">
                <a:solidFill>
                  <a:schemeClr val="tx1"/>
                </a:solidFill>
              </a:rPr>
              <a:t>is a proactive method under which projects and policy decisions are used as “experimental probes”, to learn by doing </a:t>
            </a:r>
            <a:r>
              <a:rPr lang="en-US" i="1" dirty="0" smtClean="0">
                <a:solidFill>
                  <a:schemeClr val="tx1"/>
                </a:solidFill>
              </a:rPr>
              <a:t>(</a:t>
            </a:r>
            <a:r>
              <a:rPr lang="en-US" i="1" dirty="0" err="1" smtClean="0">
                <a:solidFill>
                  <a:schemeClr val="tx1"/>
                </a:solidFill>
              </a:rPr>
              <a:t>Holling</a:t>
            </a:r>
            <a:r>
              <a:rPr lang="en-US" i="1" dirty="0" smtClean="0">
                <a:solidFill>
                  <a:schemeClr val="tx1"/>
                </a:solidFill>
              </a:rPr>
              <a:t> 1978; Walters 1986). </a:t>
            </a:r>
            <a:r>
              <a:rPr lang="en-US" dirty="0" smtClean="0">
                <a:solidFill>
                  <a:schemeClr val="tx1"/>
                </a:solidFill>
              </a:rPr>
              <a:t>Data made available upon the outcome of each policy decision or model implemented are used to structure alternative and future choices </a:t>
            </a:r>
            <a:r>
              <a:rPr lang="en-US" i="1" dirty="0" smtClean="0">
                <a:solidFill>
                  <a:schemeClr val="tx1"/>
                </a:solidFill>
              </a:rPr>
              <a:t>(Walters and </a:t>
            </a:r>
            <a:r>
              <a:rPr lang="en-US" i="1" dirty="0" err="1" smtClean="0">
                <a:solidFill>
                  <a:schemeClr val="tx1"/>
                </a:solidFill>
              </a:rPr>
              <a:t>Holling</a:t>
            </a:r>
            <a:r>
              <a:rPr lang="en-US" i="1" dirty="0" smtClean="0">
                <a:solidFill>
                  <a:schemeClr val="tx1"/>
                </a:solidFill>
              </a:rPr>
              <a:t> 1990)</a:t>
            </a:r>
            <a:r>
              <a:rPr lang="en-US" dirty="0" smtClean="0">
                <a:solidFill>
                  <a:schemeClr val="tx1"/>
                </a:solidFill>
              </a:rPr>
              <a:t>, attempting to reduce the amount of uncertainty and improving ecological knowledge and understanding over time. </a:t>
            </a:r>
          </a:p>
          <a:p>
            <a:endParaRPr lang="en-US" dirty="0" smtClean="0">
              <a:solidFill>
                <a:schemeClr val="tx1"/>
              </a:solidFill>
            </a:endParaRPr>
          </a:p>
          <a:p>
            <a:r>
              <a:rPr lang="en-US" dirty="0" smtClean="0">
                <a:solidFill>
                  <a:schemeClr val="tx1"/>
                </a:solidFill>
              </a:rPr>
              <a:t>Principle  areas of uncertainty (appropriate systems or populations of study, spatial-temporal scales and geographic extent) can become part of adaptive hypotheses, which can then inform both planning and monitoring actions and interpretations.</a:t>
            </a:r>
            <a:endParaRPr lang="ru-RU" dirty="0"/>
          </a:p>
        </p:txBody>
      </p:sp>
      <p:sp>
        <p:nvSpPr>
          <p:cNvPr id="4" name="Дата 3"/>
          <p:cNvSpPr>
            <a:spLocks noGrp="1"/>
          </p:cNvSpPr>
          <p:nvPr>
            <p:ph type="dt" sz="half" idx="10"/>
          </p:nvPr>
        </p:nvSpPr>
        <p:spPr/>
        <p:txBody>
          <a:bodyPr/>
          <a:lstStyle/>
          <a:p>
            <a:fld id="{8FE67700-C608-4FA1-9E52-24D08C4AAA42}" type="datetime1">
              <a:rPr lang="en-US" smtClean="0"/>
              <a:pPr/>
              <a:t>10/6/2014</a:t>
            </a:fld>
            <a:endParaRPr lang="en-US"/>
          </a:p>
        </p:txBody>
      </p:sp>
      <p:sp>
        <p:nvSpPr>
          <p:cNvPr id="5" name="Номер слайда 4"/>
          <p:cNvSpPr>
            <a:spLocks noGrp="1"/>
          </p:cNvSpPr>
          <p:nvPr>
            <p:ph type="sldNum" sz="quarter" idx="12"/>
          </p:nvPr>
        </p:nvSpPr>
        <p:spPr/>
        <p:txBody>
          <a:bodyPr/>
          <a:lstStyle/>
          <a:p>
            <a:fld id="{B82CCC60-E8CD-4174-8B1A-7DF615B22EEF}"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solidFill>
                  <a:schemeClr val="tx1"/>
                </a:solidFill>
              </a:rPr>
              <a:t>Guidelines for land-use planning and management (</a:t>
            </a:r>
            <a:r>
              <a:rPr lang="en-US" b="1" i="1" dirty="0" smtClean="0">
                <a:solidFill>
                  <a:schemeClr val="tx1"/>
                </a:solidFill>
              </a:rPr>
              <a:t>Dale et al. (2000))</a:t>
            </a:r>
            <a:endParaRPr lang="ru-RU" b="1" i="1" dirty="0">
              <a:solidFill>
                <a:schemeClr val="tx1"/>
              </a:solidFill>
            </a:endParaRPr>
          </a:p>
        </p:txBody>
      </p:sp>
      <p:sp>
        <p:nvSpPr>
          <p:cNvPr id="3" name="Содержимое 2"/>
          <p:cNvSpPr>
            <a:spLocks noGrp="1"/>
          </p:cNvSpPr>
          <p:nvPr>
            <p:ph idx="1"/>
          </p:nvPr>
        </p:nvSpPr>
        <p:spPr>
          <a:xfrm>
            <a:off x="601670" y="1443834"/>
            <a:ext cx="8093364" cy="5039266"/>
          </a:xfrm>
        </p:spPr>
        <p:txBody>
          <a:bodyPr>
            <a:normAutofit fontScale="85000" lnSpcReduction="10000"/>
          </a:bodyPr>
          <a:lstStyle/>
          <a:p>
            <a:pPr>
              <a:buNone/>
            </a:pPr>
            <a:r>
              <a:rPr lang="en-US" dirty="0" smtClean="0"/>
              <a:t>1. Examine the impacts of local decisions in a regional context.</a:t>
            </a:r>
            <a:endParaRPr lang="ru-RU" dirty="0" smtClean="0"/>
          </a:p>
          <a:p>
            <a:pPr>
              <a:buNone/>
            </a:pPr>
            <a:r>
              <a:rPr lang="en-US" dirty="0" smtClean="0"/>
              <a:t>2. Plan for long-term change and unexpected events.</a:t>
            </a:r>
            <a:endParaRPr lang="ru-RU" dirty="0" smtClean="0"/>
          </a:p>
          <a:p>
            <a:pPr>
              <a:buNone/>
            </a:pPr>
            <a:r>
              <a:rPr lang="en-US" dirty="0" smtClean="0"/>
              <a:t>3. Preserve rare landscape elements and associated species.</a:t>
            </a:r>
            <a:endParaRPr lang="ru-RU" dirty="0" smtClean="0"/>
          </a:p>
          <a:p>
            <a:pPr>
              <a:buNone/>
            </a:pPr>
            <a:r>
              <a:rPr lang="en-US" dirty="0" smtClean="0"/>
              <a:t>4. Avoid land uses that deplete natural resources over a broad area.</a:t>
            </a:r>
            <a:endParaRPr lang="ru-RU" dirty="0" smtClean="0"/>
          </a:p>
          <a:p>
            <a:pPr>
              <a:buNone/>
            </a:pPr>
            <a:r>
              <a:rPr lang="en-US" dirty="0" smtClean="0"/>
              <a:t>5. Retain large contiguous or connected areas that contain critical habitats.</a:t>
            </a:r>
            <a:endParaRPr lang="ru-RU" dirty="0" smtClean="0"/>
          </a:p>
          <a:p>
            <a:pPr>
              <a:buNone/>
            </a:pPr>
            <a:r>
              <a:rPr lang="en-US" dirty="0" smtClean="0"/>
              <a:t>6. Minimize the introduction and spread of non-native species.</a:t>
            </a:r>
            <a:endParaRPr lang="ru-RU" dirty="0" smtClean="0"/>
          </a:p>
          <a:p>
            <a:pPr>
              <a:buNone/>
            </a:pPr>
            <a:r>
              <a:rPr lang="en-US" dirty="0" smtClean="0"/>
              <a:t>7. Avoid or compensate for effects of development on ecological processes.</a:t>
            </a:r>
            <a:endParaRPr lang="ru-RU" dirty="0" smtClean="0"/>
          </a:p>
          <a:p>
            <a:pPr>
              <a:buNone/>
            </a:pPr>
            <a:r>
              <a:rPr lang="en-US" dirty="0" smtClean="0"/>
              <a:t>8. Implement land-use and land-management practices that are compatible with the natural potential of the area.</a:t>
            </a:r>
            <a:endParaRPr lang="ru-RU" dirty="0" smtClean="0"/>
          </a:p>
          <a:p>
            <a:endParaRPr lang="ru-RU" dirty="0"/>
          </a:p>
        </p:txBody>
      </p:sp>
      <p:sp>
        <p:nvSpPr>
          <p:cNvPr id="4" name="Дата 3"/>
          <p:cNvSpPr>
            <a:spLocks noGrp="1"/>
          </p:cNvSpPr>
          <p:nvPr>
            <p:ph type="dt" sz="half" idx="10"/>
          </p:nvPr>
        </p:nvSpPr>
        <p:spPr/>
        <p:txBody>
          <a:bodyPr/>
          <a:lstStyle/>
          <a:p>
            <a:fld id="{8FE67700-C608-4FA1-9E52-24D08C4AAA42}" type="datetime1">
              <a:rPr lang="en-US" smtClean="0"/>
              <a:pPr/>
              <a:t>10/6/2014</a:t>
            </a:fld>
            <a:endParaRPr lang="en-US"/>
          </a:p>
        </p:txBody>
      </p:sp>
      <p:sp>
        <p:nvSpPr>
          <p:cNvPr id="5" name="Номер слайда 4"/>
          <p:cNvSpPr>
            <a:spLocks noGrp="1"/>
          </p:cNvSpPr>
          <p:nvPr>
            <p:ph type="sldNum" sz="quarter" idx="12"/>
          </p:nvPr>
        </p:nvSpPr>
        <p:spPr/>
        <p:txBody>
          <a:bodyPr/>
          <a:lstStyle/>
          <a:p>
            <a:fld id="{B82CCC60-E8CD-4174-8B1A-7DF615B22EEF}"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fld id="{8FE67700-C608-4FA1-9E52-24D08C4AAA42}" type="datetime1">
              <a:rPr lang="en-US" smtClean="0"/>
              <a:pPr/>
              <a:t>10/6/2014</a:t>
            </a:fld>
            <a:endParaRPr lang="en-US"/>
          </a:p>
        </p:txBody>
      </p:sp>
      <p:sp>
        <p:nvSpPr>
          <p:cNvPr id="5" name="Номер слайда 4"/>
          <p:cNvSpPr>
            <a:spLocks noGrp="1"/>
          </p:cNvSpPr>
          <p:nvPr>
            <p:ph type="sldNum" sz="quarter" idx="12"/>
          </p:nvPr>
        </p:nvSpPr>
        <p:spPr/>
        <p:txBody>
          <a:bodyPr/>
          <a:lstStyle/>
          <a:p>
            <a:fld id="{B82CCC60-E8CD-4174-8B1A-7DF615B22EEF}" type="slidenum">
              <a:rPr lang="en-US" smtClean="0"/>
              <a:pPr/>
              <a:t>54</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rmAutofit/>
          </a:bodyPr>
          <a:lstStyle/>
          <a:p>
            <a:r>
              <a:rPr lang="en-US" sz="3200" dirty="0" smtClean="0"/>
              <a:t>Key-topics</a:t>
            </a:r>
            <a:endParaRPr lang="ru-RU" sz="3200" dirty="0"/>
          </a:p>
        </p:txBody>
      </p:sp>
      <p:sp>
        <p:nvSpPr>
          <p:cNvPr id="8" name="Текст 7"/>
          <p:cNvSpPr>
            <a:spLocks noGrp="1"/>
          </p:cNvSpPr>
          <p:nvPr>
            <p:ph type="body" sz="half" idx="2"/>
          </p:nvPr>
        </p:nvSpPr>
        <p:spPr/>
        <p:txBody>
          <a:bodyPr>
            <a:normAutofit/>
          </a:bodyPr>
          <a:lstStyle/>
          <a:p>
            <a:endParaRPr lang="ru-RU" sz="2400" b="1" dirty="0" smtClean="0"/>
          </a:p>
          <a:p>
            <a:r>
              <a:rPr lang="en-US" sz="2400" b="1" dirty="0" smtClean="0"/>
              <a:t>6. Public open space (POS)</a:t>
            </a:r>
          </a:p>
          <a:p>
            <a:endParaRPr lang="en-US" sz="2400" b="1" dirty="0" smtClean="0"/>
          </a:p>
          <a:p>
            <a:endParaRPr lang="en-US" sz="2400" b="1" dirty="0" smtClean="0"/>
          </a:p>
          <a:p>
            <a:endParaRPr lang="ru-RU" sz="2400" b="1" dirty="0" smtClean="0"/>
          </a:p>
          <a:p>
            <a:r>
              <a:rPr lang="en-US" sz="2400" b="1" dirty="0" smtClean="0"/>
              <a:t>7. Forest design, forestry and </a:t>
            </a:r>
            <a:r>
              <a:rPr lang="en-US" sz="2400" b="1" dirty="0" err="1" smtClean="0"/>
              <a:t>sylviculture</a:t>
            </a:r>
            <a:endParaRPr lang="ru-RU" sz="2400" b="1" dirty="0" smtClean="0"/>
          </a:p>
          <a:p>
            <a:endParaRPr lang="ru-RU" dirty="0"/>
          </a:p>
        </p:txBody>
      </p:sp>
      <p:sp>
        <p:nvSpPr>
          <p:cNvPr id="4" name="Дата 3"/>
          <p:cNvSpPr>
            <a:spLocks noGrp="1"/>
          </p:cNvSpPr>
          <p:nvPr>
            <p:ph type="dt" sz="half" idx="10"/>
          </p:nvPr>
        </p:nvSpPr>
        <p:spPr/>
        <p:txBody>
          <a:bodyPr/>
          <a:lstStyle/>
          <a:p>
            <a:fld id="{8FE67700-C608-4FA1-9E52-24D08C4AAA42}" type="datetime1">
              <a:rPr lang="en-US" smtClean="0"/>
              <a:pPr/>
              <a:t>10/6/2014</a:t>
            </a:fld>
            <a:endParaRPr lang="en-US"/>
          </a:p>
        </p:txBody>
      </p:sp>
      <p:sp>
        <p:nvSpPr>
          <p:cNvPr id="5" name="Номер слайда 4"/>
          <p:cNvSpPr>
            <a:spLocks noGrp="1"/>
          </p:cNvSpPr>
          <p:nvPr>
            <p:ph type="sldNum" sz="quarter" idx="12"/>
          </p:nvPr>
        </p:nvSpPr>
        <p:spPr/>
        <p:txBody>
          <a:bodyPr/>
          <a:lstStyle/>
          <a:p>
            <a:fld id="{B82CCC60-E8CD-4174-8B1A-7DF615B22EEF}" type="slidenum">
              <a:rPr lang="en-US" smtClean="0"/>
              <a:pPr/>
              <a:t>6</a:t>
            </a:fld>
            <a:endParaRPr lang="en-US"/>
          </a:p>
        </p:txBody>
      </p:sp>
      <p:pic>
        <p:nvPicPr>
          <p:cNvPr id="11266" name="Picture 2" descr="Rethink Oakridge Centre Facts: Placemaking"/>
          <p:cNvPicPr>
            <a:picLocks noChangeAspect="1" noChangeArrowheads="1"/>
          </p:cNvPicPr>
          <p:nvPr/>
        </p:nvPicPr>
        <p:blipFill>
          <a:blip r:embed="rId2" cstate="print"/>
          <a:srcRect/>
          <a:stretch>
            <a:fillRect/>
          </a:stretch>
        </p:blipFill>
        <p:spPr bwMode="auto">
          <a:xfrm>
            <a:off x="4266590" y="680310"/>
            <a:ext cx="4508500" cy="2911740"/>
          </a:xfrm>
          <a:prstGeom prst="rect">
            <a:avLst/>
          </a:prstGeom>
          <a:noFill/>
        </p:spPr>
      </p:pic>
      <p:sp>
        <p:nvSpPr>
          <p:cNvPr id="9" name="Прямоугольник 8"/>
          <p:cNvSpPr/>
          <p:nvPr/>
        </p:nvSpPr>
        <p:spPr>
          <a:xfrm>
            <a:off x="4419295" y="3734410"/>
            <a:ext cx="3185937" cy="369332"/>
          </a:xfrm>
          <a:prstGeom prst="rect">
            <a:avLst/>
          </a:prstGeom>
        </p:spPr>
        <p:txBody>
          <a:bodyPr wrap="none">
            <a:spAutoFit/>
          </a:bodyPr>
          <a:lstStyle/>
          <a:p>
            <a:r>
              <a:rPr lang="en-US" b="1" dirty="0" smtClean="0"/>
              <a:t>The expanded Oakridge Centre </a:t>
            </a:r>
            <a:endParaRPr lang="ru-RU" b="1" dirty="0"/>
          </a:p>
        </p:txBody>
      </p:sp>
      <p:pic>
        <p:nvPicPr>
          <p:cNvPr id="11268" name="Picture 4" descr="https://encrypted-tbn1.gstatic.com/images?q=tbn:ANd9GcRLy0QmmbetBGhM8dldZt4ZR2wYgAmaQbuEBN-4oDvvfVkshVqJ">
            <a:hlinkClick r:id="rId3"/>
          </p:cNvPr>
          <p:cNvPicPr>
            <a:picLocks noChangeAspect="1" noChangeArrowheads="1"/>
          </p:cNvPicPr>
          <p:nvPr/>
        </p:nvPicPr>
        <p:blipFill>
          <a:blip r:embed="rId4" cstate="print"/>
          <a:srcRect/>
          <a:stretch>
            <a:fillRect/>
          </a:stretch>
        </p:blipFill>
        <p:spPr bwMode="auto">
          <a:xfrm>
            <a:off x="2739540" y="4192525"/>
            <a:ext cx="3694473" cy="1527050"/>
          </a:xfrm>
          <a:prstGeom prst="rect">
            <a:avLst/>
          </a:prstGeom>
          <a:noFill/>
        </p:spPr>
      </p:pic>
      <p:pic>
        <p:nvPicPr>
          <p:cNvPr id="11270" name="Picture 6" descr="https://encrypted-tbn0.gstatic.com/images?q=tbn:ANd9GcSSL67i7uQrHoY71gfmnD2MhBRfx_mkiutjxUArsv9xMyFhP6xt">
            <a:hlinkClick r:id="rId5"/>
          </p:cNvPr>
          <p:cNvPicPr>
            <a:picLocks noChangeAspect="1" noChangeArrowheads="1"/>
          </p:cNvPicPr>
          <p:nvPr/>
        </p:nvPicPr>
        <p:blipFill>
          <a:blip r:embed="rId6" cstate="print"/>
          <a:srcRect/>
          <a:stretch>
            <a:fillRect/>
          </a:stretch>
        </p:blipFill>
        <p:spPr bwMode="auto">
          <a:xfrm>
            <a:off x="6557165" y="4192525"/>
            <a:ext cx="1800225" cy="25431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200" dirty="0" smtClean="0"/>
              <a:t>Key-topics</a:t>
            </a:r>
            <a:endParaRPr lang="ru-RU" sz="3200" dirty="0"/>
          </a:p>
        </p:txBody>
      </p:sp>
      <p:sp>
        <p:nvSpPr>
          <p:cNvPr id="4" name="Текст 3"/>
          <p:cNvSpPr>
            <a:spLocks noGrp="1"/>
          </p:cNvSpPr>
          <p:nvPr>
            <p:ph type="body" sz="half" idx="2"/>
          </p:nvPr>
        </p:nvSpPr>
        <p:spPr/>
        <p:txBody>
          <a:bodyPr/>
          <a:lstStyle/>
          <a:p>
            <a:endParaRPr lang="ru-RU" sz="2400" dirty="0" smtClean="0"/>
          </a:p>
          <a:p>
            <a:r>
              <a:rPr lang="en-US" sz="2400" dirty="0" smtClean="0"/>
              <a:t>8. </a:t>
            </a:r>
            <a:r>
              <a:rPr lang="en-US" sz="2400" dirty="0" err="1" smtClean="0"/>
              <a:t>Urbanisation</a:t>
            </a:r>
            <a:r>
              <a:rPr lang="en-US" sz="2400" dirty="0" smtClean="0"/>
              <a:t> and growth management. The future of town and country planning</a:t>
            </a:r>
            <a:endParaRPr lang="ru-RU" sz="2400" dirty="0" smtClean="0"/>
          </a:p>
          <a:p>
            <a:endParaRPr lang="ru-RU" dirty="0"/>
          </a:p>
        </p:txBody>
      </p:sp>
      <p:sp>
        <p:nvSpPr>
          <p:cNvPr id="5" name="Дата 4"/>
          <p:cNvSpPr>
            <a:spLocks noGrp="1"/>
          </p:cNvSpPr>
          <p:nvPr>
            <p:ph type="dt" sz="half" idx="10"/>
          </p:nvPr>
        </p:nvSpPr>
        <p:spPr/>
        <p:txBody>
          <a:bodyPr/>
          <a:lstStyle/>
          <a:p>
            <a:fld id="{BEF16329-C6FA-4716-8C0C-6316FAE1DDAE}" type="datetime1">
              <a:rPr lang="en-US" smtClean="0"/>
              <a:pPr/>
              <a:t>10/6/2014</a:t>
            </a:fld>
            <a:endParaRPr lang="en-US"/>
          </a:p>
        </p:txBody>
      </p:sp>
      <p:sp>
        <p:nvSpPr>
          <p:cNvPr id="6" name="Номер слайда 5"/>
          <p:cNvSpPr>
            <a:spLocks noGrp="1"/>
          </p:cNvSpPr>
          <p:nvPr>
            <p:ph type="sldNum" sz="quarter" idx="12"/>
          </p:nvPr>
        </p:nvSpPr>
        <p:spPr/>
        <p:txBody>
          <a:bodyPr/>
          <a:lstStyle/>
          <a:p>
            <a:fld id="{B82CCC60-E8CD-4174-8B1A-7DF615B22EEF}" type="slidenum">
              <a:rPr lang="en-US" smtClean="0"/>
              <a:pPr/>
              <a:t>7</a:t>
            </a:fld>
            <a:endParaRPr lang="en-US"/>
          </a:p>
        </p:txBody>
      </p:sp>
      <p:pic>
        <p:nvPicPr>
          <p:cNvPr id="10242" name="Picture 2" descr="https://encrypted-tbn3.gstatic.com/images?q=tbn:ANd9GcQR6Y94LIbcLIbyAvBGe9wxnThhN41WBL3fcgqCHth9VWH0CX3i">
            <a:hlinkClick r:id="rId2"/>
          </p:cNvPr>
          <p:cNvPicPr>
            <a:picLocks noChangeAspect="1" noChangeArrowheads="1"/>
          </p:cNvPicPr>
          <p:nvPr/>
        </p:nvPicPr>
        <p:blipFill>
          <a:blip r:embed="rId3" cstate="print"/>
          <a:srcRect/>
          <a:stretch>
            <a:fillRect/>
          </a:stretch>
        </p:blipFill>
        <p:spPr bwMode="auto">
          <a:xfrm>
            <a:off x="3808475" y="0"/>
            <a:ext cx="4991100" cy="3743325"/>
          </a:xfrm>
          <a:prstGeom prst="rect">
            <a:avLst/>
          </a:prstGeom>
          <a:noFill/>
        </p:spPr>
      </p:pic>
      <p:sp>
        <p:nvSpPr>
          <p:cNvPr id="8" name="Прямоугольник 7"/>
          <p:cNvSpPr/>
          <p:nvPr/>
        </p:nvSpPr>
        <p:spPr>
          <a:xfrm>
            <a:off x="5182820" y="3734410"/>
            <a:ext cx="3207481" cy="369332"/>
          </a:xfrm>
          <a:prstGeom prst="rect">
            <a:avLst/>
          </a:prstGeom>
        </p:spPr>
        <p:txBody>
          <a:bodyPr wrap="none">
            <a:spAutoFit/>
          </a:bodyPr>
          <a:lstStyle/>
          <a:p>
            <a:r>
              <a:rPr lang="en-US" b="1" dirty="0" smtClean="0"/>
              <a:t>The urban sprawl of Melbourne</a:t>
            </a:r>
            <a:endParaRPr lang="ru-RU" b="1" dirty="0"/>
          </a:p>
        </p:txBody>
      </p:sp>
      <p:pic>
        <p:nvPicPr>
          <p:cNvPr id="10244" name="Picture 4" descr="https://encrypted-tbn0.gstatic.com/images?q=tbn:ANd9GcRaDVyE3Q9SHuslIeW1hKL1IIQlXJmoQIAdlPs-wcx7uBT6cpCRUA">
            <a:hlinkClick r:id="rId4"/>
          </p:cNvPr>
          <p:cNvPicPr>
            <a:picLocks noChangeAspect="1" noChangeArrowheads="1"/>
          </p:cNvPicPr>
          <p:nvPr/>
        </p:nvPicPr>
        <p:blipFill>
          <a:blip r:embed="rId5" cstate="print"/>
          <a:srcRect/>
          <a:stretch>
            <a:fillRect/>
          </a:stretch>
        </p:blipFill>
        <p:spPr bwMode="auto">
          <a:xfrm>
            <a:off x="296260" y="3429000"/>
            <a:ext cx="4337012" cy="2979800"/>
          </a:xfrm>
          <a:prstGeom prst="rect">
            <a:avLst/>
          </a:prstGeom>
          <a:noFill/>
        </p:spPr>
      </p:pic>
      <p:sp>
        <p:nvSpPr>
          <p:cNvPr id="10" name="TextBox 9"/>
          <p:cNvSpPr txBox="1"/>
          <p:nvPr/>
        </p:nvSpPr>
        <p:spPr>
          <a:xfrm>
            <a:off x="1670605" y="6483100"/>
            <a:ext cx="728533" cy="369332"/>
          </a:xfrm>
          <a:prstGeom prst="rect">
            <a:avLst/>
          </a:prstGeom>
          <a:noFill/>
        </p:spPr>
        <p:txBody>
          <a:bodyPr wrap="none" rtlCol="0">
            <a:spAutoFit/>
          </a:bodyPr>
          <a:lstStyle/>
          <a:p>
            <a:r>
              <a:rPr lang="en-US" b="1" dirty="0" smtClean="0"/>
              <a:t>Qatar</a:t>
            </a:r>
            <a:endParaRPr lang="ru-RU"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p:txBody>
          <a:bodyPr>
            <a:normAutofit/>
          </a:bodyPr>
          <a:lstStyle/>
          <a:p>
            <a:r>
              <a:rPr lang="en-US" sz="2600" b="1" dirty="0" smtClean="0"/>
              <a:t>9. </a:t>
            </a:r>
            <a:r>
              <a:rPr lang="en-US" sz="2400" b="1" dirty="0" smtClean="0"/>
              <a:t>River engineering, channelization and floods.</a:t>
            </a:r>
          </a:p>
          <a:p>
            <a:endParaRPr lang="en-US" sz="2400" b="1" dirty="0" smtClean="0"/>
          </a:p>
          <a:p>
            <a:r>
              <a:rPr lang="en-US" sz="2400" b="1" dirty="0" smtClean="0"/>
              <a:t>10. Sustainable green transport. Context sensitive design theory. </a:t>
            </a:r>
            <a:endParaRPr lang="ru-RU" sz="2400" b="1" dirty="0" smtClean="0"/>
          </a:p>
          <a:p>
            <a:endParaRPr lang="ru-RU" sz="2400" b="1" dirty="0" smtClean="0"/>
          </a:p>
          <a:p>
            <a:r>
              <a:rPr lang="ru-RU" sz="2400" b="1" dirty="0" smtClean="0"/>
              <a:t>11. </a:t>
            </a:r>
            <a:r>
              <a:rPr lang="en-US" sz="2400" b="1" dirty="0" smtClean="0"/>
              <a:t>Outdoor landscape design</a:t>
            </a:r>
            <a:endParaRPr lang="ru-RU" sz="2400" b="1" dirty="0" smtClean="0"/>
          </a:p>
          <a:p>
            <a:endParaRPr lang="ru-RU" sz="2400" b="1" dirty="0"/>
          </a:p>
        </p:txBody>
      </p:sp>
      <p:sp>
        <p:nvSpPr>
          <p:cNvPr id="5" name="Дата 4"/>
          <p:cNvSpPr>
            <a:spLocks noGrp="1"/>
          </p:cNvSpPr>
          <p:nvPr>
            <p:ph type="dt" sz="half" idx="10"/>
          </p:nvPr>
        </p:nvSpPr>
        <p:spPr/>
        <p:txBody>
          <a:bodyPr/>
          <a:lstStyle/>
          <a:p>
            <a:fld id="{BEF16329-C6FA-4716-8C0C-6316FAE1DDAE}" type="datetime1">
              <a:rPr lang="en-US" smtClean="0"/>
              <a:pPr/>
              <a:t>10/6/2014</a:t>
            </a:fld>
            <a:endParaRPr lang="en-US"/>
          </a:p>
        </p:txBody>
      </p:sp>
      <p:sp>
        <p:nvSpPr>
          <p:cNvPr id="6" name="Номер слайда 5"/>
          <p:cNvSpPr>
            <a:spLocks noGrp="1"/>
          </p:cNvSpPr>
          <p:nvPr>
            <p:ph type="sldNum" sz="quarter" idx="12"/>
          </p:nvPr>
        </p:nvSpPr>
        <p:spPr/>
        <p:txBody>
          <a:bodyPr/>
          <a:lstStyle/>
          <a:p>
            <a:fld id="{B82CCC60-E8CD-4174-8B1A-7DF615B22EEF}" type="slidenum">
              <a:rPr lang="en-US" smtClean="0"/>
              <a:pPr/>
              <a:t>8</a:t>
            </a:fld>
            <a:endParaRPr lang="en-US"/>
          </a:p>
        </p:txBody>
      </p:sp>
      <p:sp>
        <p:nvSpPr>
          <p:cNvPr id="7" name="Заголовок 5"/>
          <p:cNvSpPr>
            <a:spLocks noGrp="1"/>
          </p:cNvSpPr>
          <p:nvPr>
            <p:ph type="title"/>
          </p:nvPr>
        </p:nvSpPr>
        <p:spPr>
          <a:xfrm>
            <a:off x="448965" y="0"/>
            <a:ext cx="3008313" cy="1162050"/>
          </a:xfrm>
        </p:spPr>
        <p:txBody>
          <a:bodyPr>
            <a:normAutofit/>
          </a:bodyPr>
          <a:lstStyle/>
          <a:p>
            <a:r>
              <a:rPr lang="en-US" sz="3200" dirty="0" smtClean="0"/>
              <a:t>Key-topics</a:t>
            </a:r>
            <a:endParaRPr lang="ru-RU" sz="3200" dirty="0"/>
          </a:p>
        </p:txBody>
      </p:sp>
      <p:pic>
        <p:nvPicPr>
          <p:cNvPr id="9218" name="Picture 2" descr="http://www.stpaulairlines.com/Bush-Operations/World%20river/Missisippi/Missouri%20image.jpg"/>
          <p:cNvPicPr>
            <a:picLocks noChangeAspect="1" noChangeArrowheads="1"/>
          </p:cNvPicPr>
          <p:nvPr/>
        </p:nvPicPr>
        <p:blipFill>
          <a:blip r:embed="rId2" cstate="print"/>
          <a:srcRect/>
          <a:stretch>
            <a:fillRect/>
          </a:stretch>
        </p:blipFill>
        <p:spPr bwMode="auto">
          <a:xfrm>
            <a:off x="4266590" y="222195"/>
            <a:ext cx="3437375" cy="2292729"/>
          </a:xfrm>
          <a:prstGeom prst="rect">
            <a:avLst/>
          </a:prstGeom>
          <a:noFill/>
        </p:spPr>
      </p:pic>
      <p:sp>
        <p:nvSpPr>
          <p:cNvPr id="9" name="Прямоугольник 8"/>
          <p:cNvSpPr/>
          <p:nvPr/>
        </p:nvSpPr>
        <p:spPr>
          <a:xfrm>
            <a:off x="4419295" y="2512770"/>
            <a:ext cx="3112840" cy="369332"/>
          </a:xfrm>
          <a:prstGeom prst="rect">
            <a:avLst/>
          </a:prstGeom>
        </p:spPr>
        <p:txBody>
          <a:bodyPr wrap="none">
            <a:spAutoFit/>
          </a:bodyPr>
          <a:lstStyle/>
          <a:p>
            <a:r>
              <a:rPr lang="en-US" b="1" dirty="0" smtClean="0"/>
              <a:t>The</a:t>
            </a:r>
            <a:r>
              <a:rPr lang="ru-RU" b="1" dirty="0" smtClean="0"/>
              <a:t> </a:t>
            </a:r>
            <a:r>
              <a:rPr lang="en-US" b="1" dirty="0" smtClean="0"/>
              <a:t> dam on the Missouri river</a:t>
            </a:r>
            <a:endParaRPr lang="ru-RU" b="1" dirty="0"/>
          </a:p>
        </p:txBody>
      </p:sp>
      <p:pic>
        <p:nvPicPr>
          <p:cNvPr id="9220" name="Picture 4" descr="Green Zone and How to Train Your Dragon : Photo Gallery"/>
          <p:cNvPicPr>
            <a:picLocks noChangeAspect="1" noChangeArrowheads="1"/>
          </p:cNvPicPr>
          <p:nvPr/>
        </p:nvPicPr>
        <p:blipFill>
          <a:blip r:embed="rId3" cstate="print"/>
          <a:srcRect/>
          <a:stretch>
            <a:fillRect/>
          </a:stretch>
        </p:blipFill>
        <p:spPr bwMode="auto">
          <a:xfrm>
            <a:off x="4266590" y="2970885"/>
            <a:ext cx="3744975" cy="2808731"/>
          </a:xfrm>
          <a:prstGeom prst="rect">
            <a:avLst/>
          </a:prstGeom>
          <a:noFill/>
        </p:spPr>
      </p:pic>
      <p:sp>
        <p:nvSpPr>
          <p:cNvPr id="11" name="Прямоугольник 10"/>
          <p:cNvSpPr/>
          <p:nvPr/>
        </p:nvSpPr>
        <p:spPr>
          <a:xfrm>
            <a:off x="4724705" y="5872280"/>
            <a:ext cx="1329338" cy="369332"/>
          </a:xfrm>
          <a:prstGeom prst="rect">
            <a:avLst/>
          </a:prstGeom>
        </p:spPr>
        <p:txBody>
          <a:bodyPr wrap="none">
            <a:spAutoFit/>
          </a:bodyPr>
          <a:lstStyle/>
          <a:p>
            <a:r>
              <a:rPr lang="en-US" b="1" dirty="0" smtClean="0"/>
              <a:t>Green Zone </a:t>
            </a:r>
            <a:endParaRPr lang="ru-RU"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1670" y="374900"/>
            <a:ext cx="8229600" cy="532180"/>
          </a:xfrm>
        </p:spPr>
        <p:txBody>
          <a:bodyPr>
            <a:normAutofit fontScale="90000"/>
          </a:bodyPr>
          <a:lstStyle/>
          <a:p>
            <a:r>
              <a:rPr lang="en-US" b="1" dirty="0" smtClean="0">
                <a:solidFill>
                  <a:schemeClr val="tx1"/>
                </a:solidFill>
              </a:rPr>
              <a:t>Lecture 1. Theories, Methods &amp; Strategies for Landscape Planning</a:t>
            </a:r>
            <a:endParaRPr lang="ru-RU" dirty="0">
              <a:solidFill>
                <a:schemeClr val="tx1"/>
              </a:solidFill>
            </a:endParaRPr>
          </a:p>
        </p:txBody>
      </p:sp>
      <p:sp>
        <p:nvSpPr>
          <p:cNvPr id="4" name="Содержимое 3"/>
          <p:cNvSpPr>
            <a:spLocks noGrp="1"/>
          </p:cNvSpPr>
          <p:nvPr>
            <p:ph sz="half" idx="2"/>
          </p:nvPr>
        </p:nvSpPr>
        <p:spPr>
          <a:xfrm>
            <a:off x="0" y="1291130"/>
            <a:ext cx="4581150" cy="5039265"/>
          </a:xfrm>
        </p:spPr>
        <p:txBody>
          <a:bodyPr>
            <a:normAutofit lnSpcReduction="10000"/>
          </a:bodyPr>
          <a:lstStyle/>
          <a:p>
            <a:pPr>
              <a:buNone/>
            </a:pPr>
            <a:r>
              <a:rPr lang="en-US" b="1" dirty="0" smtClean="0"/>
              <a:t>       Landscape</a:t>
            </a:r>
            <a:r>
              <a:rPr lang="en-US" dirty="0" smtClean="0"/>
              <a:t> comprises the visible features of an area of land, including the physical elements of landforms such as (ice-capped) mountains, hills, water bodies such as rivers, lakes, ponds and the sea, living elements of land cover including indigenous vegetation, human elements including different forms of land use, buildings and structures, and transitory elements such as lighting and weather conditions.</a:t>
            </a:r>
          </a:p>
          <a:p>
            <a:endParaRPr lang="en-US" dirty="0" smtClean="0"/>
          </a:p>
          <a:p>
            <a:endParaRPr lang="ru-RU" dirty="0" smtClean="0"/>
          </a:p>
          <a:p>
            <a:endParaRPr lang="ru-RU" dirty="0"/>
          </a:p>
        </p:txBody>
      </p:sp>
      <p:sp>
        <p:nvSpPr>
          <p:cNvPr id="7" name="Дата 6"/>
          <p:cNvSpPr>
            <a:spLocks noGrp="1"/>
          </p:cNvSpPr>
          <p:nvPr>
            <p:ph type="dt" sz="half" idx="10"/>
          </p:nvPr>
        </p:nvSpPr>
        <p:spPr/>
        <p:txBody>
          <a:bodyPr/>
          <a:lstStyle/>
          <a:p>
            <a:fld id="{AD901A46-1D3E-4CA7-B2BD-B9388655E9BB}" type="datetime1">
              <a:rPr lang="en-US" smtClean="0"/>
              <a:pPr/>
              <a:t>10/6/2014</a:t>
            </a:fld>
            <a:endParaRPr lang="en-US"/>
          </a:p>
        </p:txBody>
      </p:sp>
      <p:sp>
        <p:nvSpPr>
          <p:cNvPr id="8" name="Номер слайда 7"/>
          <p:cNvSpPr>
            <a:spLocks noGrp="1"/>
          </p:cNvSpPr>
          <p:nvPr>
            <p:ph type="sldNum" sz="quarter" idx="12"/>
          </p:nvPr>
        </p:nvSpPr>
        <p:spPr/>
        <p:txBody>
          <a:bodyPr/>
          <a:lstStyle/>
          <a:p>
            <a:fld id="{B82CCC60-E8CD-4174-8B1A-7DF615B22EEF}" type="slidenum">
              <a:rPr lang="en-US" smtClean="0"/>
              <a:pPr/>
              <a:t>9</a:t>
            </a:fld>
            <a:endParaRPr lang="en-US"/>
          </a:p>
        </p:txBody>
      </p:sp>
      <p:pic>
        <p:nvPicPr>
          <p:cNvPr id="9" name="Рисунок 8" descr="http://wpcontent.answcdn.com/wikipedia/commons/thumb/b/b4/Gurue_Mount_Murresse.jpg/350px-Gurue_Mount_Murresse.jpg">
            <a:hlinkClick r:id="rId2" tgtFrame="&quot;_self&quot;"/>
          </p:cNvPr>
          <p:cNvPicPr/>
          <p:nvPr/>
        </p:nvPicPr>
        <p:blipFill>
          <a:blip r:embed="rId3" cstate="print"/>
          <a:srcRect/>
          <a:stretch>
            <a:fillRect/>
          </a:stretch>
        </p:blipFill>
        <p:spPr bwMode="auto">
          <a:xfrm>
            <a:off x="5173670" y="3734410"/>
            <a:ext cx="3970330" cy="2443280"/>
          </a:xfrm>
          <a:prstGeom prst="rect">
            <a:avLst/>
          </a:prstGeom>
          <a:noFill/>
          <a:ln w="9525">
            <a:noFill/>
            <a:miter lim="800000"/>
            <a:headEnd/>
            <a:tailEnd/>
          </a:ln>
        </p:spPr>
      </p:pic>
      <p:pic>
        <p:nvPicPr>
          <p:cNvPr id="2050" name="Picture 2" descr="http://upload.wikimedia.org/wikipedia/commons/thumb/7/79/Herbstlandschaft_%28am_Rebhang%29.jpg/800px-Herbstlandschaft_%28am_Rebhang%29.jpg"/>
          <p:cNvPicPr>
            <a:picLocks noChangeAspect="1" noChangeArrowheads="1"/>
          </p:cNvPicPr>
          <p:nvPr/>
        </p:nvPicPr>
        <p:blipFill>
          <a:blip r:embed="rId4" cstate="print"/>
          <a:srcRect/>
          <a:stretch>
            <a:fillRect/>
          </a:stretch>
        </p:blipFill>
        <p:spPr bwMode="auto">
          <a:xfrm>
            <a:off x="5182820" y="680310"/>
            <a:ext cx="3496965" cy="2797572"/>
          </a:xfrm>
          <a:prstGeom prst="rect">
            <a:avLst/>
          </a:prstGeom>
          <a:noFill/>
        </p:spPr>
      </p:pic>
      <p:sp>
        <p:nvSpPr>
          <p:cNvPr id="11" name="Прямоугольник 10"/>
          <p:cNvSpPr/>
          <p:nvPr/>
        </p:nvSpPr>
        <p:spPr>
          <a:xfrm>
            <a:off x="4572000" y="6024985"/>
            <a:ext cx="4572000" cy="646331"/>
          </a:xfrm>
          <a:prstGeom prst="rect">
            <a:avLst/>
          </a:prstGeom>
        </p:spPr>
        <p:txBody>
          <a:bodyPr>
            <a:spAutoFit/>
          </a:bodyPr>
          <a:lstStyle/>
          <a:p>
            <a:r>
              <a:rPr lang="en-US" b="1" dirty="0" smtClean="0"/>
              <a:t>Diversified and partly man-shaped landscape in northern Mozambique. </a:t>
            </a:r>
            <a:endParaRPr lang="ru-RU"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840</TotalTime>
  <Words>3813</Words>
  <Application>Microsoft Office PowerPoint</Application>
  <PresentationFormat>Экран (4:3)</PresentationFormat>
  <Paragraphs>400</Paragraphs>
  <Slides>54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54</vt:i4>
      </vt:variant>
    </vt:vector>
  </HeadingPairs>
  <TitlesOfParts>
    <vt:vector size="55" baseType="lpstr">
      <vt:lpstr>Office Theme</vt:lpstr>
      <vt:lpstr>Landscape Planning and Design</vt:lpstr>
      <vt:lpstr>What is Landscape planning?</vt:lpstr>
      <vt:lpstr>What is Landscape planning? </vt:lpstr>
      <vt:lpstr>Key-topics</vt:lpstr>
      <vt:lpstr>Key-topics</vt:lpstr>
      <vt:lpstr>Key-topics</vt:lpstr>
      <vt:lpstr>Key-topics</vt:lpstr>
      <vt:lpstr>Key-topics</vt:lpstr>
      <vt:lpstr>Lecture 1. Theories, Methods &amp; Strategies for Landscape Planning</vt:lpstr>
      <vt:lpstr>WORD HISTORY  of “Landscape”</vt:lpstr>
      <vt:lpstr>Lecture 1. Theories, Methods &amp; Strategies for Landscape Planning</vt:lpstr>
      <vt:lpstr>Слайд 12</vt:lpstr>
      <vt:lpstr>Working projects of LP:</vt:lpstr>
      <vt:lpstr>LP vs LA vs LD</vt:lpstr>
      <vt:lpstr>Landscape architecture</vt:lpstr>
      <vt:lpstr>Слайд 16</vt:lpstr>
      <vt:lpstr>Слайд 17</vt:lpstr>
      <vt:lpstr>Landscape design</vt:lpstr>
      <vt:lpstr>Examples of LD</vt:lpstr>
      <vt:lpstr>Слайд 20</vt:lpstr>
      <vt:lpstr>Glossary</vt:lpstr>
      <vt:lpstr>Objects of LP</vt:lpstr>
      <vt:lpstr>Objects</vt:lpstr>
      <vt:lpstr>Слайд 24</vt:lpstr>
      <vt:lpstr>Слайд 25</vt:lpstr>
      <vt:lpstr>Слайд 26</vt:lpstr>
      <vt:lpstr>Слайд 27</vt:lpstr>
      <vt:lpstr>Слайд 28</vt:lpstr>
      <vt:lpstr>Слайд 29</vt:lpstr>
      <vt:lpstr>Слайд 30</vt:lpstr>
      <vt:lpstr>Methodology of landscape planning.</vt:lpstr>
      <vt:lpstr>A typology for classifying landscape planning methods </vt:lpstr>
      <vt:lpstr>Fundamental types of theory in landscape planning</vt:lpstr>
      <vt:lpstr>Resource or goal orientation</vt:lpstr>
      <vt:lpstr>The abiotic–biotic–cultural (ABC) model</vt:lpstr>
      <vt:lpstr>Interdisciplinarity and transdisciplinarity</vt:lpstr>
      <vt:lpstr>Слайд 37</vt:lpstr>
      <vt:lpstr>Strategic orientation</vt:lpstr>
      <vt:lpstr>Spatial concepts</vt:lpstr>
      <vt:lpstr>Spatial concepts</vt:lpstr>
      <vt:lpstr>Spatial concepts   “Framework Concept”</vt:lpstr>
      <vt:lpstr>Spatial concepts: “strategic tool box”</vt:lpstr>
      <vt:lpstr>Selected landscape planning methods</vt:lpstr>
      <vt:lpstr>Ecological Planning Model </vt:lpstr>
      <vt:lpstr>Framework Method for Landscape Planning </vt:lpstr>
      <vt:lpstr>Steinitz’ Framework Method for Landscape Planning</vt:lpstr>
      <vt:lpstr>Слайд 47</vt:lpstr>
      <vt:lpstr>Steinitz’ framework</vt:lpstr>
      <vt:lpstr>Framework Method for Landscape Ecological Planning (Ahern 1995; 1999)</vt:lpstr>
      <vt:lpstr>Слайд 50</vt:lpstr>
      <vt:lpstr>Barriers, challenges and strategies to implement landscape planning </vt:lpstr>
      <vt:lpstr>Uncertainty and adaptability </vt:lpstr>
      <vt:lpstr>Guidelines for land-use planning and management (Dale et al. (2000))</vt:lpstr>
      <vt:lpstr>Слайд 54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Валентина</cp:lastModifiedBy>
  <cp:revision>159</cp:revision>
  <dcterms:created xsi:type="dcterms:W3CDTF">2013-08-21T19:17:07Z</dcterms:created>
  <dcterms:modified xsi:type="dcterms:W3CDTF">2014-10-06T00:54:51Z</dcterms:modified>
</cp:coreProperties>
</file>