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82" r:id="rId2"/>
    <p:sldId id="257" r:id="rId3"/>
    <p:sldId id="259" r:id="rId4"/>
    <p:sldId id="284" r:id="rId5"/>
    <p:sldId id="283" r:id="rId6"/>
    <p:sldId id="285" r:id="rId7"/>
    <p:sldId id="260" r:id="rId8"/>
    <p:sldId id="261" r:id="rId9"/>
    <p:sldId id="262" r:id="rId10"/>
    <p:sldId id="286" r:id="rId11"/>
    <p:sldId id="287" r:id="rId12"/>
    <p:sldId id="263" r:id="rId13"/>
    <p:sldId id="288" r:id="rId14"/>
    <p:sldId id="264" r:id="rId15"/>
    <p:sldId id="289" r:id="rId16"/>
    <p:sldId id="290" r:id="rId17"/>
    <p:sldId id="265" r:id="rId18"/>
    <p:sldId id="266" r:id="rId19"/>
    <p:sldId id="291" r:id="rId20"/>
    <p:sldId id="267" r:id="rId21"/>
    <p:sldId id="293" r:id="rId22"/>
    <p:sldId id="294" r:id="rId23"/>
    <p:sldId id="292" r:id="rId24"/>
    <p:sldId id="295" r:id="rId25"/>
    <p:sldId id="268" r:id="rId26"/>
    <p:sldId id="269" r:id="rId27"/>
    <p:sldId id="296" r:id="rId28"/>
    <p:sldId id="270" r:id="rId29"/>
    <p:sldId id="271" r:id="rId30"/>
    <p:sldId id="272" r:id="rId31"/>
    <p:sldId id="297" r:id="rId32"/>
    <p:sldId id="273" r:id="rId33"/>
    <p:sldId id="274" r:id="rId34"/>
    <p:sldId id="275" r:id="rId35"/>
    <p:sldId id="278" r:id="rId36"/>
    <p:sldId id="279" r:id="rId37"/>
    <p:sldId id="281"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22" y="-163"/>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A1607-A85F-4D31-A612-A32D08E19E1C}" type="datetimeFigureOut">
              <a:rPr lang="ru-RU" smtClean="0"/>
              <a:pPr/>
              <a:t>12.10.2014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0AD92-1EDF-4EFE-9777-0F62B1BF37A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5B78373-D54B-417D-A656-28F5A51F8293}" type="slidenum">
              <a:rPr lang="ru-RU"/>
              <a:pPr/>
              <a:t>1</a:t>
            </a:fld>
            <a:endParaRPr lang="ru-RU"/>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AEDC46BD-D043-4BEA-A9C9-8550C9F99813}" type="datetime1">
              <a:rPr lang="ru-RU" smtClean="0"/>
              <a:pPr/>
              <a:t>12.10.2014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CC06A786-EBE9-43E5-A9CC-FA7EF48C8D5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9CB370-2582-42B2-A127-CEAC47B683CB}" type="datetime1">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03F7B0-6A1C-465C-8084-1009957D4CB5}" type="datetime1">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B262BFE-51F7-456F-BD03-40ADAE82F6FE}" type="datetime1">
              <a:rPr lang="ru-RU" smtClean="0"/>
              <a:pPr/>
              <a:t>12.10.2014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CC06A786-EBE9-43E5-A9CC-FA7EF48C8D5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6E4BB3E-7F29-43E0-8744-F36A287C9B71}" type="datetime1">
              <a:rPr lang="ru-RU" smtClean="0"/>
              <a:pPr/>
              <a:t>12.10.2014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CC06A786-EBE9-43E5-A9CC-FA7EF48C8D5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D533879-C058-4B61-8E1E-94D20752A86B}" type="datetime1">
              <a:rPr lang="ru-RU" smtClean="0"/>
              <a:pPr/>
              <a:t>12.10.2014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C06A786-EBE9-43E5-A9CC-FA7EF48C8D5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3112D39-2D88-4ECA-8BA7-A9485684FFAF}" type="datetime1">
              <a:rPr lang="ru-RU" smtClean="0"/>
              <a:pPr/>
              <a:t>12.10.2014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CC06A786-EBE9-43E5-A9CC-FA7EF48C8D5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C5FB50F-37C8-4AC5-B87D-57792E044CC3}" type="datetime1">
              <a:rPr lang="ru-RU" smtClean="0"/>
              <a:pPr/>
              <a:t>12.10.2014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7223387-6788-44F9-B94F-E9B901B4B6F8}" type="datetime1">
              <a:rPr lang="ru-RU" smtClean="0"/>
              <a:pPr/>
              <a:t>12.10.2014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06A786-EBE9-43E5-A9CC-FA7EF48C8D5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5240BB6-8EF4-4710-BEC2-762F394EFE02}" type="datetime1">
              <a:rPr lang="ru-RU" smtClean="0"/>
              <a:pPr/>
              <a:t>12.10.2014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06A786-EBE9-43E5-A9CC-FA7EF48C8D5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2F941260-1193-408D-8C77-AE59075FAE6B}" type="datetime1">
              <a:rPr lang="ru-RU" smtClean="0"/>
              <a:pPr/>
              <a:t>12.10.2014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C06A786-EBE9-43E5-A9CC-FA7EF48C8D5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E453D13-4BE8-404C-9435-83109ED847B6}" type="datetime1">
              <a:rPr lang="ru-RU" smtClean="0"/>
              <a:pPr/>
              <a:t>12.10.2014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C06A786-EBE9-43E5-A9CC-FA7EF48C8D5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File:Andrew_Jackson_Downing02.jpg"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File:Frederick_Law_Olmsted.jpg"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n.wikipedia.org/wiki/File:Norman_T_Newton.jpg"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File:Vitruvius.jpg"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Gilbert_Laing_Meason"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File:John_Claudius_Loudon.png"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686800" cy="838200"/>
          </a:xfrm>
        </p:spPr>
        <p:txBody>
          <a:bodyPr/>
          <a:lstStyle/>
          <a:p>
            <a:pPr eaLnBrk="1" hangingPunct="1">
              <a:defRPr/>
            </a:pPr>
            <a:r>
              <a:rPr lang="en-US" sz="4000" dirty="0" smtClean="0"/>
              <a:t>B</a:t>
            </a:r>
            <a:r>
              <a:rPr lang="ru-RU" sz="4000" dirty="0" err="1" smtClean="0"/>
              <a:t>asic</a:t>
            </a:r>
            <a:r>
              <a:rPr lang="ru-RU" sz="4000" dirty="0" smtClean="0"/>
              <a:t> </a:t>
            </a:r>
            <a:r>
              <a:rPr lang="ru-RU" sz="4000" dirty="0" err="1" smtClean="0"/>
              <a:t>concept</a:t>
            </a:r>
            <a:r>
              <a:rPr lang="en-US" sz="4000" dirty="0" smtClean="0"/>
              <a:t>s</a:t>
            </a:r>
            <a:r>
              <a:rPr lang="ru-RU" dirty="0" smtClean="0"/>
              <a:t> </a:t>
            </a:r>
          </a:p>
        </p:txBody>
      </p:sp>
      <p:sp>
        <p:nvSpPr>
          <p:cNvPr id="3075" name="Rectangle 3"/>
          <p:cNvSpPr>
            <a:spLocks noGrp="1" noChangeArrowheads="1"/>
          </p:cNvSpPr>
          <p:nvPr>
            <p:ph type="body" idx="1"/>
          </p:nvPr>
        </p:nvSpPr>
        <p:spPr>
          <a:xfrm>
            <a:off x="0" y="1052736"/>
            <a:ext cx="9144000" cy="5805264"/>
          </a:xfrm>
        </p:spPr>
        <p:txBody>
          <a:bodyPr>
            <a:normAutofit/>
          </a:bodyPr>
          <a:lstStyle/>
          <a:p>
            <a:pPr eaLnBrk="1" hangingPunct="1">
              <a:lnSpc>
                <a:spcPct val="150000"/>
              </a:lnSpc>
            </a:pPr>
            <a:r>
              <a:rPr lang="en-US" sz="2400" b="1" i="1" dirty="0" smtClean="0">
                <a:latin typeface="Arial" pitchFamily="34" charset="0"/>
                <a:cs typeface="Arial" pitchFamily="34" charset="0"/>
              </a:rPr>
              <a:t>Landscape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geogr</a:t>
            </a:r>
            <a:r>
              <a:rPr lang="en-US" sz="2400" dirty="0" smtClean="0">
                <a:latin typeface="Arial" pitchFamily="34" charset="0"/>
                <a:cs typeface="Arial" pitchFamily="34" charset="0"/>
              </a:rPr>
              <a:t>.) - rather homogeneous site of a terrestrial surface with specific homogeneous surface layer, vegetation, ground, type of climate within all natural components  and human activity are interconnected and interrelated. </a:t>
            </a:r>
            <a:endParaRPr lang="ru-RU" sz="2400" dirty="0" smtClean="0">
              <a:latin typeface="Arial" pitchFamily="34" charset="0"/>
              <a:cs typeface="Arial" pitchFamily="34" charset="0"/>
            </a:endParaRPr>
          </a:p>
          <a:p>
            <a:pPr eaLnBrk="1" hangingPunct="1">
              <a:lnSpc>
                <a:spcPct val="150000"/>
              </a:lnSpc>
            </a:pPr>
            <a:endParaRPr lang="en-US" sz="2400" dirty="0" smtClean="0">
              <a:latin typeface="Arial" pitchFamily="34" charset="0"/>
              <a:cs typeface="Arial" pitchFamily="34" charset="0"/>
            </a:endParaRPr>
          </a:p>
          <a:p>
            <a:pPr eaLnBrk="1" hangingPunct="1">
              <a:lnSpc>
                <a:spcPct val="80000"/>
              </a:lnSpc>
            </a:pPr>
            <a:endParaRPr lang="en-US" sz="2400" dirty="0" smtClean="0">
              <a:latin typeface="Arial" pitchFamily="34" charset="0"/>
              <a:cs typeface="Arial" pitchFamily="34" charset="0"/>
            </a:endParaRPr>
          </a:p>
          <a:p>
            <a:pPr eaLnBrk="1" hangingPunct="1">
              <a:lnSpc>
                <a:spcPct val="80000"/>
              </a:lnSpc>
            </a:pPr>
            <a:r>
              <a:rPr lang="en-US" sz="2400" b="1" i="1" dirty="0" smtClean="0">
                <a:latin typeface="Arial" pitchFamily="34" charset="0"/>
                <a:cs typeface="Arial" pitchFamily="34" charset="0"/>
              </a:rPr>
              <a:t>Landscape</a:t>
            </a:r>
            <a:r>
              <a:rPr lang="en-US" sz="2400" dirty="0" smtClean="0">
                <a:latin typeface="Arial" pitchFamily="34" charset="0"/>
                <a:cs typeface="Arial" pitchFamily="34" charset="0"/>
              </a:rPr>
              <a:t> (paint.) - “view”, external appearance of nature. </a:t>
            </a:r>
          </a:p>
        </p:txBody>
      </p:sp>
      <p:sp>
        <p:nvSpPr>
          <p:cNvPr id="3078" name="Line 8"/>
          <p:cNvSpPr>
            <a:spLocks noChangeShapeType="1"/>
          </p:cNvSpPr>
          <p:nvPr/>
        </p:nvSpPr>
        <p:spPr bwMode="auto">
          <a:xfrm>
            <a:off x="2411413" y="4797425"/>
            <a:ext cx="0" cy="0"/>
          </a:xfrm>
          <a:prstGeom prst="line">
            <a:avLst/>
          </a:prstGeom>
          <a:noFill/>
          <a:ln w="9525">
            <a:solidFill>
              <a:schemeClr val="tx1"/>
            </a:solidFill>
            <a:round/>
            <a:headEnd/>
            <a:tailEnd type="triangle" w="med" len="med"/>
          </a:ln>
        </p:spPr>
        <p:txBody>
          <a:bodyPr/>
          <a:lstStyle/>
          <a:p>
            <a:endParaRPr lang="ru-RU"/>
          </a:p>
        </p:txBody>
      </p:sp>
      <p:sp>
        <p:nvSpPr>
          <p:cNvPr id="9" name="Дата 8"/>
          <p:cNvSpPr>
            <a:spLocks noGrp="1"/>
          </p:cNvSpPr>
          <p:nvPr>
            <p:ph type="dt" sz="half" idx="10"/>
          </p:nvPr>
        </p:nvSpPr>
        <p:spPr/>
        <p:txBody>
          <a:bodyPr/>
          <a:lstStyle/>
          <a:p>
            <a:fld id="{0D549B9D-6CAA-4E24-8E07-A437CDBF9DC2}" type="datetime1">
              <a:rPr lang="ru-RU" smtClean="0"/>
              <a:pPr/>
              <a:t>12.10.2014</a:t>
            </a:fld>
            <a:endParaRPr lang="ru-RU"/>
          </a:p>
        </p:txBody>
      </p:sp>
      <p:sp>
        <p:nvSpPr>
          <p:cNvPr id="10" name="Номер слайда 9"/>
          <p:cNvSpPr>
            <a:spLocks noGrp="1"/>
          </p:cNvSpPr>
          <p:nvPr>
            <p:ph type="sldNum" sz="quarter" idx="12"/>
          </p:nvPr>
        </p:nvSpPr>
        <p:spPr/>
        <p:txBody>
          <a:bodyPr/>
          <a:lstStyle/>
          <a:p>
            <a:fld id="{CC06A786-EBE9-43E5-A9CC-FA7EF48C8D58}" type="slidenum">
              <a:rPr lang="ru-RU" smtClean="0"/>
              <a:pPr/>
              <a:t>1</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3851920" y="609600"/>
            <a:ext cx="5063480" cy="6248400"/>
          </a:xfrm>
        </p:spPr>
        <p:txBody>
          <a:bodyPr>
            <a:normAutofit fontScale="62500" lnSpcReduction="20000"/>
          </a:bodyPr>
          <a:lstStyle/>
          <a:p>
            <a:r>
              <a:rPr lang="en-US" sz="3600" dirty="0" smtClean="0"/>
              <a:t>After traveling through Europe from 1813 to 1814, Loudon began to focus on the improvement of the construction of </a:t>
            </a:r>
            <a:r>
              <a:rPr lang="en-US" sz="3600" u="sng" dirty="0" smtClean="0"/>
              <a:t>greenhouses</a:t>
            </a:r>
            <a:r>
              <a:rPr lang="en-US" sz="3600" dirty="0" smtClean="0"/>
              <a:t> and other agricultural systems. He ultimately developed a design for hinged surfaces that could be adjusted depending on the angle of the sun. Loudon also developed plans for industrial worker housing and </a:t>
            </a:r>
            <a:r>
              <a:rPr lang="en-US" sz="3600" u="sng" dirty="0" smtClean="0"/>
              <a:t>solar heating</a:t>
            </a:r>
            <a:r>
              <a:rPr lang="en-US" sz="3600" dirty="0" smtClean="0"/>
              <a:t> systems. </a:t>
            </a:r>
          </a:p>
          <a:p>
            <a:endParaRPr lang="en-US" sz="3600" dirty="0" smtClean="0"/>
          </a:p>
          <a:p>
            <a:r>
              <a:rPr lang="en-US" sz="3600" dirty="0" smtClean="0"/>
              <a:t>He envisioned city growth being carefully shaped and circulation influenced by the inclusion of </a:t>
            </a:r>
            <a:r>
              <a:rPr lang="en-US" sz="3600" u="sng" dirty="0" smtClean="0"/>
              <a:t>green belts (</a:t>
            </a:r>
            <a:r>
              <a:rPr lang="en-US" sz="3600" i="1" dirty="0" smtClean="0"/>
              <a:t>Hints for Breathing Places for Metropolis</a:t>
            </a:r>
            <a:r>
              <a:rPr lang="en-US" sz="3600" dirty="0" smtClean="0"/>
              <a:t>, 1829).</a:t>
            </a:r>
          </a:p>
          <a:p>
            <a:endParaRPr lang="en-US" sz="3600" dirty="0" smtClean="0"/>
          </a:p>
          <a:p>
            <a:r>
              <a:rPr lang="en-US" sz="3600" dirty="0" smtClean="0"/>
              <a:t>In 1832, Loudon established the design theory entitled </a:t>
            </a:r>
            <a:r>
              <a:rPr lang="en-US" sz="3600" i="1" u="sng" dirty="0" smtClean="0"/>
              <a:t>Gardenesque</a:t>
            </a:r>
            <a:r>
              <a:rPr lang="en-US" sz="3600" dirty="0" smtClean="0"/>
              <a:t>.</a:t>
            </a:r>
            <a:endParaRPr lang="ru-RU" sz="3600" dirty="0" smtClean="0"/>
          </a:p>
          <a:p>
            <a:endParaRPr lang="ru-RU" dirty="0"/>
          </a:p>
        </p:txBody>
      </p:sp>
      <p:sp>
        <p:nvSpPr>
          <p:cNvPr id="5" name="Дата 4"/>
          <p:cNvSpPr>
            <a:spLocks noGrp="1"/>
          </p:cNvSpPr>
          <p:nvPr>
            <p:ph type="dt" sz="half" idx="10"/>
          </p:nvPr>
        </p:nvSpPr>
        <p:spPr/>
        <p:txBody>
          <a:bodyPr/>
          <a:lstStyle/>
          <a:p>
            <a:fld id="{E5240BB6-8EF4-4710-BEC2-762F394EFE02}"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10</a:t>
            </a:fld>
            <a:endParaRPr lang="ru-RU"/>
          </a:p>
        </p:txBody>
      </p:sp>
      <p:pic>
        <p:nvPicPr>
          <p:cNvPr id="8" name="Picture 4" descr="http://upload.wikimedia.org/wikipedia/commons/thumb/5/53/Greenhouse_John_Claudius_Loudon_1818.png/1024px-Greenhouse_John_Claudius_Loudon_1818.png"/>
          <p:cNvPicPr>
            <a:picLocks noChangeAspect="1" noChangeArrowheads="1"/>
          </p:cNvPicPr>
          <p:nvPr/>
        </p:nvPicPr>
        <p:blipFill>
          <a:blip r:embed="rId2" cstate="print"/>
          <a:srcRect/>
          <a:stretch>
            <a:fillRect/>
          </a:stretch>
        </p:blipFill>
        <p:spPr bwMode="auto">
          <a:xfrm>
            <a:off x="251520" y="1196752"/>
            <a:ext cx="3711890" cy="2664296"/>
          </a:xfrm>
          <a:prstGeom prst="rect">
            <a:avLst/>
          </a:prstGeom>
          <a:noFill/>
        </p:spPr>
      </p:pic>
      <p:sp>
        <p:nvSpPr>
          <p:cNvPr id="9" name="Прямоугольник 8"/>
          <p:cNvSpPr/>
          <p:nvPr/>
        </p:nvSpPr>
        <p:spPr>
          <a:xfrm>
            <a:off x="179512" y="3789040"/>
            <a:ext cx="3960440" cy="646331"/>
          </a:xfrm>
          <a:prstGeom prst="rect">
            <a:avLst/>
          </a:prstGeom>
        </p:spPr>
        <p:txBody>
          <a:bodyPr wrap="square">
            <a:spAutoFit/>
          </a:bodyPr>
          <a:lstStyle/>
          <a:p>
            <a:r>
              <a:rPr lang="en-US" dirty="0" smtClean="0"/>
              <a:t>Design greenhouse for Royal Horticultural Society, 1818</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517232"/>
            <a:ext cx="8458200" cy="520700"/>
          </a:xfrm>
        </p:spPr>
        <p:txBody>
          <a:bodyPr>
            <a:normAutofit/>
          </a:bodyPr>
          <a:lstStyle/>
          <a:p>
            <a:r>
              <a:rPr lang="en-US" sz="2400" dirty="0" smtClean="0"/>
              <a:t>John Claudius Loudon</a:t>
            </a:r>
            <a:endParaRPr lang="ru-RU" sz="2400" dirty="0"/>
          </a:p>
        </p:txBody>
      </p:sp>
      <p:sp>
        <p:nvSpPr>
          <p:cNvPr id="5" name="Дата 4"/>
          <p:cNvSpPr>
            <a:spLocks noGrp="1"/>
          </p:cNvSpPr>
          <p:nvPr>
            <p:ph type="dt" sz="half" idx="10"/>
          </p:nvPr>
        </p:nvSpPr>
        <p:spPr/>
        <p:txBody>
          <a:bodyPr/>
          <a:lstStyle/>
          <a:p>
            <a:fld id="{E5240BB6-8EF4-4710-BEC2-762F394EFE02}"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11</a:t>
            </a:fld>
            <a:endParaRPr lang="ru-RU"/>
          </a:p>
        </p:txBody>
      </p:sp>
      <p:sp>
        <p:nvSpPr>
          <p:cNvPr id="7" name="Текст 2"/>
          <p:cNvSpPr>
            <a:spLocks noGrp="1"/>
          </p:cNvSpPr>
          <p:nvPr>
            <p:ph sz="half" idx="1"/>
          </p:nvPr>
        </p:nvSpPr>
        <p:spPr>
          <a:xfrm>
            <a:off x="3803650" y="548680"/>
            <a:ext cx="5340350" cy="5400600"/>
          </a:xfrm>
        </p:spPr>
        <p:txBody>
          <a:bodyPr>
            <a:normAutofit fontScale="47500" lnSpcReduction="20000"/>
          </a:bodyPr>
          <a:lstStyle/>
          <a:p>
            <a:r>
              <a:rPr lang="en-US" sz="3800" b="1" dirty="0" smtClean="0"/>
              <a:t>Prominent designs by Loudon</a:t>
            </a:r>
          </a:p>
          <a:p>
            <a:r>
              <a:rPr lang="en-US" sz="3800" dirty="0" smtClean="0"/>
              <a:t>Birmingham Botanical Gardens, Birmingham</a:t>
            </a:r>
          </a:p>
          <a:p>
            <a:r>
              <a:rPr lang="en-US" sz="3800" dirty="0" smtClean="0"/>
              <a:t>Derby Arboretum, Derby City</a:t>
            </a:r>
          </a:p>
          <a:p>
            <a:r>
              <a:rPr lang="en-US" sz="3800" dirty="0" smtClean="0"/>
              <a:t>Harewood House, West Yorkshire</a:t>
            </a:r>
          </a:p>
          <a:p>
            <a:r>
              <a:rPr lang="en-US" sz="3800" dirty="0" smtClean="0"/>
              <a:t>Bath Abbey Cemetery, Bath and North East Somerset, Bath</a:t>
            </a:r>
          </a:p>
          <a:p>
            <a:r>
              <a:rPr lang="en-US" sz="3800" dirty="0" smtClean="0"/>
              <a:t>Histon Road Cemetery, Cambridge</a:t>
            </a:r>
          </a:p>
          <a:p>
            <a:r>
              <a:rPr lang="en-US" sz="3800" dirty="0" smtClean="0"/>
              <a:t>Ditchley, </a:t>
            </a:r>
            <a:r>
              <a:rPr lang="en-US" sz="3800" dirty="0" err="1" smtClean="0"/>
              <a:t>Oxfordshire</a:t>
            </a:r>
            <a:endParaRPr lang="en-US" sz="3800" dirty="0" smtClean="0"/>
          </a:p>
          <a:p>
            <a:endParaRPr lang="en-US" sz="3800" dirty="0" smtClean="0"/>
          </a:p>
          <a:p>
            <a:r>
              <a:rPr lang="en-US" sz="3800" b="1" i="1" dirty="0" smtClean="0"/>
              <a:t>Books</a:t>
            </a:r>
            <a:r>
              <a:rPr lang="en-US" sz="3800" dirty="0" smtClean="0"/>
              <a:t> :</a:t>
            </a:r>
          </a:p>
          <a:p>
            <a:r>
              <a:rPr lang="en-US" sz="3800" dirty="0" smtClean="0"/>
              <a:t>1806. </a:t>
            </a:r>
            <a:r>
              <a:rPr lang="en-US" sz="3800" i="1" dirty="0" smtClean="0"/>
              <a:t>A treatise on forming, improving, and managing country residences,</a:t>
            </a:r>
            <a:r>
              <a:rPr lang="en-US" sz="3800" dirty="0" smtClean="0"/>
              <a:t> Vol. I, Vol. II</a:t>
            </a:r>
          </a:p>
          <a:p>
            <a:r>
              <a:rPr lang="en-US" sz="3800" dirty="0" smtClean="0"/>
              <a:t>1822. </a:t>
            </a:r>
            <a:r>
              <a:rPr lang="en-US" sz="3800" i="1" dirty="0" smtClean="0"/>
              <a:t>An </a:t>
            </a:r>
            <a:r>
              <a:rPr lang="en-US" sz="3800" i="1" dirty="0" err="1" smtClean="0"/>
              <a:t>Encyclopædia</a:t>
            </a:r>
            <a:r>
              <a:rPr lang="en-US" sz="3800" i="1" dirty="0" smtClean="0"/>
              <a:t> of Gardening</a:t>
            </a:r>
            <a:endParaRPr lang="en-US" sz="3800" dirty="0" smtClean="0"/>
          </a:p>
          <a:p>
            <a:r>
              <a:rPr lang="en-US" sz="3800" dirty="0" smtClean="0"/>
              <a:t>1824. </a:t>
            </a:r>
            <a:r>
              <a:rPr lang="en-US" sz="3800" i="1" dirty="0" smtClean="0"/>
              <a:t>The green-house companion</a:t>
            </a:r>
            <a:endParaRPr lang="en-US" sz="3800" dirty="0" smtClean="0"/>
          </a:p>
          <a:p>
            <a:r>
              <a:rPr lang="en-US" sz="3800" dirty="0" smtClean="0"/>
              <a:t>1838. </a:t>
            </a:r>
            <a:r>
              <a:rPr lang="en-US" sz="3800" i="1" dirty="0" smtClean="0"/>
              <a:t>Suburban Gardener</a:t>
            </a:r>
            <a:endParaRPr lang="en-US" sz="3800" dirty="0" smtClean="0"/>
          </a:p>
          <a:p>
            <a:r>
              <a:rPr lang="en-US" sz="3800" dirty="0" smtClean="0"/>
              <a:t>1842. </a:t>
            </a:r>
            <a:r>
              <a:rPr lang="en-US" sz="3800" i="1" dirty="0" smtClean="0"/>
              <a:t>The Encyclopedia of Trees and Shrubs</a:t>
            </a:r>
            <a:endParaRPr lang="en-US" sz="3800" dirty="0" smtClean="0"/>
          </a:p>
          <a:p>
            <a:r>
              <a:rPr lang="en-US" sz="3800" dirty="0" smtClean="0"/>
              <a:t>1843. </a:t>
            </a:r>
            <a:r>
              <a:rPr lang="en-US" sz="3800" i="1" dirty="0" smtClean="0"/>
              <a:t>On the Laying Out, Planting and managing of Cemeteries</a:t>
            </a:r>
            <a:endParaRPr lang="en-US" sz="3800" dirty="0" smtClean="0"/>
          </a:p>
          <a:p>
            <a:r>
              <a:rPr lang="en-US" sz="3800" b="1" i="1" dirty="0" smtClean="0"/>
              <a:t>Magazines</a:t>
            </a:r>
            <a:r>
              <a:rPr lang="en-US" sz="3800" dirty="0" smtClean="0"/>
              <a:t>1826– </a:t>
            </a:r>
            <a:r>
              <a:rPr lang="en-US" sz="3800" i="1" dirty="0" smtClean="0"/>
              <a:t>Gardener's Magazine</a:t>
            </a:r>
            <a:endParaRPr lang="en-US" sz="3800" dirty="0" smtClean="0"/>
          </a:p>
          <a:p>
            <a:r>
              <a:rPr lang="en-US" sz="3800" dirty="0" smtClean="0"/>
              <a:t>1828– </a:t>
            </a:r>
            <a:r>
              <a:rPr lang="en-US" sz="3800" i="1" dirty="0" smtClean="0"/>
              <a:t>Magazine of Natural History</a:t>
            </a:r>
            <a:endParaRPr lang="en-US" sz="3800" dirty="0" smtClean="0"/>
          </a:p>
          <a:p>
            <a:endParaRPr lang="ru-RU" dirty="0"/>
          </a:p>
        </p:txBody>
      </p:sp>
      <p:pic>
        <p:nvPicPr>
          <p:cNvPr id="1026" name="Picture 2" descr="http://upload.wikimedia.org/wikipedia/commons/0/01/Birmingham_Botanical_Gardens%2C_rose_garden._-_geograph.org.uk_-_835649.jpg"/>
          <p:cNvPicPr>
            <a:picLocks noChangeAspect="1" noChangeArrowheads="1"/>
          </p:cNvPicPr>
          <p:nvPr/>
        </p:nvPicPr>
        <p:blipFill>
          <a:blip r:embed="rId2" cstate="print"/>
          <a:srcRect/>
          <a:stretch>
            <a:fillRect/>
          </a:stretch>
        </p:blipFill>
        <p:spPr bwMode="auto">
          <a:xfrm>
            <a:off x="0" y="1052736"/>
            <a:ext cx="4032448" cy="3024336"/>
          </a:xfrm>
          <a:prstGeom prst="rect">
            <a:avLst/>
          </a:prstGeom>
          <a:noFill/>
        </p:spPr>
      </p:pic>
      <p:sp>
        <p:nvSpPr>
          <p:cNvPr id="11" name="Прямоугольник 10"/>
          <p:cNvSpPr/>
          <p:nvPr/>
        </p:nvSpPr>
        <p:spPr>
          <a:xfrm>
            <a:off x="323528" y="4077072"/>
            <a:ext cx="3212033" cy="369332"/>
          </a:xfrm>
          <a:prstGeom prst="rect">
            <a:avLst/>
          </a:prstGeom>
        </p:spPr>
        <p:txBody>
          <a:bodyPr wrap="none">
            <a:spAutoFit/>
          </a:bodyPr>
          <a:lstStyle/>
          <a:p>
            <a:r>
              <a:rPr lang="en-US" dirty="0" smtClean="0"/>
              <a:t>Birmingham Botanical Gardens</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45224"/>
            <a:ext cx="8458200" cy="520700"/>
          </a:xfrm>
        </p:spPr>
        <p:txBody>
          <a:bodyPr/>
          <a:lstStyle/>
          <a:p>
            <a:r>
              <a:rPr lang="en-US" dirty="0" smtClean="0"/>
              <a:t>Andrew Jackson Downing</a:t>
            </a:r>
            <a:endParaRPr lang="ru-RU" dirty="0"/>
          </a:p>
        </p:txBody>
      </p:sp>
      <p:sp>
        <p:nvSpPr>
          <p:cNvPr id="10" name="Текст 9"/>
          <p:cNvSpPr>
            <a:spLocks noGrp="1"/>
          </p:cNvSpPr>
          <p:nvPr>
            <p:ph type="body" idx="2"/>
          </p:nvPr>
        </p:nvSpPr>
        <p:spPr/>
        <p:txBody>
          <a:bodyPr/>
          <a:lstStyle/>
          <a:p>
            <a:endParaRPr lang="ru-RU"/>
          </a:p>
        </p:txBody>
      </p:sp>
      <p:sp>
        <p:nvSpPr>
          <p:cNvPr id="9" name="Содержимое 8"/>
          <p:cNvSpPr>
            <a:spLocks noGrp="1"/>
          </p:cNvSpPr>
          <p:nvPr>
            <p:ph sz="half" idx="1"/>
          </p:nvPr>
        </p:nvSpPr>
        <p:spPr>
          <a:xfrm>
            <a:off x="3563888" y="404664"/>
            <a:ext cx="5340350" cy="6248400"/>
          </a:xfrm>
        </p:spPr>
        <p:txBody>
          <a:bodyPr>
            <a:normAutofit fontScale="70000" lnSpcReduction="20000"/>
          </a:bodyPr>
          <a:lstStyle/>
          <a:p>
            <a:pPr marL="0" lvl="0" indent="450850" fontAlgn="base">
              <a:spcBef>
                <a:spcPct val="0"/>
              </a:spcBef>
              <a:spcAft>
                <a:spcPct val="0"/>
              </a:spcAft>
              <a:buClrTx/>
              <a:buSzTx/>
              <a:buNone/>
            </a:pPr>
            <a:r>
              <a:rPr lang="en-US" sz="3400" b="1" dirty="0" smtClean="0">
                <a:solidFill>
                  <a:schemeClr val="tx1"/>
                </a:solidFill>
                <a:latin typeface="Times New Roman" pitchFamily="18" charset="0"/>
                <a:ea typeface="Calibri" pitchFamily="34" charset="0"/>
                <a:cs typeface="Times New Roman" pitchFamily="18" charset="0"/>
              </a:rPr>
              <a:t>Downing</a:t>
            </a:r>
            <a:r>
              <a:rPr lang="en-US" sz="3400" dirty="0" smtClean="0">
                <a:solidFill>
                  <a:schemeClr val="tx1"/>
                </a:solidFill>
                <a:latin typeface="Times New Roman" pitchFamily="18" charset="0"/>
                <a:ea typeface="Calibri" pitchFamily="34" charset="0"/>
                <a:cs typeface="Times New Roman" pitchFamily="18" charset="0"/>
              </a:rPr>
              <a:t> believed that architecture and the fine arts could affect the morals of the owners, and that improvement of the external appearance of a home would help "better" all those who had contact with the home. </a:t>
            </a:r>
          </a:p>
          <a:p>
            <a:pPr marL="0" lvl="0" indent="450850" fontAlgn="base">
              <a:spcBef>
                <a:spcPct val="0"/>
              </a:spcBef>
              <a:spcAft>
                <a:spcPct val="0"/>
              </a:spcAft>
              <a:buClrTx/>
              <a:buSzTx/>
              <a:buNone/>
            </a:pPr>
            <a:endParaRPr lang="en-US" sz="3400" dirty="0" smtClean="0">
              <a:solidFill>
                <a:schemeClr val="tx1"/>
              </a:solidFill>
              <a:latin typeface="Times New Roman" pitchFamily="18" charset="0"/>
              <a:ea typeface="Calibri" pitchFamily="34" charset="0"/>
              <a:cs typeface="Times New Roman" pitchFamily="18" charset="0"/>
            </a:endParaRPr>
          </a:p>
          <a:p>
            <a:pPr marL="0" lvl="0" indent="450850" fontAlgn="base">
              <a:spcBef>
                <a:spcPct val="0"/>
              </a:spcBef>
              <a:spcAft>
                <a:spcPct val="0"/>
              </a:spcAft>
              <a:buClrTx/>
              <a:buSzTx/>
              <a:buNone/>
            </a:pPr>
            <a:endParaRPr lang="en-US" sz="3400" dirty="0" smtClean="0">
              <a:solidFill>
                <a:schemeClr val="tx1"/>
              </a:solidFill>
              <a:latin typeface="Times New Roman" pitchFamily="18" charset="0"/>
              <a:ea typeface="Calibri" pitchFamily="34" charset="0"/>
              <a:cs typeface="Times New Roman" pitchFamily="18" charset="0"/>
            </a:endParaRPr>
          </a:p>
          <a:p>
            <a:pPr marL="0" lvl="0" indent="450850" fontAlgn="base">
              <a:spcBef>
                <a:spcPct val="0"/>
              </a:spcBef>
              <a:spcAft>
                <a:spcPct val="0"/>
              </a:spcAft>
              <a:buClrTx/>
              <a:buSzTx/>
              <a:buNone/>
            </a:pPr>
            <a:r>
              <a:rPr lang="en-US" sz="3400" dirty="0" smtClean="0">
                <a:solidFill>
                  <a:schemeClr val="tx1"/>
                </a:solidFill>
                <a:latin typeface="Times New Roman" pitchFamily="18" charset="0"/>
                <a:ea typeface="Calibri" pitchFamily="34" charset="0"/>
                <a:cs typeface="Times New Roman" pitchFamily="18" charset="0"/>
              </a:rPr>
              <a:t>Downing saw that the family home was becoming the place for moral education and the focus of middle class America's search for the meaning of life.</a:t>
            </a:r>
          </a:p>
          <a:p>
            <a:pPr marL="0" lvl="0" indent="450850" eaLnBrk="0" fontAlgn="base" hangingPunct="0">
              <a:spcBef>
                <a:spcPct val="0"/>
              </a:spcBef>
              <a:spcAft>
                <a:spcPct val="0"/>
              </a:spcAft>
              <a:buClrTx/>
              <a:buSzTx/>
              <a:buNone/>
            </a:pPr>
            <a:endParaRPr lang="en-US" sz="3400" dirty="0" smtClean="0">
              <a:solidFill>
                <a:schemeClr val="tx1"/>
              </a:solidFill>
              <a:latin typeface="Times New Roman" pitchFamily="18" charset="0"/>
              <a:ea typeface="Calibri" pitchFamily="34" charset="0"/>
              <a:cs typeface="Times New Roman" pitchFamily="18" charset="0"/>
            </a:endParaRPr>
          </a:p>
          <a:p>
            <a:pPr marL="0" lvl="0" indent="450850" eaLnBrk="0" fontAlgn="base" hangingPunct="0">
              <a:spcBef>
                <a:spcPct val="0"/>
              </a:spcBef>
              <a:spcAft>
                <a:spcPct val="0"/>
              </a:spcAft>
              <a:buClrTx/>
              <a:buSzTx/>
              <a:buNone/>
            </a:pPr>
            <a:endParaRPr lang="en-US" sz="3400" dirty="0" smtClean="0">
              <a:solidFill>
                <a:schemeClr val="tx1"/>
              </a:solidFill>
              <a:latin typeface="Times New Roman" pitchFamily="18" charset="0"/>
              <a:ea typeface="Calibri" pitchFamily="34" charset="0"/>
              <a:cs typeface="Times New Roman" pitchFamily="18" charset="0"/>
            </a:endParaRPr>
          </a:p>
          <a:p>
            <a:pPr marL="0" lvl="0" indent="450850" eaLnBrk="0" fontAlgn="base" hangingPunct="0">
              <a:spcBef>
                <a:spcPct val="0"/>
              </a:spcBef>
              <a:spcAft>
                <a:spcPct val="0"/>
              </a:spcAft>
              <a:buClrTx/>
              <a:buSzTx/>
              <a:buNone/>
            </a:pPr>
            <a:r>
              <a:rPr lang="en-US" sz="3400" dirty="0" smtClean="0">
                <a:solidFill>
                  <a:schemeClr val="tx1"/>
                </a:solidFill>
                <a:latin typeface="Times New Roman" pitchFamily="18" charset="0"/>
                <a:ea typeface="Calibri" pitchFamily="34" charset="0"/>
                <a:cs typeface="Times New Roman" pitchFamily="18" charset="0"/>
              </a:rPr>
              <a:t>Downing developed his view that country residences should fit into the surrounding landscape and blend with its natural habitat. He also believed that architecture should be functional and that designs for residences should be both beautiful and functional.</a:t>
            </a:r>
            <a:r>
              <a:rPr lang="ru-RU" sz="3400" dirty="0" smtClean="0">
                <a:solidFill>
                  <a:schemeClr val="tx1"/>
                </a:solidFill>
                <a:latin typeface="Arial" pitchFamily="34" charset="0"/>
                <a:cs typeface="Arial" pitchFamily="34" charset="0"/>
              </a:rPr>
              <a:t> </a:t>
            </a:r>
          </a:p>
          <a:p>
            <a:endParaRPr lang="ru-RU" dirty="0"/>
          </a:p>
        </p:txBody>
      </p:sp>
      <p:sp>
        <p:nvSpPr>
          <p:cNvPr id="5" name="Дата 4"/>
          <p:cNvSpPr>
            <a:spLocks noGrp="1"/>
          </p:cNvSpPr>
          <p:nvPr>
            <p:ph type="dt" sz="half" idx="10"/>
          </p:nvPr>
        </p:nvSpPr>
        <p:spPr/>
        <p:txBody>
          <a:bodyPr/>
          <a:lstStyle/>
          <a:p>
            <a:fld id="{FEAE68B0-0FC6-4A38-B559-9A2E542CEEE7}"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12</a:t>
            </a:fld>
            <a:endParaRPr lang="ru-RU"/>
          </a:p>
        </p:txBody>
      </p:sp>
      <p:pic>
        <p:nvPicPr>
          <p:cNvPr id="34818" name="Picture 2" descr="Andrew Jackson Downing02.jpg">
            <a:hlinkClick r:id="rId2"/>
          </p:cNvPr>
          <p:cNvPicPr>
            <a:picLocks noChangeAspect="1" noChangeArrowheads="1"/>
          </p:cNvPicPr>
          <p:nvPr/>
        </p:nvPicPr>
        <p:blipFill>
          <a:blip r:embed="rId3" cstate="print"/>
          <a:srcRect/>
          <a:stretch>
            <a:fillRect/>
          </a:stretch>
        </p:blipFill>
        <p:spPr bwMode="auto">
          <a:xfrm>
            <a:off x="323528" y="260647"/>
            <a:ext cx="3312368" cy="517148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E5240BB6-8EF4-4710-BEC2-762F394EFE02}"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13</a:t>
            </a:fld>
            <a:endParaRPr lang="ru-RU"/>
          </a:p>
        </p:txBody>
      </p:sp>
      <p:sp>
        <p:nvSpPr>
          <p:cNvPr id="7" name="Текст 2"/>
          <p:cNvSpPr>
            <a:spLocks noGrp="1"/>
          </p:cNvSpPr>
          <p:nvPr>
            <p:ph type="body" idx="2"/>
          </p:nvPr>
        </p:nvSpPr>
        <p:spPr>
          <a:xfrm>
            <a:off x="0" y="260648"/>
            <a:ext cx="4211960" cy="6597352"/>
          </a:xfrm>
        </p:spPr>
        <p:txBody>
          <a:bodyPr>
            <a:normAutofit lnSpcReduction="10000"/>
          </a:bodyPr>
          <a:lstStyle/>
          <a:p>
            <a:r>
              <a:rPr lang="en-US" sz="1800" b="1" dirty="0" smtClean="0"/>
              <a:t>Selected works</a:t>
            </a:r>
          </a:p>
          <a:p>
            <a:r>
              <a:rPr lang="en-US" sz="1800" i="1" dirty="0" smtClean="0"/>
              <a:t>A Treatise on the Theory and Practice of Landscape Gardening, Adapted to North America</a:t>
            </a:r>
            <a:r>
              <a:rPr lang="en-US" sz="1800" dirty="0" smtClean="0"/>
              <a:t>, 1841.</a:t>
            </a:r>
            <a:endParaRPr lang="en-US" sz="1800" baseline="30000" dirty="0" smtClean="0"/>
          </a:p>
          <a:p>
            <a:r>
              <a:rPr lang="en-US" sz="1800" i="1" dirty="0" smtClean="0"/>
              <a:t>Cottage Residences: or, A Series of Designs for Rural Cottages and Adapted to North America</a:t>
            </a:r>
            <a:r>
              <a:rPr lang="en-US" sz="1800" dirty="0" smtClean="0"/>
              <a:t>, 1842; reprinted as Andrew Jackson Downing, </a:t>
            </a:r>
            <a:r>
              <a:rPr lang="en-US" sz="1800" i="1" dirty="0" smtClean="0"/>
              <a:t>Victorian Cottage Residences</a:t>
            </a:r>
            <a:r>
              <a:rPr lang="en-US" sz="1800" dirty="0" smtClean="0"/>
              <a:t>, Dover Publications, 1981.</a:t>
            </a:r>
            <a:endParaRPr lang="en-US" sz="1800" baseline="30000" dirty="0" smtClean="0"/>
          </a:p>
          <a:p>
            <a:r>
              <a:rPr lang="en-US" sz="1800" i="1" dirty="0" smtClean="0"/>
              <a:t>The Architecture of Country Houses: Including Designs for Cottages, and Farm-Houses and Villas, With Remarks on Interiors, Furniture, and the best Modes of Warming and Ventilating</a:t>
            </a:r>
            <a:r>
              <a:rPr lang="en-US" sz="1800" dirty="0" smtClean="0"/>
              <a:t>, D. Appleton &amp; Company, 1850; reprinted as Andrew Jackson Downing, </a:t>
            </a:r>
            <a:r>
              <a:rPr lang="en-US" sz="1800" i="1" dirty="0" smtClean="0"/>
              <a:t>The Architecture of Country Houses</a:t>
            </a:r>
            <a:r>
              <a:rPr lang="en-US" sz="1800" dirty="0" smtClean="0"/>
              <a:t>, Dover Publications, 1969.</a:t>
            </a:r>
            <a:endParaRPr lang="en-US" sz="1800" baseline="30000" dirty="0" smtClean="0"/>
          </a:p>
          <a:p>
            <a:endParaRPr lang="en-US" sz="1800" dirty="0" smtClean="0"/>
          </a:p>
          <a:p>
            <a:r>
              <a:rPr lang="en-US" sz="1800" dirty="0" smtClean="0"/>
              <a:t>"On the Moral Influence of Good Houses“ (</a:t>
            </a:r>
            <a:r>
              <a:rPr lang="en-US" sz="1800" i="1" dirty="0" smtClean="0"/>
              <a:t>2</a:t>
            </a:r>
            <a:r>
              <a:rPr lang="en-US" sz="1800" dirty="0" smtClean="0"/>
              <a:t>. Horticulturist. February 1818. pp. 345–47. Archived from the original on September 13, 2010. Retrieved August 30, 2010.)</a:t>
            </a:r>
          </a:p>
          <a:p>
            <a:endParaRPr lang="ru-RU" dirty="0"/>
          </a:p>
        </p:txBody>
      </p:sp>
      <p:pic>
        <p:nvPicPr>
          <p:cNvPr id="45058" name="Picture 2" descr="http://upload.wikimedia.org/wikipedia/commons/thumb/9/96/Aurora_Penn%27s_Store_Patrick_County_Virginia.JPG/800px-Aurora_Penn%27s_Store_Patrick_County_Virginia.JPG"/>
          <p:cNvPicPr>
            <a:picLocks noChangeAspect="1" noChangeArrowheads="1"/>
          </p:cNvPicPr>
          <p:nvPr/>
        </p:nvPicPr>
        <p:blipFill>
          <a:blip r:embed="rId2" cstate="print"/>
          <a:srcRect/>
          <a:stretch>
            <a:fillRect/>
          </a:stretch>
        </p:blipFill>
        <p:spPr bwMode="auto">
          <a:xfrm>
            <a:off x="4355976" y="836712"/>
            <a:ext cx="4788023" cy="3591018"/>
          </a:xfrm>
          <a:prstGeom prst="rect">
            <a:avLst/>
          </a:prstGeom>
          <a:noFill/>
        </p:spPr>
      </p:pic>
      <p:sp>
        <p:nvSpPr>
          <p:cNvPr id="9" name="Прямоугольник 8"/>
          <p:cNvSpPr/>
          <p:nvPr/>
        </p:nvSpPr>
        <p:spPr>
          <a:xfrm>
            <a:off x="4355976" y="4653136"/>
            <a:ext cx="4788024" cy="923330"/>
          </a:xfrm>
          <a:prstGeom prst="rect">
            <a:avLst/>
          </a:prstGeom>
        </p:spPr>
        <p:txBody>
          <a:bodyPr wrap="square">
            <a:spAutoFit/>
          </a:bodyPr>
          <a:lstStyle/>
          <a:p>
            <a:r>
              <a:rPr lang="en-US" i="1" dirty="0" smtClean="0"/>
              <a:t>Aurora</a:t>
            </a:r>
            <a:r>
              <a:rPr lang="en-US" dirty="0" smtClean="0"/>
              <a:t>, Penn's Store, Patrick County, Virginia. Built in 1853 and Influenced by Downing's designs</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337300"/>
            <a:ext cx="8458200" cy="520700"/>
          </a:xfrm>
        </p:spPr>
        <p:txBody>
          <a:bodyPr/>
          <a:lstStyle/>
          <a:p>
            <a:r>
              <a:rPr lang="en-US" i="1" dirty="0" smtClean="0"/>
              <a:t>Frederick Law Olmsted </a:t>
            </a:r>
            <a:r>
              <a:rPr lang="en-US" dirty="0" smtClean="0"/>
              <a:t>(April 26, 1822 – August 28, 1903)</a:t>
            </a:r>
            <a:endParaRPr lang="ru-RU" dirty="0"/>
          </a:p>
        </p:txBody>
      </p:sp>
      <p:sp>
        <p:nvSpPr>
          <p:cNvPr id="3" name="Текст 2"/>
          <p:cNvSpPr>
            <a:spLocks noGrp="1"/>
          </p:cNvSpPr>
          <p:nvPr>
            <p:ph type="body" idx="2"/>
          </p:nvPr>
        </p:nvSpPr>
        <p:spPr>
          <a:xfrm>
            <a:off x="467544" y="260648"/>
            <a:ext cx="4402832" cy="4691608"/>
          </a:xfrm>
        </p:spPr>
        <p:txBody>
          <a:bodyPr>
            <a:normAutofit/>
          </a:bodyPr>
          <a:lstStyle/>
          <a:p>
            <a:r>
              <a:rPr lang="en-US" sz="2000" i="1" dirty="0" smtClean="0"/>
              <a:t>What architect so noble...as he who, with far-reaching conception of beauty, in designing power, sketches the outlines, writes the colors, becomes the builder and directs the shadows of a picture so great that Nature shall be employed upon it for generations, before the work he arranged for her shall realize his intentions.</a:t>
            </a:r>
            <a:br>
              <a:rPr lang="en-US" sz="2000" i="1" dirty="0" smtClean="0"/>
            </a:br>
            <a:r>
              <a:rPr lang="en-US" sz="2000" dirty="0" smtClean="0"/>
              <a:t>- </a:t>
            </a:r>
            <a:r>
              <a:rPr lang="en-US" sz="2000" b="1" i="1" dirty="0" smtClean="0"/>
              <a:t>Frederick Law Olmsted</a:t>
            </a:r>
            <a:endParaRPr lang="ru-RU" sz="2000" b="1" i="1" dirty="0"/>
          </a:p>
        </p:txBody>
      </p:sp>
      <p:pic>
        <p:nvPicPr>
          <p:cNvPr id="41986" name="Picture 2" descr="http://bin.sensegates.com/s/F/r/e/Frederick_Law_Olmsted.jpg">
            <a:hlinkClick r:id="rId2"/>
          </p:cNvPr>
          <p:cNvPicPr>
            <a:picLocks noChangeAspect="1" noChangeArrowheads="1"/>
          </p:cNvPicPr>
          <p:nvPr/>
        </p:nvPicPr>
        <p:blipFill>
          <a:blip r:embed="rId3" cstate="print"/>
          <a:srcRect/>
          <a:stretch>
            <a:fillRect/>
          </a:stretch>
        </p:blipFill>
        <p:spPr bwMode="auto">
          <a:xfrm>
            <a:off x="5076056" y="260648"/>
            <a:ext cx="3024336" cy="5005277"/>
          </a:xfrm>
          <a:prstGeom prst="rect">
            <a:avLst/>
          </a:prstGeom>
          <a:noFill/>
        </p:spPr>
      </p:pic>
      <p:sp>
        <p:nvSpPr>
          <p:cNvPr id="6" name="Прямоугольник 5"/>
          <p:cNvSpPr/>
          <p:nvPr/>
        </p:nvSpPr>
        <p:spPr>
          <a:xfrm>
            <a:off x="4860032" y="5373216"/>
            <a:ext cx="4283968" cy="923330"/>
          </a:xfrm>
          <a:prstGeom prst="rect">
            <a:avLst/>
          </a:prstGeom>
        </p:spPr>
        <p:txBody>
          <a:bodyPr wrap="square">
            <a:spAutoFit/>
          </a:bodyPr>
          <a:lstStyle/>
          <a:p>
            <a:r>
              <a:rPr lang="en-US" dirty="0" smtClean="0"/>
              <a:t>Frederick Law Olmsted, oil painting by John Singer </a:t>
            </a:r>
            <a:r>
              <a:rPr lang="en-US" dirty="0" err="1" smtClean="0"/>
              <a:t>Sargent</a:t>
            </a:r>
            <a:r>
              <a:rPr lang="en-US" dirty="0" smtClean="0"/>
              <a:t>, 1895, Biltmore Estate, Asheville, North Carolina</a:t>
            </a:r>
            <a:endParaRPr lang="ru-RU" dirty="0"/>
          </a:p>
        </p:txBody>
      </p:sp>
      <p:sp>
        <p:nvSpPr>
          <p:cNvPr id="7" name="Дата 6"/>
          <p:cNvSpPr>
            <a:spLocks noGrp="1"/>
          </p:cNvSpPr>
          <p:nvPr>
            <p:ph type="dt" sz="half" idx="10"/>
          </p:nvPr>
        </p:nvSpPr>
        <p:spPr/>
        <p:txBody>
          <a:bodyPr/>
          <a:lstStyle/>
          <a:p>
            <a:fld id="{E4BB9F70-4FAA-490E-99D2-E6AA4F51C030}" type="datetime1">
              <a:rPr lang="ru-RU" smtClean="0"/>
              <a:pPr/>
              <a:t>12.10.2014</a:t>
            </a:fld>
            <a:endParaRPr lang="ru-RU"/>
          </a:p>
        </p:txBody>
      </p:sp>
      <p:sp>
        <p:nvSpPr>
          <p:cNvPr id="8" name="Номер слайда 7"/>
          <p:cNvSpPr>
            <a:spLocks noGrp="1"/>
          </p:cNvSpPr>
          <p:nvPr>
            <p:ph type="sldNum" sz="quarter" idx="12"/>
          </p:nvPr>
        </p:nvSpPr>
        <p:spPr/>
        <p:txBody>
          <a:bodyPr/>
          <a:lstStyle/>
          <a:p>
            <a:fld id="{CC06A786-EBE9-43E5-A9CC-FA7EF48C8D58}" type="slidenum">
              <a:rPr lang="ru-RU" smtClean="0"/>
              <a:pPr/>
              <a:t>14</a:t>
            </a:fld>
            <a:endParaRPr lang="ru-RU"/>
          </a:p>
        </p:txBody>
      </p:sp>
      <p:sp>
        <p:nvSpPr>
          <p:cNvPr id="9" name="Прямоугольник 8"/>
          <p:cNvSpPr/>
          <p:nvPr/>
        </p:nvSpPr>
        <p:spPr>
          <a:xfrm>
            <a:off x="323528" y="3573016"/>
            <a:ext cx="4572000" cy="2308324"/>
          </a:xfrm>
          <a:prstGeom prst="rect">
            <a:avLst/>
          </a:prstGeom>
        </p:spPr>
        <p:txBody>
          <a:bodyPr>
            <a:spAutoFit/>
          </a:bodyPr>
          <a:lstStyle/>
          <a:p>
            <a:r>
              <a:rPr lang="en-US" dirty="0" smtClean="0"/>
              <a:t>He is popularly considered to be the father of American landscape architecture, although many scholars have bestowed that title upon Andrew Jackson Downing. Olmsted was famous for co-designing many well-known urban parks with his senior partner Calvert Vaux, including Central Park and Prospect Park in New York City. </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323528" y="260648"/>
            <a:ext cx="8568952" cy="4800600"/>
          </a:xfrm>
        </p:spPr>
        <p:txBody>
          <a:bodyPr>
            <a:normAutofit/>
          </a:bodyPr>
          <a:lstStyle/>
          <a:p>
            <a:r>
              <a:rPr lang="en-US" dirty="0" smtClean="0"/>
              <a:t>In addition to designing for urban life, Olmsted was anxious to preserve areas of natural beauty for future public enjoyment. </a:t>
            </a:r>
          </a:p>
          <a:p>
            <a:endParaRPr lang="en-US" dirty="0" smtClean="0"/>
          </a:p>
          <a:p>
            <a:r>
              <a:rPr lang="en-US" dirty="0" smtClean="0"/>
              <a:t>He served as the first head of the commission in charge of preserving Yosemite Valley and was a leader in establishing the Niagara Reservation, which he planned with Calvert Vaux, in 1887.</a:t>
            </a:r>
            <a:endParaRPr lang="ru-RU" dirty="0" smtClean="0"/>
          </a:p>
          <a:p>
            <a:endParaRPr lang="ru-RU" dirty="0"/>
          </a:p>
        </p:txBody>
      </p:sp>
      <p:sp>
        <p:nvSpPr>
          <p:cNvPr id="5" name="Дата 4"/>
          <p:cNvSpPr>
            <a:spLocks noGrp="1"/>
          </p:cNvSpPr>
          <p:nvPr>
            <p:ph type="dt" sz="half" idx="10"/>
          </p:nvPr>
        </p:nvSpPr>
        <p:spPr/>
        <p:txBody>
          <a:bodyPr/>
          <a:lstStyle/>
          <a:p>
            <a:fld id="{E5240BB6-8EF4-4710-BEC2-762F394EFE02}"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165304"/>
            <a:ext cx="8458200" cy="520700"/>
          </a:xfrm>
        </p:spPr>
        <p:txBody>
          <a:bodyPr/>
          <a:lstStyle/>
          <a:p>
            <a:r>
              <a:rPr lang="en-US" i="1" dirty="0" smtClean="0"/>
              <a:t>Frederick Law Olmsted: works</a:t>
            </a:r>
            <a:endParaRPr lang="ru-RU" dirty="0"/>
          </a:p>
        </p:txBody>
      </p:sp>
      <p:sp>
        <p:nvSpPr>
          <p:cNvPr id="4" name="Содержимое 3"/>
          <p:cNvSpPr>
            <a:spLocks noGrp="1"/>
          </p:cNvSpPr>
          <p:nvPr>
            <p:ph sz="half" idx="1"/>
          </p:nvPr>
        </p:nvSpPr>
        <p:spPr>
          <a:xfrm>
            <a:off x="323528" y="332656"/>
            <a:ext cx="8591872" cy="6048672"/>
          </a:xfrm>
        </p:spPr>
        <p:txBody>
          <a:bodyPr>
            <a:normAutofit fontScale="47500" lnSpcReduction="20000"/>
          </a:bodyPr>
          <a:lstStyle/>
          <a:p>
            <a:r>
              <a:rPr lang="en-US" sz="5000" b="1" dirty="0" smtClean="0"/>
              <a:t>Public parks and parkways </a:t>
            </a:r>
            <a:r>
              <a:rPr lang="en-US" sz="5000" dirty="0" smtClean="0"/>
              <a:t>in Buffalo, New York; </a:t>
            </a:r>
          </a:p>
          <a:p>
            <a:pPr>
              <a:spcBef>
                <a:spcPts val="0"/>
              </a:spcBef>
            </a:pPr>
            <a:r>
              <a:rPr lang="en-US" sz="5000" dirty="0" smtClean="0"/>
              <a:t>the Niagara Reservation in Niagara Falls, New York; </a:t>
            </a:r>
          </a:p>
          <a:p>
            <a:pPr>
              <a:spcBef>
                <a:spcPts val="0"/>
              </a:spcBef>
            </a:pPr>
            <a:r>
              <a:rPr lang="en-US" sz="5000" dirty="0" smtClean="0"/>
              <a:t>one of the first planned communities in the United States, Riverside, Illinois;</a:t>
            </a:r>
          </a:p>
          <a:p>
            <a:pPr>
              <a:spcBef>
                <a:spcPts val="0"/>
              </a:spcBef>
            </a:pPr>
            <a:r>
              <a:rPr lang="en-US" sz="5000" dirty="0" smtClean="0"/>
              <a:t> Mount Royal Park in Montreal, Quebec; </a:t>
            </a:r>
          </a:p>
          <a:p>
            <a:pPr>
              <a:spcBef>
                <a:spcPts val="0"/>
              </a:spcBef>
            </a:pPr>
            <a:r>
              <a:rPr lang="en-US" sz="5000" dirty="0" smtClean="0"/>
              <a:t>the Emerald Necklace in Boston, Massachusetts; also the Emerald Necklace of parks in Rochester, New York; </a:t>
            </a:r>
          </a:p>
          <a:p>
            <a:pPr>
              <a:spcBef>
                <a:spcPts val="0"/>
              </a:spcBef>
            </a:pPr>
            <a:r>
              <a:rPr lang="en-US" sz="5000" dirty="0" smtClean="0"/>
              <a:t>the Belle Isle Park, in the Detroit River for Detroit, Michigan;</a:t>
            </a:r>
          </a:p>
          <a:p>
            <a:pPr>
              <a:spcBef>
                <a:spcPts val="0"/>
              </a:spcBef>
            </a:pPr>
            <a:r>
              <a:rPr lang="en-US" sz="5000" dirty="0" smtClean="0"/>
              <a:t> the Presque Isle Park in Marquette, Michigan;</a:t>
            </a:r>
          </a:p>
          <a:p>
            <a:pPr>
              <a:spcBef>
                <a:spcPts val="0"/>
              </a:spcBef>
            </a:pPr>
            <a:r>
              <a:rPr lang="en-US" sz="5000" dirty="0" smtClean="0"/>
              <a:t> the Grand Necklace of Parks in Milwaukee, Wisconsin;</a:t>
            </a:r>
          </a:p>
          <a:p>
            <a:pPr>
              <a:spcBef>
                <a:spcPts val="0"/>
              </a:spcBef>
            </a:pPr>
            <a:r>
              <a:rPr lang="en-US" sz="5000" dirty="0" smtClean="0"/>
              <a:t> the Cherokee Park and entire parks and parkway system in Louisville,</a:t>
            </a:r>
          </a:p>
          <a:p>
            <a:pPr>
              <a:spcBef>
                <a:spcPts val="0"/>
              </a:spcBef>
            </a:pPr>
            <a:r>
              <a:rPr lang="en-US" sz="5000" dirty="0" smtClean="0"/>
              <a:t> Kentucky; Springfield, Massachusetts' 735-acre Forest Park, featuring America's first public "wading pool“; </a:t>
            </a:r>
          </a:p>
          <a:p>
            <a:pPr>
              <a:spcBef>
                <a:spcPts val="0"/>
              </a:spcBef>
            </a:pPr>
            <a:r>
              <a:rPr lang="en-US" sz="5000" dirty="0" smtClean="0"/>
              <a:t>the George Washington Vanderbilt II</a:t>
            </a:r>
            <a:r>
              <a:rPr lang="ru-RU" sz="5000" dirty="0" smtClean="0"/>
              <a:t> </a:t>
            </a:r>
            <a:r>
              <a:rPr lang="en-US" sz="5000" dirty="0" smtClean="0"/>
              <a:t>Biltmore Estate in Asheville, North Carolina; </a:t>
            </a:r>
          </a:p>
          <a:p>
            <a:pPr>
              <a:spcBef>
                <a:spcPts val="0"/>
              </a:spcBef>
            </a:pPr>
            <a:r>
              <a:rPr lang="en-US" sz="5000" dirty="0" smtClean="0"/>
              <a:t>the master plans for the University of California, Berkeley and Stanford University near Palo Alto, California; and the Montebello Park in St. </a:t>
            </a:r>
            <a:r>
              <a:rPr lang="en-US" sz="5000" dirty="0" err="1" smtClean="0"/>
              <a:t>Catharines</a:t>
            </a:r>
            <a:r>
              <a:rPr lang="en-US" sz="5000" dirty="0" smtClean="0"/>
              <a:t>, Ontario. </a:t>
            </a:r>
          </a:p>
          <a:p>
            <a:pPr>
              <a:buNone/>
            </a:pPr>
            <a:endParaRPr lang="en-US" dirty="0" smtClean="0"/>
          </a:p>
        </p:txBody>
      </p:sp>
      <p:sp>
        <p:nvSpPr>
          <p:cNvPr id="5" name="Дата 4"/>
          <p:cNvSpPr>
            <a:spLocks noGrp="1"/>
          </p:cNvSpPr>
          <p:nvPr>
            <p:ph type="dt" sz="half" idx="10"/>
          </p:nvPr>
        </p:nvSpPr>
        <p:spPr/>
        <p:txBody>
          <a:bodyPr/>
          <a:lstStyle/>
          <a:p>
            <a:fld id="{E5240BB6-8EF4-4710-BEC2-762F394EFE02}"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Calvert Vaux</a:t>
            </a:r>
            <a:endParaRPr lang="ru-RU" dirty="0"/>
          </a:p>
        </p:txBody>
      </p:sp>
      <p:sp>
        <p:nvSpPr>
          <p:cNvPr id="3" name="Текст 2"/>
          <p:cNvSpPr>
            <a:spLocks noGrp="1"/>
          </p:cNvSpPr>
          <p:nvPr>
            <p:ph type="body" idx="2"/>
          </p:nvPr>
        </p:nvSpPr>
        <p:spPr>
          <a:xfrm>
            <a:off x="457200" y="609600"/>
            <a:ext cx="3538736" cy="4691608"/>
          </a:xfrm>
        </p:spPr>
        <p:txBody>
          <a:bodyPr>
            <a:normAutofit/>
          </a:bodyPr>
          <a:lstStyle/>
          <a:p>
            <a:r>
              <a:rPr lang="en-US" sz="2400" b="1" dirty="0" smtClean="0"/>
              <a:t>Calvert Vaux</a:t>
            </a:r>
            <a:r>
              <a:rPr lang="en-US" sz="2400" dirty="0" smtClean="0"/>
              <a:t> (December 20, 1824 – November 19, 1895) was a British-American architect and landscape designer. He is best remembered as the co-designer of what would become New York's Central Park.</a:t>
            </a:r>
            <a:endParaRPr lang="ru-RU" sz="2400" dirty="0"/>
          </a:p>
        </p:txBody>
      </p:sp>
      <p:pic>
        <p:nvPicPr>
          <p:cNvPr id="6146" name="Picture 2" descr="Calvert Vaux"/>
          <p:cNvPicPr>
            <a:picLocks noChangeAspect="1" noChangeArrowheads="1"/>
          </p:cNvPicPr>
          <p:nvPr/>
        </p:nvPicPr>
        <p:blipFill>
          <a:blip r:embed="rId2" cstate="print"/>
          <a:srcRect/>
          <a:stretch>
            <a:fillRect/>
          </a:stretch>
        </p:blipFill>
        <p:spPr bwMode="auto">
          <a:xfrm>
            <a:off x="4067944" y="476672"/>
            <a:ext cx="4610100" cy="4867275"/>
          </a:xfrm>
          <a:prstGeom prst="rect">
            <a:avLst/>
          </a:prstGeom>
          <a:noFill/>
        </p:spPr>
      </p:pic>
      <p:sp>
        <p:nvSpPr>
          <p:cNvPr id="5" name="Дата 4"/>
          <p:cNvSpPr>
            <a:spLocks noGrp="1"/>
          </p:cNvSpPr>
          <p:nvPr>
            <p:ph type="dt" sz="half" idx="10"/>
          </p:nvPr>
        </p:nvSpPr>
        <p:spPr/>
        <p:txBody>
          <a:bodyPr/>
          <a:lstStyle/>
          <a:p>
            <a:fld id="{451A83A3-58ED-46DB-B9A0-E7F9F1B47F10}"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Calvert Vaux</a:t>
            </a:r>
            <a:endParaRPr lang="ru-RU" dirty="0"/>
          </a:p>
        </p:txBody>
      </p:sp>
      <p:sp>
        <p:nvSpPr>
          <p:cNvPr id="3" name="Текст 2"/>
          <p:cNvSpPr>
            <a:spLocks noGrp="1"/>
          </p:cNvSpPr>
          <p:nvPr>
            <p:ph type="body" idx="2"/>
          </p:nvPr>
        </p:nvSpPr>
        <p:spPr>
          <a:xfrm>
            <a:off x="0" y="609600"/>
            <a:ext cx="4572000" cy="4907632"/>
          </a:xfrm>
        </p:spPr>
        <p:txBody>
          <a:bodyPr>
            <a:normAutofit/>
          </a:bodyPr>
          <a:lstStyle/>
          <a:p>
            <a:r>
              <a:rPr lang="en-US" sz="2000" b="1" dirty="0" smtClean="0"/>
              <a:t>Calvert</a:t>
            </a:r>
            <a:r>
              <a:rPr lang="en-US" sz="2000" dirty="0" smtClean="0"/>
              <a:t> </a:t>
            </a:r>
            <a:r>
              <a:rPr lang="en-US" sz="2000" b="1" dirty="0" smtClean="0"/>
              <a:t>Vaux</a:t>
            </a:r>
            <a:endParaRPr lang="ru-RU" sz="2000" dirty="0" smtClean="0"/>
          </a:p>
          <a:p>
            <a:r>
              <a:rPr lang="en-US" sz="2000" dirty="0" smtClean="0"/>
              <a:t>approached F. L. Olmsted to work with him to prepare an entry for the competition to design Central Park, NYC, which they won in 1858: their professional partnership was to last until 1872. Their plan, combining aspects of the English Picturesque style, and embracing ingenious segregation between vehicles and pedestrians, was very influential. Following this success, Vaux prepared further plans for landscapes (including Prospect Park, Brooklyn, NYC (1866–73) ), which introduced the concept of parkways</a:t>
            </a:r>
            <a:endParaRPr lang="ru-RU" sz="2000" dirty="0" smtClean="0"/>
          </a:p>
          <a:p>
            <a:endParaRPr lang="ru-RU" dirty="0"/>
          </a:p>
        </p:txBody>
      </p:sp>
      <p:sp>
        <p:nvSpPr>
          <p:cNvPr id="5" name="Дата 4"/>
          <p:cNvSpPr>
            <a:spLocks noGrp="1"/>
          </p:cNvSpPr>
          <p:nvPr>
            <p:ph type="dt" sz="half" idx="10"/>
          </p:nvPr>
        </p:nvSpPr>
        <p:spPr/>
        <p:txBody>
          <a:bodyPr/>
          <a:lstStyle/>
          <a:p>
            <a:fld id="{634CA4C0-90E5-4D0A-B452-93172C54DFB4}"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18</a:t>
            </a:fld>
            <a:endParaRPr lang="ru-RU"/>
          </a:p>
        </p:txBody>
      </p:sp>
      <p:pic>
        <p:nvPicPr>
          <p:cNvPr id="23554" name="Picture 2" descr="http://upload.wikimedia.org/wikipedia/commons/thumb/f/f5/Centralpark_20040520_121402_1.1504.jpg/800px-Centralpark_20040520_121402_1.1504.jpg"/>
          <p:cNvPicPr>
            <a:picLocks noChangeAspect="1" noChangeArrowheads="1"/>
          </p:cNvPicPr>
          <p:nvPr/>
        </p:nvPicPr>
        <p:blipFill>
          <a:blip r:embed="rId2" cstate="print"/>
          <a:srcRect/>
          <a:stretch>
            <a:fillRect/>
          </a:stretch>
        </p:blipFill>
        <p:spPr bwMode="auto">
          <a:xfrm>
            <a:off x="4572000" y="1052737"/>
            <a:ext cx="4572000" cy="3040380"/>
          </a:xfrm>
          <a:prstGeom prst="rect">
            <a:avLst/>
          </a:prstGeom>
          <a:noFill/>
        </p:spPr>
      </p:pic>
      <p:sp>
        <p:nvSpPr>
          <p:cNvPr id="9" name="Прямоугольник 8"/>
          <p:cNvSpPr/>
          <p:nvPr/>
        </p:nvSpPr>
        <p:spPr>
          <a:xfrm>
            <a:off x="4788024" y="4221088"/>
            <a:ext cx="4355976" cy="923330"/>
          </a:xfrm>
          <a:prstGeom prst="rect">
            <a:avLst/>
          </a:prstGeom>
        </p:spPr>
        <p:txBody>
          <a:bodyPr wrap="square">
            <a:spAutoFit/>
          </a:bodyPr>
          <a:lstStyle/>
          <a:p>
            <a:r>
              <a:rPr lang="en-US" b="1" dirty="0" smtClean="0"/>
              <a:t>An unobtrusive bridge in Central Park, designed by Calvert Vaux, separates pedestrians from the carriage drive.</a:t>
            </a:r>
            <a:endParaRPr lang="ru-RU"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683568" y="609600"/>
            <a:ext cx="8231832" cy="4800600"/>
          </a:xfrm>
        </p:spPr>
        <p:txBody>
          <a:bodyPr>
            <a:normAutofit fontScale="92500" lnSpcReduction="20000"/>
          </a:bodyPr>
          <a:lstStyle/>
          <a:p>
            <a:r>
              <a:rPr lang="en-US" dirty="0" smtClean="0"/>
              <a:t>Olmsted and Vaux gave a different slant to the meaning of 'landscape architecture', using the term to describe the whole professional task of designing a composition of planting, landform, water, paving and other structures. </a:t>
            </a:r>
          </a:p>
          <a:p>
            <a:endParaRPr lang="en-US" dirty="0" smtClean="0"/>
          </a:p>
          <a:p>
            <a:r>
              <a:rPr lang="en-US" dirty="0" smtClean="0"/>
              <a:t>Their first use of this term was in the winning entry for the design of Central Park in New York City. Olmsted and Vaux then adopted 'landscape architect' as a professional title and used it to describe their work for the planning of urban park systems. </a:t>
            </a:r>
            <a:endParaRPr lang="ru-RU" dirty="0" smtClean="0"/>
          </a:p>
          <a:p>
            <a:endParaRPr lang="ru-RU" dirty="0"/>
          </a:p>
        </p:txBody>
      </p:sp>
      <p:sp>
        <p:nvSpPr>
          <p:cNvPr id="5" name="Дата 4"/>
          <p:cNvSpPr>
            <a:spLocks noGrp="1"/>
          </p:cNvSpPr>
          <p:nvPr>
            <p:ph type="dt" sz="half" idx="10"/>
          </p:nvPr>
        </p:nvSpPr>
        <p:spPr/>
        <p:txBody>
          <a:bodyPr/>
          <a:lstStyle/>
          <a:p>
            <a:fld id="{E5240BB6-8EF4-4710-BEC2-762F394EFE02}"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8686800" cy="4955381"/>
          </a:xfrm>
        </p:spPr>
        <p:txBody>
          <a:bodyPr>
            <a:normAutofit fontScale="92500" lnSpcReduction="10000"/>
          </a:bodyPr>
          <a:lstStyle/>
          <a:p>
            <a:pPr>
              <a:buNone/>
            </a:pPr>
            <a:r>
              <a:rPr lang="ru-RU" b="1" dirty="0" smtClean="0"/>
              <a:t>   </a:t>
            </a:r>
            <a:r>
              <a:rPr lang="en-US" b="1" dirty="0" smtClean="0"/>
              <a:t>Landscape planning </a:t>
            </a:r>
            <a:r>
              <a:rPr lang="en-US" dirty="0" smtClean="0"/>
              <a:t>can be defined as the scientific study of landscapes to assess past, current, and future capabilities to support different land uses that also accounts for environmental and ecological health. </a:t>
            </a:r>
            <a:endParaRPr lang="ru-RU" dirty="0" smtClean="0"/>
          </a:p>
          <a:p>
            <a:pPr>
              <a:buNone/>
            </a:pPr>
            <a:r>
              <a:rPr lang="ru-RU" dirty="0" smtClean="0"/>
              <a:t>     </a:t>
            </a:r>
            <a:r>
              <a:rPr lang="en-US" dirty="0" smtClean="0"/>
              <a:t>It has evolved into a scientific discipline practiced by landscape architects, planners, and natural resource scientists. In practice, landscape architects who use overlay analysis and assessment </a:t>
            </a:r>
            <a:r>
              <a:rPr lang="ru-RU" dirty="0" smtClean="0"/>
              <a:t>  </a:t>
            </a:r>
            <a:r>
              <a:rPr lang="en-US" dirty="0" smtClean="0"/>
              <a:t>as part of their design process are doing landscape planning.</a:t>
            </a:r>
            <a:endParaRPr lang="ru-RU" dirty="0" smtClean="0"/>
          </a:p>
          <a:p>
            <a:endParaRPr lang="en-US" dirty="0" smtClean="0"/>
          </a:p>
          <a:p>
            <a:pPr>
              <a:lnSpc>
                <a:spcPct val="80000"/>
              </a:lnSpc>
            </a:pPr>
            <a:endParaRPr lang="en-US" dirty="0" smtClean="0"/>
          </a:p>
        </p:txBody>
      </p:sp>
      <p:sp>
        <p:nvSpPr>
          <p:cNvPr id="4" name="Дата 3"/>
          <p:cNvSpPr>
            <a:spLocks noGrp="1"/>
          </p:cNvSpPr>
          <p:nvPr>
            <p:ph type="dt" sz="half" idx="10"/>
          </p:nvPr>
        </p:nvSpPr>
        <p:spPr/>
        <p:txBody>
          <a:bodyPr/>
          <a:lstStyle/>
          <a:p>
            <a:fld id="{2CB2C353-816E-4CA4-B9D8-A3C1AEB09322}" type="datetime1">
              <a:rPr lang="ru-RU" smtClean="0"/>
              <a:pPr/>
              <a:t>12.10.2014</a:t>
            </a:fld>
            <a:endParaRPr lang="ru-RU"/>
          </a:p>
        </p:txBody>
      </p:sp>
      <p:sp>
        <p:nvSpPr>
          <p:cNvPr id="5" name="Номер слайда 4"/>
          <p:cNvSpPr>
            <a:spLocks noGrp="1"/>
          </p:cNvSpPr>
          <p:nvPr>
            <p:ph type="sldNum" sz="quarter" idx="12"/>
          </p:nvPr>
        </p:nvSpPr>
        <p:spPr/>
        <p:txBody>
          <a:bodyPr/>
          <a:lstStyle/>
          <a:p>
            <a:fld id="{CC06A786-EBE9-43E5-A9CC-FA7EF48C8D58}" type="slidenum">
              <a:rPr lang="ru-RU" smtClean="0"/>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949280"/>
            <a:ext cx="8458200" cy="520700"/>
          </a:xfrm>
        </p:spPr>
        <p:txBody>
          <a:bodyPr/>
          <a:lstStyle/>
          <a:p>
            <a:r>
              <a:rPr lang="en-US" dirty="0" smtClean="0"/>
              <a:t>Patrick Geddes</a:t>
            </a:r>
            <a:endParaRPr lang="ru-RU" dirty="0"/>
          </a:p>
        </p:txBody>
      </p:sp>
      <p:sp>
        <p:nvSpPr>
          <p:cNvPr id="3" name="Текст 2"/>
          <p:cNvSpPr>
            <a:spLocks noGrp="1"/>
          </p:cNvSpPr>
          <p:nvPr>
            <p:ph type="body" idx="2"/>
          </p:nvPr>
        </p:nvSpPr>
        <p:spPr>
          <a:xfrm>
            <a:off x="179512" y="0"/>
            <a:ext cx="5338936" cy="6381328"/>
          </a:xfrm>
        </p:spPr>
        <p:txBody>
          <a:bodyPr>
            <a:normAutofit fontScale="85000" lnSpcReduction="20000"/>
          </a:bodyPr>
          <a:lstStyle/>
          <a:p>
            <a:r>
              <a:rPr lang="en-US" sz="2800" dirty="0" smtClean="0"/>
              <a:t>A  Scottish biologist, sociologist, geographer, philanthropist and pioneering town planner .</a:t>
            </a:r>
          </a:p>
          <a:p>
            <a:endParaRPr lang="en-US" sz="2800" dirty="0" smtClean="0"/>
          </a:p>
          <a:p>
            <a:r>
              <a:rPr lang="en-US" sz="2800" dirty="0" smtClean="0"/>
              <a:t> He is known for his innovative thinking in the fields of urban planning and sociology.</a:t>
            </a:r>
          </a:p>
          <a:p>
            <a:endParaRPr lang="ru-RU" sz="2800" dirty="0" smtClean="0"/>
          </a:p>
          <a:p>
            <a:r>
              <a:rPr lang="en-US" sz="2800" dirty="0" smtClean="0"/>
              <a:t>He introduced the concept of "region" to architecture and planning and coined the term "conurbation“. </a:t>
            </a:r>
          </a:p>
          <a:p>
            <a:endParaRPr lang="en-US" sz="2800" dirty="0" smtClean="0"/>
          </a:p>
          <a:p>
            <a:r>
              <a:rPr lang="en-US" sz="2800" dirty="0" smtClean="0"/>
              <a:t>Geddes was keenly interested in the science of ecology, an advocate of nature conservation and strongly opposed to environmental pollution. Because of this, some historians have claimed he was a forerunner of modern Green politics</a:t>
            </a:r>
          </a:p>
          <a:p>
            <a:endParaRPr lang="en-US" sz="2800" dirty="0" smtClean="0"/>
          </a:p>
          <a:p>
            <a:endParaRPr lang="ru-RU" sz="2800" dirty="0" smtClean="0"/>
          </a:p>
          <a:p>
            <a:endParaRPr lang="ru-RU" sz="2000" dirty="0"/>
          </a:p>
        </p:txBody>
      </p:sp>
      <p:pic>
        <p:nvPicPr>
          <p:cNvPr id="4098" name="Picture 2" descr="http://upload.wikimedia.org/wikipedia/commons/5/57/Patrick_Geddes_%281886%29.jpg"/>
          <p:cNvPicPr>
            <a:picLocks noChangeAspect="1" noChangeArrowheads="1"/>
          </p:cNvPicPr>
          <p:nvPr/>
        </p:nvPicPr>
        <p:blipFill>
          <a:blip r:embed="rId2" cstate="print"/>
          <a:srcRect/>
          <a:stretch>
            <a:fillRect/>
          </a:stretch>
        </p:blipFill>
        <p:spPr bwMode="auto">
          <a:xfrm>
            <a:off x="5741700" y="476672"/>
            <a:ext cx="2662376" cy="3384376"/>
          </a:xfrm>
          <a:prstGeom prst="rect">
            <a:avLst/>
          </a:prstGeom>
          <a:noFill/>
        </p:spPr>
      </p:pic>
      <p:sp>
        <p:nvSpPr>
          <p:cNvPr id="5" name="Дата 4"/>
          <p:cNvSpPr>
            <a:spLocks noGrp="1"/>
          </p:cNvSpPr>
          <p:nvPr>
            <p:ph type="dt" sz="half" idx="10"/>
          </p:nvPr>
        </p:nvSpPr>
        <p:spPr/>
        <p:txBody>
          <a:bodyPr/>
          <a:lstStyle/>
          <a:p>
            <a:fld id="{D25F4692-AF21-4E31-806A-3DE97190CA34}"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20</a:t>
            </a:fld>
            <a:endParaRPr lang="ru-RU"/>
          </a:p>
        </p:txBody>
      </p:sp>
      <p:sp>
        <p:nvSpPr>
          <p:cNvPr id="7" name="Прямоугольник 6"/>
          <p:cNvSpPr/>
          <p:nvPr/>
        </p:nvSpPr>
        <p:spPr>
          <a:xfrm>
            <a:off x="5796136" y="4005064"/>
            <a:ext cx="4932040" cy="646331"/>
          </a:xfrm>
          <a:prstGeom prst="rect">
            <a:avLst/>
          </a:prstGeom>
        </p:spPr>
        <p:txBody>
          <a:bodyPr wrap="square">
            <a:spAutoFit/>
          </a:bodyPr>
          <a:lstStyle/>
          <a:p>
            <a:r>
              <a:rPr lang="en-US" b="1" dirty="0" smtClean="0"/>
              <a:t>Sir Patrick Geddes</a:t>
            </a:r>
            <a:r>
              <a:rPr lang="en-US" dirty="0" smtClean="0"/>
              <a:t> </a:t>
            </a:r>
          </a:p>
          <a:p>
            <a:r>
              <a:rPr lang="en-US" dirty="0" smtClean="0"/>
              <a:t>(2 October 1854 – 17 April 1932)</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0"/>
            <a:ext cx="8686800" cy="838200"/>
          </a:xfrm>
        </p:spPr>
        <p:txBody>
          <a:bodyPr/>
          <a:lstStyle/>
          <a:p>
            <a:r>
              <a:rPr lang="en-US" dirty="0" smtClean="0"/>
              <a:t>Patrick Geddes: school</a:t>
            </a:r>
            <a:endParaRPr lang="ru-RU" dirty="0"/>
          </a:p>
        </p:txBody>
      </p:sp>
      <p:sp>
        <p:nvSpPr>
          <p:cNvPr id="8" name="Содержимое 7"/>
          <p:cNvSpPr>
            <a:spLocks noGrp="1"/>
          </p:cNvSpPr>
          <p:nvPr>
            <p:ph idx="1"/>
          </p:nvPr>
        </p:nvSpPr>
        <p:spPr>
          <a:xfrm>
            <a:off x="251520" y="1241376"/>
            <a:ext cx="8686800" cy="5616624"/>
          </a:xfrm>
        </p:spPr>
        <p:txBody>
          <a:bodyPr>
            <a:normAutofit/>
          </a:bodyPr>
          <a:lstStyle/>
          <a:p>
            <a:r>
              <a:rPr lang="en-US" b="1" dirty="0" smtClean="0"/>
              <a:t>Conservative surgery" versus the gridiron plan</a:t>
            </a:r>
            <a:endParaRPr lang="en-US" dirty="0" smtClean="0"/>
          </a:p>
          <a:p>
            <a:endParaRPr lang="en-US" dirty="0" smtClean="0"/>
          </a:p>
          <a:p>
            <a:pPr>
              <a:buNone/>
            </a:pPr>
            <a:r>
              <a:rPr lang="en-US" dirty="0" smtClean="0"/>
              <a:t>       Geddes championed a mode of planning that sought to consider "primary human needs" in every intervention, engaging in "constructive and conservative surgery “rather  than the "heroic, all of a piece </a:t>
            </a:r>
            <a:r>
              <a:rPr lang="en-US" dirty="0" err="1" smtClean="0"/>
              <a:t>schemes“popular</a:t>
            </a:r>
            <a:r>
              <a:rPr lang="en-US" dirty="0" smtClean="0"/>
              <a:t> in the nineteenth and early twentieth centuries. He continued to use and advocate for this approach throughout his career.</a:t>
            </a:r>
          </a:p>
          <a:p>
            <a:pPr>
              <a:buNone/>
            </a:pPr>
            <a:endParaRPr lang="ru-RU" dirty="0" smtClean="0"/>
          </a:p>
        </p:txBody>
      </p:sp>
      <p:sp>
        <p:nvSpPr>
          <p:cNvPr id="5" name="Дата 4"/>
          <p:cNvSpPr>
            <a:spLocks noGrp="1"/>
          </p:cNvSpPr>
          <p:nvPr>
            <p:ph type="dt" sz="half" idx="10"/>
          </p:nvPr>
        </p:nvSpPr>
        <p:spPr/>
        <p:txBody>
          <a:bodyPr/>
          <a:lstStyle/>
          <a:p>
            <a:fld id="{E5240BB6-8EF4-4710-BEC2-762F394EFE02}"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Patrick Geddes: school</a:t>
            </a:r>
            <a:r>
              <a:rPr lang="ru-RU" dirty="0" smtClean="0"/>
              <a:t/>
            </a:r>
            <a:br>
              <a:rPr lang="ru-RU" dirty="0" smtClean="0"/>
            </a:br>
            <a:endParaRPr lang="ru-RU" dirty="0"/>
          </a:p>
        </p:txBody>
      </p:sp>
      <p:sp>
        <p:nvSpPr>
          <p:cNvPr id="4" name="Дата 3"/>
          <p:cNvSpPr>
            <a:spLocks noGrp="1"/>
          </p:cNvSpPr>
          <p:nvPr>
            <p:ph type="dt" sz="half" idx="10"/>
          </p:nvPr>
        </p:nvSpPr>
        <p:spPr/>
        <p:txBody>
          <a:bodyPr/>
          <a:lstStyle/>
          <a:p>
            <a:fld id="{CB262BFE-51F7-456F-BD03-40ADAE82F6FE}" type="datetime1">
              <a:rPr lang="ru-RU" smtClean="0"/>
              <a:pPr/>
              <a:t>12.10.2014</a:t>
            </a:fld>
            <a:endParaRPr lang="ru-RU"/>
          </a:p>
        </p:txBody>
      </p:sp>
      <p:sp>
        <p:nvSpPr>
          <p:cNvPr id="5" name="Номер слайда 4"/>
          <p:cNvSpPr>
            <a:spLocks noGrp="1"/>
          </p:cNvSpPr>
          <p:nvPr>
            <p:ph type="sldNum" sz="quarter" idx="12"/>
          </p:nvPr>
        </p:nvSpPr>
        <p:spPr/>
        <p:txBody>
          <a:bodyPr/>
          <a:lstStyle/>
          <a:p>
            <a:fld id="{CC06A786-EBE9-43E5-A9CC-FA7EF48C8D58}" type="slidenum">
              <a:rPr lang="ru-RU" smtClean="0"/>
              <a:pPr/>
              <a:t>22</a:t>
            </a:fld>
            <a:endParaRPr lang="ru-RU"/>
          </a:p>
        </p:txBody>
      </p:sp>
      <p:sp>
        <p:nvSpPr>
          <p:cNvPr id="6" name="Заголовок 6"/>
          <p:cNvSpPr>
            <a:spLocks noGrp="1"/>
          </p:cNvSpPr>
          <p:nvPr>
            <p:ph idx="1"/>
          </p:nvPr>
        </p:nvSpPr>
        <p:spPr>
          <a:xfrm>
            <a:off x="304800" y="1554162"/>
            <a:ext cx="8686800" cy="4827166"/>
          </a:xfrm>
        </p:spPr>
        <p:txBody>
          <a:bodyPr>
            <a:normAutofit fontScale="62500" lnSpcReduction="20000"/>
          </a:bodyPr>
          <a:lstStyle/>
          <a:p>
            <a:r>
              <a:rPr lang="en-US" sz="3500" b="1" dirty="0" smtClean="0"/>
              <a:t>The "civic survey“</a:t>
            </a:r>
            <a:endParaRPr lang="ru-RU" sz="3500" b="1" dirty="0" smtClean="0"/>
          </a:p>
          <a:p>
            <a:pPr>
              <a:buNone/>
            </a:pPr>
            <a:r>
              <a:rPr lang="en-US" sz="3500" dirty="0" smtClean="0"/>
              <a:t>       Geddes advocated the civic survey as indispensable to urban planning: "diagnosis before treatment". Such a survey should include, at a minimum, the geology, the geography, the climate, the economic life, and the social institutions of the city and region. </a:t>
            </a:r>
          </a:p>
          <a:p>
            <a:pPr>
              <a:buNone/>
            </a:pPr>
            <a:endParaRPr lang="ru-RU" sz="3500" dirty="0" smtClean="0"/>
          </a:p>
          <a:p>
            <a:pPr>
              <a:buNone/>
            </a:pPr>
            <a:r>
              <a:rPr lang="en-US" sz="3500" dirty="0" smtClean="0"/>
              <a:t>        He was particularly critical of that form of planning which relied overmuch on design and effect, neglecting to consider "the surrounding quarter and constructed without reference to local needs or potentialities".</a:t>
            </a:r>
          </a:p>
          <a:p>
            <a:endParaRPr lang="en-US" sz="3500" u="sng" baseline="30000" dirty="0" smtClean="0"/>
          </a:p>
          <a:p>
            <a:pPr>
              <a:buNone/>
            </a:pPr>
            <a:r>
              <a:rPr lang="en-US" sz="3500" dirty="0" smtClean="0"/>
              <a:t>        Geddes encouraged instead exploration and consideration of the "whole set of existing conditions", studying the "place as it stands, seeking out how it has grown to be what it is, and </a:t>
            </a:r>
            <a:r>
              <a:rPr lang="en-US" sz="3500" dirty="0" err="1" smtClean="0"/>
              <a:t>recognising</a:t>
            </a:r>
            <a:r>
              <a:rPr lang="en-US" sz="3500" dirty="0" smtClean="0"/>
              <a:t> alike its advantages, its difficulties and its defects“</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0"/>
            <a:ext cx="8686800" cy="838200"/>
          </a:xfrm>
        </p:spPr>
        <p:txBody>
          <a:bodyPr/>
          <a:lstStyle/>
          <a:p>
            <a:r>
              <a:rPr lang="en-US" dirty="0" smtClean="0"/>
              <a:t>Patrick Geddes: school</a:t>
            </a:r>
            <a:endParaRPr lang="ru-RU" dirty="0"/>
          </a:p>
        </p:txBody>
      </p:sp>
      <p:sp>
        <p:nvSpPr>
          <p:cNvPr id="4" name="Содержимое 3"/>
          <p:cNvSpPr>
            <a:spLocks noGrp="1"/>
          </p:cNvSpPr>
          <p:nvPr>
            <p:ph idx="1"/>
          </p:nvPr>
        </p:nvSpPr>
        <p:spPr>
          <a:xfrm>
            <a:off x="304800" y="980728"/>
            <a:ext cx="8686800" cy="5099397"/>
          </a:xfrm>
        </p:spPr>
        <p:txBody>
          <a:bodyPr>
            <a:normAutofit/>
          </a:bodyPr>
          <a:lstStyle/>
          <a:p>
            <a:r>
              <a:rPr lang="en-US" sz="3400" b="1" dirty="0" smtClean="0"/>
              <a:t>The regional plan</a:t>
            </a:r>
            <a:endParaRPr lang="ru-RU" sz="3400" b="1" dirty="0" smtClean="0"/>
          </a:p>
          <a:p>
            <a:pPr>
              <a:buNone/>
            </a:pPr>
            <a:r>
              <a:rPr lang="en-US" sz="3400" dirty="0" smtClean="0"/>
              <a:t>   In 1909, Geddes assisted in the early planning of the southern aspect of the </a:t>
            </a:r>
            <a:r>
              <a:rPr lang="en-US" sz="3400" u="sng" dirty="0" smtClean="0"/>
              <a:t>Zoological Gardens in Edinburgh</a:t>
            </a:r>
            <a:r>
              <a:rPr lang="en-US" sz="3400" dirty="0" smtClean="0"/>
              <a:t>. This work was formative in his development of a regional planning model called the "Valley Section”.</a:t>
            </a:r>
          </a:p>
          <a:p>
            <a:endParaRPr lang="ru-RU" dirty="0"/>
          </a:p>
        </p:txBody>
      </p:sp>
      <p:sp>
        <p:nvSpPr>
          <p:cNvPr id="5" name="Дата 4"/>
          <p:cNvSpPr>
            <a:spLocks noGrp="1"/>
          </p:cNvSpPr>
          <p:nvPr>
            <p:ph type="dt" sz="half" idx="10"/>
          </p:nvPr>
        </p:nvSpPr>
        <p:spPr/>
        <p:txBody>
          <a:bodyPr/>
          <a:lstStyle/>
          <a:p>
            <a:fld id="{E5240BB6-8EF4-4710-BEC2-762F394EFE02}" type="datetime1">
              <a:rPr lang="ru-RU" smtClean="0"/>
              <a:pPr/>
              <a:t>12.10.2014</a:t>
            </a:fld>
            <a:endParaRPr lang="ru-RU" dirty="0"/>
          </a:p>
        </p:txBody>
      </p:sp>
      <p:sp>
        <p:nvSpPr>
          <p:cNvPr id="6" name="Номер слайда 5"/>
          <p:cNvSpPr>
            <a:spLocks noGrp="1"/>
          </p:cNvSpPr>
          <p:nvPr>
            <p:ph type="sldNum" sz="quarter" idx="12"/>
          </p:nvPr>
        </p:nvSpPr>
        <p:spPr/>
        <p:txBody>
          <a:bodyPr/>
          <a:lstStyle/>
          <a:p>
            <a:fld id="{CC06A786-EBE9-43E5-A9CC-FA7EF48C8D58}" type="slidenum">
              <a:rPr lang="ru-RU" smtClean="0"/>
              <a:pPr/>
              <a:t>23</a:t>
            </a:fld>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79512" y="3429000"/>
            <a:ext cx="8812088" cy="3429000"/>
          </a:xfrm>
        </p:spPr>
        <p:txBody>
          <a:bodyPr>
            <a:normAutofit fontScale="85000" lnSpcReduction="20000"/>
          </a:bodyPr>
          <a:lstStyle/>
          <a:p>
            <a:r>
              <a:rPr lang="en-US" dirty="0" smtClean="0"/>
              <a:t> This model illustrated the complex interactions among biogeography, geomorphology and human systems and attempted to demonstrate how "natural occupations" such as hunting, mining, or fishing are supported by physical geographies that in turn determine patterns of human settlement. The point of this model was to make clear the complex and interrelated relationships between humans and their environment, and to encourage regional planning models that would be responsive to these conditions</a:t>
            </a:r>
            <a:endParaRPr lang="ru-RU" dirty="0"/>
          </a:p>
        </p:txBody>
      </p:sp>
      <p:sp>
        <p:nvSpPr>
          <p:cNvPr id="4" name="Дата 3"/>
          <p:cNvSpPr>
            <a:spLocks noGrp="1"/>
          </p:cNvSpPr>
          <p:nvPr>
            <p:ph type="dt" sz="half" idx="10"/>
          </p:nvPr>
        </p:nvSpPr>
        <p:spPr/>
        <p:txBody>
          <a:bodyPr/>
          <a:lstStyle/>
          <a:p>
            <a:fld id="{CB262BFE-51F7-456F-BD03-40ADAE82F6FE}" type="datetime1">
              <a:rPr lang="ru-RU" smtClean="0"/>
              <a:pPr/>
              <a:t>12.10.2014</a:t>
            </a:fld>
            <a:endParaRPr lang="ru-RU" dirty="0"/>
          </a:p>
        </p:txBody>
      </p:sp>
      <p:sp>
        <p:nvSpPr>
          <p:cNvPr id="5" name="Номер слайда 4"/>
          <p:cNvSpPr>
            <a:spLocks noGrp="1"/>
          </p:cNvSpPr>
          <p:nvPr>
            <p:ph type="sldNum" sz="quarter" idx="12"/>
          </p:nvPr>
        </p:nvSpPr>
        <p:spPr/>
        <p:txBody>
          <a:bodyPr/>
          <a:lstStyle/>
          <a:p>
            <a:fld id="{CC06A786-EBE9-43E5-A9CC-FA7EF48C8D58}" type="slidenum">
              <a:rPr lang="ru-RU" smtClean="0"/>
              <a:pPr/>
              <a:t>24</a:t>
            </a:fld>
            <a:endParaRPr lang="ru-RU" dirty="0"/>
          </a:p>
        </p:txBody>
      </p:sp>
      <p:pic>
        <p:nvPicPr>
          <p:cNvPr id="48130" name="Picture 2" descr="http://upload.wikimedia.org/wikipedia/commons/4/40/Valley_Section%2C_1909.png"/>
          <p:cNvPicPr>
            <a:picLocks noChangeAspect="1" noChangeArrowheads="1"/>
          </p:cNvPicPr>
          <p:nvPr/>
        </p:nvPicPr>
        <p:blipFill>
          <a:blip r:embed="rId2" cstate="print"/>
          <a:srcRect/>
          <a:stretch>
            <a:fillRect/>
          </a:stretch>
        </p:blipFill>
        <p:spPr bwMode="auto">
          <a:xfrm>
            <a:off x="0" y="0"/>
            <a:ext cx="7020272" cy="2898413"/>
          </a:xfrm>
          <a:prstGeom prst="rect">
            <a:avLst/>
          </a:prstGeom>
          <a:noFill/>
        </p:spPr>
      </p:pic>
      <p:sp>
        <p:nvSpPr>
          <p:cNvPr id="8" name="Прямоугольник 7"/>
          <p:cNvSpPr/>
          <p:nvPr/>
        </p:nvSpPr>
        <p:spPr>
          <a:xfrm>
            <a:off x="1043608" y="2996952"/>
            <a:ext cx="4174604" cy="400110"/>
          </a:xfrm>
          <a:prstGeom prst="rect">
            <a:avLst/>
          </a:prstGeom>
        </p:spPr>
        <p:txBody>
          <a:bodyPr wrap="none">
            <a:spAutoFit/>
          </a:bodyPr>
          <a:lstStyle/>
          <a:p>
            <a:r>
              <a:rPr lang="en-US" sz="2000" b="1" dirty="0" smtClean="0"/>
              <a:t>Patrick Geddes, Valley Section, 1909</a:t>
            </a:r>
            <a:endParaRPr lang="ru-RU" sz="2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Patrick Geddes: Work in Palestine</a:t>
            </a:r>
            <a:endParaRPr lang="ru-RU" dirty="0"/>
          </a:p>
        </p:txBody>
      </p:sp>
      <p:sp>
        <p:nvSpPr>
          <p:cNvPr id="3" name="Текст 2"/>
          <p:cNvSpPr>
            <a:spLocks noGrp="1"/>
          </p:cNvSpPr>
          <p:nvPr>
            <p:ph type="body" idx="2"/>
          </p:nvPr>
        </p:nvSpPr>
        <p:spPr>
          <a:xfrm>
            <a:off x="323528" y="188640"/>
            <a:ext cx="4402832" cy="4800600"/>
          </a:xfrm>
        </p:spPr>
        <p:txBody>
          <a:bodyPr>
            <a:noAutofit/>
          </a:bodyPr>
          <a:lstStyle/>
          <a:p>
            <a:r>
              <a:rPr lang="en-US" sz="2400" dirty="0" smtClean="0"/>
              <a:t>In 1919, Geddes was commissioned by the </a:t>
            </a:r>
            <a:r>
              <a:rPr lang="en-US" sz="2400" u="sng" dirty="0" smtClean="0"/>
              <a:t>British </a:t>
            </a:r>
            <a:r>
              <a:rPr lang="en-US" sz="2400" dirty="0" smtClean="0"/>
              <a:t>Mandate to draw up a </a:t>
            </a:r>
            <a:r>
              <a:rPr lang="en-US" sz="2400" dirty="0" err="1" smtClean="0"/>
              <a:t>masterplan</a:t>
            </a:r>
            <a:r>
              <a:rPr lang="en-US" sz="2400" dirty="0" smtClean="0"/>
              <a:t> for Jerusalem </a:t>
            </a:r>
          </a:p>
          <a:p>
            <a:endParaRPr lang="en-US" sz="2400" dirty="0" smtClean="0"/>
          </a:p>
          <a:p>
            <a:r>
              <a:rPr lang="en-US" sz="2400" dirty="0" smtClean="0"/>
              <a:t>In 1925, he also submitted a master plan for developing Tel Aviv, called "Geddes Plan for Tel Aviv" . It was adopted by the city council led by Meir Dizengoff. Tel Aviv is the only known city whose core is entirely built according to Geddes' plan.</a:t>
            </a:r>
            <a:endParaRPr lang="ru-RU" sz="2400" dirty="0"/>
          </a:p>
        </p:txBody>
      </p:sp>
      <p:pic>
        <p:nvPicPr>
          <p:cNvPr id="3074" name="Picture 2" descr="http://upload.wikimedia.org/wikipedia/commons/c/c3/Geddes_Plan_for_Tel_Aviv_1925.jpg"/>
          <p:cNvPicPr>
            <a:picLocks noChangeAspect="1" noChangeArrowheads="1"/>
          </p:cNvPicPr>
          <p:nvPr/>
        </p:nvPicPr>
        <p:blipFill>
          <a:blip r:embed="rId2" cstate="print"/>
          <a:srcRect/>
          <a:stretch>
            <a:fillRect/>
          </a:stretch>
        </p:blipFill>
        <p:spPr bwMode="auto">
          <a:xfrm>
            <a:off x="5076056" y="0"/>
            <a:ext cx="3762375" cy="5981700"/>
          </a:xfrm>
          <a:prstGeom prst="rect">
            <a:avLst/>
          </a:prstGeom>
          <a:noFill/>
        </p:spPr>
      </p:pic>
      <p:sp>
        <p:nvSpPr>
          <p:cNvPr id="6" name="Прямоугольник 5"/>
          <p:cNvSpPr/>
          <p:nvPr/>
        </p:nvSpPr>
        <p:spPr>
          <a:xfrm>
            <a:off x="4572000" y="6021288"/>
            <a:ext cx="4572000" cy="707886"/>
          </a:xfrm>
          <a:prstGeom prst="rect">
            <a:avLst/>
          </a:prstGeom>
        </p:spPr>
        <p:txBody>
          <a:bodyPr>
            <a:spAutoFit/>
          </a:bodyPr>
          <a:lstStyle/>
          <a:p>
            <a:pPr fontAlgn="t"/>
            <a:r>
              <a:rPr lang="arn-CL" sz="2000" b="1" dirty="0" smtClean="0"/>
              <a:t>Master Plan for Tel Aviv, 1925 by Patrick Geddes</a:t>
            </a:r>
            <a:endParaRPr lang="arn-CL" sz="2000" b="1" dirty="0"/>
          </a:p>
        </p:txBody>
      </p:sp>
      <p:sp>
        <p:nvSpPr>
          <p:cNvPr id="7" name="Дата 6"/>
          <p:cNvSpPr>
            <a:spLocks noGrp="1"/>
          </p:cNvSpPr>
          <p:nvPr>
            <p:ph type="dt" sz="half" idx="10"/>
          </p:nvPr>
        </p:nvSpPr>
        <p:spPr/>
        <p:txBody>
          <a:bodyPr/>
          <a:lstStyle/>
          <a:p>
            <a:fld id="{734149B0-F86C-4E2A-AC07-C6AC675C42A0}" type="datetime1">
              <a:rPr lang="ru-RU" smtClean="0"/>
              <a:pPr/>
              <a:t>12.10.2014</a:t>
            </a:fld>
            <a:endParaRPr lang="ru-RU" dirty="0"/>
          </a:p>
        </p:txBody>
      </p:sp>
      <p:sp>
        <p:nvSpPr>
          <p:cNvPr id="8" name="Номер слайда 7"/>
          <p:cNvSpPr>
            <a:spLocks noGrp="1"/>
          </p:cNvSpPr>
          <p:nvPr>
            <p:ph type="sldNum" sz="quarter" idx="12"/>
          </p:nvPr>
        </p:nvSpPr>
        <p:spPr/>
        <p:txBody>
          <a:bodyPr/>
          <a:lstStyle/>
          <a:p>
            <a:fld id="{CC06A786-EBE9-43E5-A9CC-FA7EF48C8D58}" type="slidenum">
              <a:rPr lang="ru-RU" smtClean="0"/>
              <a:pPr/>
              <a:t>25</a:t>
            </a:fld>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093296"/>
            <a:ext cx="8458200" cy="520700"/>
          </a:xfrm>
        </p:spPr>
        <p:txBody>
          <a:bodyPr/>
          <a:lstStyle/>
          <a:p>
            <a:r>
              <a:rPr lang="ru-RU" dirty="0" err="1" smtClean="0"/>
              <a:t>Bombay</a:t>
            </a:r>
            <a:r>
              <a:rPr lang="ru-RU" dirty="0" smtClean="0"/>
              <a:t> </a:t>
            </a:r>
            <a:r>
              <a:rPr lang="ru-RU" dirty="0" err="1" smtClean="0"/>
              <a:t>Town</a:t>
            </a:r>
            <a:r>
              <a:rPr lang="ru-RU" dirty="0" smtClean="0"/>
              <a:t> </a:t>
            </a:r>
            <a:r>
              <a:rPr lang="ru-RU" dirty="0" err="1" smtClean="0"/>
              <a:t>Planning</a:t>
            </a:r>
            <a:r>
              <a:rPr lang="ru-RU" dirty="0" smtClean="0"/>
              <a:t> </a:t>
            </a:r>
            <a:r>
              <a:rPr lang="ru-RU" dirty="0" err="1" smtClean="0"/>
              <a:t>Act</a:t>
            </a:r>
            <a:r>
              <a:rPr lang="ru-RU" dirty="0" smtClean="0"/>
              <a:t> </a:t>
            </a:r>
            <a:r>
              <a:rPr lang="ru-RU" dirty="0" err="1" smtClean="0"/>
              <a:t>of</a:t>
            </a:r>
            <a:r>
              <a:rPr lang="ru-RU" dirty="0" smtClean="0"/>
              <a:t> 1915</a:t>
            </a:r>
            <a:endParaRPr lang="ru-RU" dirty="0"/>
          </a:p>
        </p:txBody>
      </p:sp>
      <p:sp>
        <p:nvSpPr>
          <p:cNvPr id="4" name="Содержимое 3"/>
          <p:cNvSpPr>
            <a:spLocks noGrp="1"/>
          </p:cNvSpPr>
          <p:nvPr>
            <p:ph sz="half" idx="1"/>
          </p:nvPr>
        </p:nvSpPr>
        <p:spPr>
          <a:xfrm>
            <a:off x="0" y="609600"/>
            <a:ext cx="8915400" cy="4800600"/>
          </a:xfrm>
        </p:spPr>
        <p:txBody>
          <a:bodyPr>
            <a:normAutofit fontScale="92500"/>
          </a:bodyPr>
          <a:lstStyle/>
          <a:p>
            <a:r>
              <a:rPr lang="en-US" sz="2400" dirty="0" smtClean="0"/>
              <a:t>Geddes' work in improving the slums of Edinburgh led to an invitation from </a:t>
            </a:r>
            <a:r>
              <a:rPr lang="en-US" sz="2400" u="sng" dirty="0" smtClean="0"/>
              <a:t>Lord </a:t>
            </a:r>
            <a:r>
              <a:rPr lang="en-US" sz="2400" u="sng" dirty="0" err="1" smtClean="0"/>
              <a:t>Pentland</a:t>
            </a:r>
            <a:r>
              <a:rPr lang="en-US" sz="2400" dirty="0" smtClean="0"/>
              <a:t> (then Governor of Madras) to travel to </a:t>
            </a:r>
            <a:r>
              <a:rPr lang="en-US" sz="2400" u="sng" dirty="0" smtClean="0"/>
              <a:t>India</a:t>
            </a:r>
            <a:r>
              <a:rPr lang="en-US" sz="2400" dirty="0" smtClean="0"/>
              <a:t> to advise on emerging urban planning issues, in particular, how to mediate "between the need for public improvement and respect for existing social standards".</a:t>
            </a:r>
          </a:p>
          <a:p>
            <a:endParaRPr lang="en-US" sz="2400" dirty="0" smtClean="0"/>
          </a:p>
          <a:p>
            <a:r>
              <a:rPr lang="en-US" sz="2400" dirty="0" smtClean="0"/>
              <a:t>Between 1915 and 1919 Geddes wrote a series of "exhaustive town planning reports" on at least eighteen Indian cities.</a:t>
            </a:r>
          </a:p>
          <a:p>
            <a:endParaRPr lang="en-US" sz="2400" dirty="0" smtClean="0"/>
          </a:p>
          <a:p>
            <a:r>
              <a:rPr lang="en-US" sz="2400" dirty="0" smtClean="0"/>
              <a:t>His principles for town planning in Bombay demonstrate his views on the relationship between social processes and spatial form, and the intimate and causal connections between the social development of the individual and the cultural and physical environment.</a:t>
            </a:r>
            <a:endParaRPr lang="ru-RU" sz="2400" dirty="0"/>
          </a:p>
        </p:txBody>
      </p:sp>
      <p:sp>
        <p:nvSpPr>
          <p:cNvPr id="5" name="Дата 4"/>
          <p:cNvSpPr>
            <a:spLocks noGrp="1"/>
          </p:cNvSpPr>
          <p:nvPr>
            <p:ph type="dt" sz="half" idx="10"/>
          </p:nvPr>
        </p:nvSpPr>
        <p:spPr/>
        <p:txBody>
          <a:bodyPr/>
          <a:lstStyle/>
          <a:p>
            <a:fld id="{B4FF6A21-AED7-47BF-B213-EADBC668D14B}"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093296"/>
            <a:ext cx="8458200" cy="520700"/>
          </a:xfrm>
        </p:spPr>
        <p:txBody>
          <a:bodyPr/>
          <a:lstStyle/>
          <a:p>
            <a:r>
              <a:rPr lang="ru-RU" dirty="0" err="1" smtClean="0"/>
              <a:t>Bombay</a:t>
            </a:r>
            <a:r>
              <a:rPr lang="ru-RU" dirty="0" smtClean="0"/>
              <a:t> </a:t>
            </a:r>
            <a:r>
              <a:rPr lang="ru-RU" dirty="0" err="1" smtClean="0"/>
              <a:t>Town</a:t>
            </a:r>
            <a:r>
              <a:rPr lang="ru-RU" dirty="0" smtClean="0"/>
              <a:t> </a:t>
            </a:r>
            <a:r>
              <a:rPr lang="ru-RU" dirty="0" err="1" smtClean="0"/>
              <a:t>Planning</a:t>
            </a:r>
            <a:r>
              <a:rPr lang="ru-RU" dirty="0" smtClean="0"/>
              <a:t> </a:t>
            </a:r>
            <a:r>
              <a:rPr lang="ru-RU" dirty="0" err="1" smtClean="0"/>
              <a:t>Act</a:t>
            </a:r>
            <a:r>
              <a:rPr lang="ru-RU" dirty="0" smtClean="0"/>
              <a:t> </a:t>
            </a:r>
            <a:r>
              <a:rPr lang="ru-RU" dirty="0" err="1" smtClean="0"/>
              <a:t>of</a:t>
            </a:r>
            <a:r>
              <a:rPr lang="ru-RU" dirty="0" smtClean="0"/>
              <a:t> 1915</a:t>
            </a:r>
            <a:endParaRPr lang="ru-RU" dirty="0"/>
          </a:p>
        </p:txBody>
      </p:sp>
      <p:sp>
        <p:nvSpPr>
          <p:cNvPr id="4" name="Содержимое 3"/>
          <p:cNvSpPr>
            <a:spLocks noGrp="1"/>
          </p:cNvSpPr>
          <p:nvPr>
            <p:ph sz="half" idx="1"/>
          </p:nvPr>
        </p:nvSpPr>
        <p:spPr>
          <a:xfrm>
            <a:off x="552128" y="144016"/>
            <a:ext cx="8591872" cy="6093296"/>
          </a:xfrm>
        </p:spPr>
        <p:txBody>
          <a:bodyPr>
            <a:normAutofit fontScale="70000" lnSpcReduction="20000"/>
          </a:bodyPr>
          <a:lstStyle/>
          <a:p>
            <a:pPr>
              <a:buNone/>
            </a:pPr>
            <a:r>
              <a:rPr lang="en-US" b="1" dirty="0" smtClean="0"/>
              <a:t>Principles  for town planning in Bombay included:</a:t>
            </a:r>
          </a:p>
          <a:p>
            <a:pPr lvl="0">
              <a:spcBef>
                <a:spcPts val="0"/>
              </a:spcBef>
            </a:pPr>
            <a:r>
              <a:rPr lang="en-US" dirty="0" smtClean="0"/>
              <a:t>Preservation of human life and energy, rather than superficial beautification.</a:t>
            </a:r>
          </a:p>
          <a:p>
            <a:pPr lvl="0">
              <a:spcBef>
                <a:spcPts val="0"/>
              </a:spcBef>
            </a:pPr>
            <a:endParaRPr lang="ru-RU" dirty="0" smtClean="0"/>
          </a:p>
          <a:p>
            <a:pPr lvl="0">
              <a:spcBef>
                <a:spcPts val="0"/>
              </a:spcBef>
            </a:pPr>
            <a:r>
              <a:rPr lang="en-US" dirty="0" smtClean="0"/>
              <a:t>Conformity to an orderly development plan carried out in stages.</a:t>
            </a:r>
          </a:p>
          <a:p>
            <a:pPr lvl="0">
              <a:spcBef>
                <a:spcPts val="0"/>
              </a:spcBef>
            </a:pPr>
            <a:endParaRPr lang="ru-RU" dirty="0" smtClean="0"/>
          </a:p>
          <a:p>
            <a:pPr lvl="0">
              <a:spcBef>
                <a:spcPts val="0"/>
              </a:spcBef>
            </a:pPr>
            <a:r>
              <a:rPr lang="en-US" dirty="0" smtClean="0"/>
              <a:t>Purchasing land suitable for building.</a:t>
            </a:r>
          </a:p>
          <a:p>
            <a:pPr lvl="0">
              <a:spcBef>
                <a:spcPts val="0"/>
              </a:spcBef>
            </a:pPr>
            <a:endParaRPr lang="ru-RU" dirty="0" smtClean="0"/>
          </a:p>
          <a:p>
            <a:pPr lvl="0">
              <a:spcBef>
                <a:spcPts val="0"/>
              </a:spcBef>
            </a:pPr>
            <a:r>
              <a:rPr lang="ru-RU" dirty="0" err="1" smtClean="0"/>
              <a:t>Promoting</a:t>
            </a:r>
            <a:r>
              <a:rPr lang="ru-RU" dirty="0" smtClean="0"/>
              <a:t> </a:t>
            </a:r>
            <a:r>
              <a:rPr lang="ru-RU" dirty="0" err="1" smtClean="0"/>
              <a:t>trade</a:t>
            </a:r>
            <a:r>
              <a:rPr lang="ru-RU" dirty="0" smtClean="0"/>
              <a:t> and </a:t>
            </a:r>
            <a:r>
              <a:rPr lang="ru-RU" dirty="0" err="1" smtClean="0"/>
              <a:t>commerce</a:t>
            </a:r>
            <a:r>
              <a:rPr lang="ru-RU" dirty="0" smtClean="0"/>
              <a:t>.</a:t>
            </a:r>
            <a:endParaRPr lang="en-US" dirty="0" smtClean="0"/>
          </a:p>
          <a:p>
            <a:pPr lvl="0">
              <a:spcBef>
                <a:spcPts val="0"/>
              </a:spcBef>
            </a:pPr>
            <a:endParaRPr lang="ru-RU" dirty="0" smtClean="0"/>
          </a:p>
          <a:p>
            <a:pPr lvl="0">
              <a:spcBef>
                <a:spcPts val="0"/>
              </a:spcBef>
            </a:pPr>
            <a:r>
              <a:rPr lang="en-US" dirty="0" smtClean="0"/>
              <a:t>Preserving historic buildings and buildings of religious significance.</a:t>
            </a:r>
          </a:p>
          <a:p>
            <a:pPr lvl="0">
              <a:spcBef>
                <a:spcPts val="0"/>
              </a:spcBef>
            </a:pPr>
            <a:endParaRPr lang="ru-RU" dirty="0" smtClean="0"/>
          </a:p>
          <a:p>
            <a:pPr lvl="0">
              <a:spcBef>
                <a:spcPts val="0"/>
              </a:spcBef>
            </a:pPr>
            <a:r>
              <a:rPr lang="en-US" dirty="0" smtClean="0"/>
              <a:t>Developing a city worthy of civic pride, not an imitation of European cities.</a:t>
            </a:r>
          </a:p>
          <a:p>
            <a:pPr lvl="0">
              <a:spcBef>
                <a:spcPts val="0"/>
              </a:spcBef>
            </a:pPr>
            <a:endParaRPr lang="ru-RU" dirty="0" smtClean="0"/>
          </a:p>
          <a:p>
            <a:pPr lvl="0">
              <a:spcBef>
                <a:spcPts val="0"/>
              </a:spcBef>
            </a:pPr>
            <a:r>
              <a:rPr lang="en-US" dirty="0" smtClean="0"/>
              <a:t>Promoting the happiness, health and comfort of all residents, rather than focusing on roads and parks available only to the rich.</a:t>
            </a:r>
          </a:p>
          <a:p>
            <a:pPr lvl="0">
              <a:spcBef>
                <a:spcPts val="0"/>
              </a:spcBef>
            </a:pPr>
            <a:endParaRPr lang="ru-RU" dirty="0" smtClean="0"/>
          </a:p>
          <a:p>
            <a:pPr lvl="0">
              <a:spcBef>
                <a:spcPts val="0"/>
              </a:spcBef>
            </a:pPr>
            <a:r>
              <a:rPr lang="en-US" dirty="0" smtClean="0"/>
              <a:t>Control over future growth with adequate provision for future requirements.</a:t>
            </a:r>
            <a:endParaRPr lang="ru-RU" dirty="0" smtClean="0"/>
          </a:p>
          <a:p>
            <a:pPr>
              <a:spcBef>
                <a:spcPts val="0"/>
              </a:spcBef>
              <a:buNone/>
            </a:pPr>
            <a:endParaRPr lang="ru-RU" b="1" dirty="0" smtClean="0"/>
          </a:p>
          <a:p>
            <a:endParaRPr lang="ru-RU" dirty="0"/>
          </a:p>
        </p:txBody>
      </p:sp>
      <p:sp>
        <p:nvSpPr>
          <p:cNvPr id="5" name="Дата 4"/>
          <p:cNvSpPr>
            <a:spLocks noGrp="1"/>
          </p:cNvSpPr>
          <p:nvPr>
            <p:ph type="dt" sz="half" idx="10"/>
          </p:nvPr>
        </p:nvSpPr>
        <p:spPr>
          <a:xfrm>
            <a:off x="7380312" y="0"/>
            <a:ext cx="2514600" cy="288925"/>
          </a:xfrm>
        </p:spPr>
        <p:txBody>
          <a:bodyPr/>
          <a:lstStyle/>
          <a:p>
            <a:fld id="{E5240BB6-8EF4-4710-BEC2-762F394EFE02}" type="datetime1">
              <a:rPr lang="ru-RU" b="1" smtClean="0"/>
              <a:pPr/>
              <a:t>12.10.2014</a:t>
            </a:fld>
            <a:endParaRPr lang="ru-RU" b="1" dirty="0"/>
          </a:p>
        </p:txBody>
      </p:sp>
      <p:sp>
        <p:nvSpPr>
          <p:cNvPr id="6" name="Номер слайда 5"/>
          <p:cNvSpPr>
            <a:spLocks noGrp="1"/>
          </p:cNvSpPr>
          <p:nvPr>
            <p:ph type="sldNum" sz="quarter" idx="12"/>
          </p:nvPr>
        </p:nvSpPr>
        <p:spPr/>
        <p:txBody>
          <a:bodyPr/>
          <a:lstStyle/>
          <a:p>
            <a:fld id="{CC06A786-EBE9-43E5-A9CC-FA7EF48C8D58}" type="slidenum">
              <a:rPr lang="ru-RU" smtClean="0"/>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Thomas </a:t>
            </a:r>
            <a:r>
              <a:rPr lang="en-US" dirty="0" smtClean="0"/>
              <a:t> </a:t>
            </a:r>
            <a:r>
              <a:rPr lang="ru-RU" dirty="0" smtClean="0"/>
              <a:t>Hayton </a:t>
            </a:r>
            <a:r>
              <a:rPr lang="en-US" dirty="0" smtClean="0"/>
              <a:t> </a:t>
            </a:r>
            <a:r>
              <a:rPr lang="ru-RU" dirty="0" smtClean="0"/>
              <a:t>Mawson</a:t>
            </a:r>
            <a:r>
              <a:rPr lang="en-US" dirty="0" smtClean="0"/>
              <a:t> </a:t>
            </a:r>
            <a:r>
              <a:rPr lang="ru-RU" dirty="0" smtClean="0"/>
              <a:t> </a:t>
            </a:r>
            <a:r>
              <a:rPr lang="en-US" dirty="0" smtClean="0"/>
              <a:t>(1861-1933)</a:t>
            </a:r>
            <a:endParaRPr lang="ru-RU" dirty="0"/>
          </a:p>
        </p:txBody>
      </p:sp>
      <p:graphicFrame>
        <p:nvGraphicFramePr>
          <p:cNvPr id="5" name="Таблица 4"/>
          <p:cNvGraphicFramePr>
            <a:graphicFrameLocks noGrp="1"/>
          </p:cNvGraphicFramePr>
          <p:nvPr/>
        </p:nvGraphicFramePr>
        <p:xfrm>
          <a:off x="323528" y="404664"/>
          <a:ext cx="5544616" cy="4725754"/>
        </p:xfrm>
        <a:graphic>
          <a:graphicData uri="http://schemas.openxmlformats.org/drawingml/2006/table">
            <a:tbl>
              <a:tblPr/>
              <a:tblGrid>
                <a:gridCol w="2272668"/>
                <a:gridCol w="1550663"/>
                <a:gridCol w="1721285"/>
              </a:tblGrid>
              <a:tr h="1769245">
                <a:tc rowSpan="2" gridSpan="2">
                  <a:txBody>
                    <a:bodyPr/>
                    <a:lstStyle/>
                    <a:p>
                      <a:pPr algn="l">
                        <a:lnSpc>
                          <a:spcPct val="115000"/>
                        </a:lnSpc>
                        <a:spcAft>
                          <a:spcPts val="0"/>
                        </a:spcAft>
                      </a:pPr>
                      <a:endParaRPr lang="ru-RU" sz="1800" b="1" dirty="0">
                        <a:latin typeface="Times New Roman"/>
                        <a:ea typeface="Times New Roman"/>
                        <a:cs typeface="Times New Roman"/>
                      </a:endParaRPr>
                    </a:p>
                  </a:txBody>
                  <a:tcPr marL="64711" marR="64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a:txBody>
                    <a:bodyPr/>
                    <a:lstStyle/>
                    <a:p>
                      <a:pPr algn="r">
                        <a:lnSpc>
                          <a:spcPct val="115000"/>
                        </a:lnSpc>
                        <a:spcAft>
                          <a:spcPts val="0"/>
                        </a:spcAft>
                      </a:pPr>
                      <a:r>
                        <a:rPr lang="ru-RU" sz="1800" b="1" dirty="0">
                          <a:latin typeface="Arial"/>
                          <a:ea typeface="Times New Roman"/>
                          <a:cs typeface="Times New Roman"/>
                        </a:rPr>
                        <a:t>LOCATION:</a:t>
                      </a:r>
                      <a:endParaRPr lang="ru-RU" sz="1800" b="1" dirty="0">
                        <a:latin typeface="Calibri"/>
                        <a:ea typeface="Calibri"/>
                        <a:cs typeface="Times New Roman"/>
                      </a:endParaRPr>
                    </a:p>
                    <a:p>
                      <a:pPr algn="r">
                        <a:lnSpc>
                          <a:spcPct val="115000"/>
                        </a:lnSpc>
                        <a:spcAft>
                          <a:spcPts val="0"/>
                        </a:spcAft>
                      </a:pPr>
                      <a:r>
                        <a:rPr lang="ru-RU" sz="1800" b="1" dirty="0" err="1">
                          <a:latin typeface="Arial"/>
                          <a:ea typeface="Times New Roman"/>
                          <a:cs typeface="Times New Roman"/>
                        </a:rPr>
                        <a:t>Greece</a:t>
                      </a:r>
                      <a:r>
                        <a:rPr lang="ru-RU" sz="1800" b="1" dirty="0">
                          <a:latin typeface="Arial"/>
                          <a:ea typeface="Times New Roman"/>
                          <a:cs typeface="Times New Roman"/>
                        </a:rPr>
                        <a:t> </a:t>
                      </a:r>
                      <a:endParaRPr lang="ru-RU" sz="1800" b="1" dirty="0">
                        <a:latin typeface="Calibri"/>
                        <a:ea typeface="Calibri"/>
                        <a:cs typeface="Times New Roman"/>
                      </a:endParaRPr>
                    </a:p>
                  </a:txBody>
                  <a:tcPr marL="64711" marR="64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4637">
                <a:tc gridSpan="2" vMerge="1">
                  <a:txBody>
                    <a:bodyPr/>
                    <a:lstStyle/>
                    <a:p>
                      <a:endParaRPr lang="ru-RU"/>
                    </a:p>
                  </a:txBody>
                  <a:tcPr/>
                </a:tc>
                <a:tc hMerge="1" vMerge="1">
                  <a:txBody>
                    <a:bodyPr/>
                    <a:lstStyle/>
                    <a:p>
                      <a:endParaRPr lang="ru-RU"/>
                    </a:p>
                  </a:txBody>
                  <a:tcPr/>
                </a:tc>
                <a:tc>
                  <a:txBody>
                    <a:bodyPr/>
                    <a:lstStyle/>
                    <a:p>
                      <a:pPr algn="r">
                        <a:lnSpc>
                          <a:spcPct val="115000"/>
                        </a:lnSpc>
                        <a:spcAft>
                          <a:spcPts val="0"/>
                        </a:spcAft>
                      </a:pPr>
                      <a:r>
                        <a:rPr lang="ru-RU" sz="1800" b="1" dirty="0">
                          <a:latin typeface="Arial"/>
                          <a:ea typeface="Times New Roman"/>
                          <a:cs typeface="Times New Roman"/>
                        </a:rPr>
                        <a:t>DETAILS: </a:t>
                      </a:r>
                      <a:endParaRPr lang="ru-RU" sz="1800" b="1" dirty="0">
                        <a:latin typeface="Calibri"/>
                        <a:ea typeface="Calibri"/>
                        <a:cs typeface="Times New Roman"/>
                      </a:endParaRPr>
                    </a:p>
                    <a:p>
                      <a:pPr algn="r">
                        <a:lnSpc>
                          <a:spcPct val="115000"/>
                        </a:lnSpc>
                        <a:spcAft>
                          <a:spcPts val="0"/>
                        </a:spcAft>
                      </a:pPr>
                      <a:r>
                        <a:rPr lang="ru-RU" sz="1800" b="1" dirty="0" err="1">
                          <a:latin typeface="Arial"/>
                          <a:ea typeface="Times New Roman"/>
                          <a:cs typeface="Times New Roman"/>
                        </a:rPr>
                        <a:t>Town</a:t>
                      </a:r>
                      <a:r>
                        <a:rPr lang="ru-RU" sz="1800" b="1" dirty="0">
                          <a:latin typeface="Arial"/>
                          <a:ea typeface="Times New Roman"/>
                          <a:cs typeface="Times New Roman"/>
                        </a:rPr>
                        <a:t> </a:t>
                      </a:r>
                      <a:r>
                        <a:rPr lang="ru-RU" sz="1800" b="1" dirty="0" err="1">
                          <a:latin typeface="Arial"/>
                          <a:ea typeface="Times New Roman"/>
                          <a:cs typeface="Times New Roman"/>
                        </a:rPr>
                        <a:t>planning</a:t>
                      </a:r>
                      <a:endParaRPr lang="ru-RU" sz="1800" b="1" dirty="0">
                        <a:latin typeface="Calibri"/>
                        <a:ea typeface="Calibri"/>
                        <a:cs typeface="Times New Roman"/>
                      </a:endParaRPr>
                    </a:p>
                  </a:txBody>
                  <a:tcPr marL="64711" marR="64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4631">
                <a:tc>
                  <a:txBody>
                    <a:bodyPr/>
                    <a:lstStyle/>
                    <a:p>
                      <a:pPr algn="r">
                        <a:lnSpc>
                          <a:spcPct val="115000"/>
                        </a:lnSpc>
                        <a:spcAft>
                          <a:spcPts val="0"/>
                        </a:spcAft>
                      </a:pPr>
                      <a:r>
                        <a:rPr lang="ru-RU" sz="1800" b="1">
                          <a:latin typeface="Arial"/>
                          <a:ea typeface="Times New Roman"/>
                          <a:cs typeface="Times New Roman"/>
                        </a:rPr>
                        <a:t>NAME: </a:t>
                      </a:r>
                      <a:endParaRPr lang="ru-RU" sz="1800" b="1">
                        <a:latin typeface="Calibri"/>
                        <a:ea typeface="Calibri"/>
                        <a:cs typeface="Times New Roman"/>
                      </a:endParaRPr>
                    </a:p>
                    <a:p>
                      <a:pPr algn="r">
                        <a:lnSpc>
                          <a:spcPct val="115000"/>
                        </a:lnSpc>
                        <a:spcAft>
                          <a:spcPts val="0"/>
                        </a:spcAft>
                      </a:pPr>
                      <a:r>
                        <a:rPr lang="ru-RU" sz="1800" b="1">
                          <a:latin typeface="Arial"/>
                          <a:ea typeface="Times New Roman"/>
                          <a:cs typeface="Times New Roman"/>
                        </a:rPr>
                        <a:t>Salonika</a:t>
                      </a:r>
                      <a:endParaRPr lang="ru-RU" sz="1800" b="1">
                        <a:latin typeface="Calibri"/>
                        <a:ea typeface="Calibri"/>
                        <a:cs typeface="Times New Roman"/>
                      </a:endParaRPr>
                    </a:p>
                  </a:txBody>
                  <a:tcPr marL="64711" marR="64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800" b="1">
                          <a:latin typeface="Arial"/>
                          <a:ea typeface="Times New Roman"/>
                          <a:cs typeface="Times New Roman"/>
                        </a:rPr>
                        <a:t>DATE: </a:t>
                      </a:r>
                      <a:endParaRPr lang="ru-RU" sz="1800" b="1">
                        <a:latin typeface="Calibri"/>
                        <a:ea typeface="Calibri"/>
                        <a:cs typeface="Times New Roman"/>
                      </a:endParaRPr>
                    </a:p>
                    <a:p>
                      <a:pPr algn="r">
                        <a:lnSpc>
                          <a:spcPct val="115000"/>
                        </a:lnSpc>
                        <a:spcAft>
                          <a:spcPts val="0"/>
                        </a:spcAft>
                      </a:pPr>
                      <a:r>
                        <a:rPr lang="ru-RU" sz="1800" b="1">
                          <a:latin typeface="Arial"/>
                          <a:ea typeface="Times New Roman"/>
                          <a:cs typeface="Times New Roman"/>
                        </a:rPr>
                        <a:t>1917</a:t>
                      </a:r>
                      <a:endParaRPr lang="ru-RU" sz="1800" b="1">
                        <a:latin typeface="Calibri"/>
                        <a:ea typeface="Calibri"/>
                        <a:cs typeface="Times New Roman"/>
                      </a:endParaRPr>
                    </a:p>
                  </a:txBody>
                  <a:tcPr marL="64711" marR="64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800" b="1" dirty="0">
                          <a:latin typeface="Arial"/>
                          <a:ea typeface="Times New Roman"/>
                          <a:cs typeface="Times New Roman"/>
                        </a:rPr>
                        <a:t>CLIENT: </a:t>
                      </a:r>
                      <a:endParaRPr lang="ru-RU" sz="1800" b="1" dirty="0">
                        <a:latin typeface="Calibri"/>
                        <a:ea typeface="Calibri"/>
                        <a:cs typeface="Times New Roman"/>
                      </a:endParaRPr>
                    </a:p>
                    <a:p>
                      <a:pPr algn="r">
                        <a:lnSpc>
                          <a:spcPct val="115000"/>
                        </a:lnSpc>
                        <a:spcAft>
                          <a:spcPts val="0"/>
                        </a:spcAft>
                      </a:pPr>
                      <a:r>
                        <a:rPr lang="ru-RU" sz="1800" b="1" dirty="0" err="1">
                          <a:latin typeface="Arial"/>
                          <a:ea typeface="Times New Roman"/>
                          <a:cs typeface="Times New Roman"/>
                        </a:rPr>
                        <a:t>City</a:t>
                      </a:r>
                      <a:r>
                        <a:rPr lang="ru-RU" sz="1800" b="1" dirty="0">
                          <a:latin typeface="Arial"/>
                          <a:ea typeface="Times New Roman"/>
                          <a:cs typeface="Times New Roman"/>
                        </a:rPr>
                        <a:t> </a:t>
                      </a:r>
                      <a:r>
                        <a:rPr lang="ru-RU" sz="1800" b="1" dirty="0" err="1">
                          <a:latin typeface="Arial"/>
                          <a:ea typeface="Times New Roman"/>
                          <a:cs typeface="Times New Roman"/>
                        </a:rPr>
                        <a:t>of</a:t>
                      </a:r>
                      <a:r>
                        <a:rPr lang="ru-RU" sz="1800" b="1" dirty="0">
                          <a:latin typeface="Arial"/>
                          <a:ea typeface="Times New Roman"/>
                          <a:cs typeface="Times New Roman"/>
                        </a:rPr>
                        <a:t> </a:t>
                      </a:r>
                      <a:r>
                        <a:rPr lang="ru-RU" sz="1800" b="1" dirty="0" err="1">
                          <a:latin typeface="Arial"/>
                          <a:ea typeface="Times New Roman"/>
                          <a:cs typeface="Times New Roman"/>
                        </a:rPr>
                        <a:t>Athens</a:t>
                      </a:r>
                      <a:r>
                        <a:rPr lang="ru-RU" sz="1800" b="1" dirty="0">
                          <a:latin typeface="Arial"/>
                          <a:ea typeface="Times New Roman"/>
                          <a:cs typeface="Times New Roman"/>
                        </a:rPr>
                        <a:t> and </a:t>
                      </a:r>
                      <a:r>
                        <a:rPr lang="ru-RU" sz="1800" b="1" dirty="0" err="1">
                          <a:latin typeface="Arial"/>
                          <a:ea typeface="Times New Roman"/>
                          <a:cs typeface="Times New Roman"/>
                        </a:rPr>
                        <a:t>Greek</a:t>
                      </a:r>
                      <a:r>
                        <a:rPr lang="ru-RU" sz="1800" b="1" dirty="0">
                          <a:latin typeface="Arial"/>
                          <a:ea typeface="Times New Roman"/>
                          <a:cs typeface="Times New Roman"/>
                        </a:rPr>
                        <a:t> </a:t>
                      </a:r>
                      <a:r>
                        <a:rPr lang="ru-RU" sz="1800" b="1" dirty="0" err="1">
                          <a:latin typeface="Arial"/>
                          <a:ea typeface="Times New Roman"/>
                          <a:cs typeface="Times New Roman"/>
                        </a:rPr>
                        <a:t>government</a:t>
                      </a:r>
                      <a:endParaRPr lang="ru-RU" sz="1800" b="1" dirty="0">
                        <a:latin typeface="Calibri"/>
                        <a:ea typeface="Calibri"/>
                        <a:cs typeface="Times New Roman"/>
                      </a:endParaRPr>
                    </a:p>
                  </a:txBody>
                  <a:tcPr marL="64711" marR="64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3" name="LMImageImg3" descr="http://www.thomasmawson.co.uk/images/salonika-30.jpg"/>
          <p:cNvPicPr>
            <a:picLocks noChangeAspect="1" noChangeArrowheads="1"/>
          </p:cNvPicPr>
          <p:nvPr/>
        </p:nvPicPr>
        <p:blipFill>
          <a:blip r:embed="rId2" cstate="print"/>
          <a:srcRect/>
          <a:stretch>
            <a:fillRect/>
          </a:stretch>
        </p:blipFill>
        <p:spPr bwMode="auto">
          <a:xfrm>
            <a:off x="467544" y="548680"/>
            <a:ext cx="3368675" cy="3368675"/>
          </a:xfrm>
          <a:prstGeom prst="rect">
            <a:avLst/>
          </a:prstGeom>
          <a:noFill/>
        </p:spPr>
      </p:pic>
      <p:sp>
        <p:nvSpPr>
          <p:cNvPr id="6" name="Дата 5"/>
          <p:cNvSpPr>
            <a:spLocks noGrp="1"/>
          </p:cNvSpPr>
          <p:nvPr>
            <p:ph type="dt" sz="half" idx="10"/>
          </p:nvPr>
        </p:nvSpPr>
        <p:spPr/>
        <p:txBody>
          <a:bodyPr/>
          <a:lstStyle/>
          <a:p>
            <a:fld id="{CDB93651-E6B8-4623-A9E6-51A6F4F325E2}" type="datetime1">
              <a:rPr lang="ru-RU" smtClean="0"/>
              <a:pPr/>
              <a:t>12.10.2014</a:t>
            </a:fld>
            <a:endParaRPr lang="ru-RU"/>
          </a:p>
        </p:txBody>
      </p:sp>
      <p:sp>
        <p:nvSpPr>
          <p:cNvPr id="7" name="Номер слайда 6"/>
          <p:cNvSpPr>
            <a:spLocks noGrp="1"/>
          </p:cNvSpPr>
          <p:nvPr>
            <p:ph type="sldNum" sz="quarter" idx="12"/>
          </p:nvPr>
        </p:nvSpPr>
        <p:spPr/>
        <p:txBody>
          <a:bodyPr/>
          <a:lstStyle/>
          <a:p>
            <a:fld id="{CC06A786-EBE9-43E5-A9CC-FA7EF48C8D58}" type="slidenum">
              <a:rPr lang="ru-RU" smtClean="0"/>
              <a:pPr/>
              <a:t>28</a:t>
            </a:fld>
            <a:endParaRPr lang="ru-RU"/>
          </a:p>
        </p:txBody>
      </p:sp>
      <p:sp>
        <p:nvSpPr>
          <p:cNvPr id="19457" name="Rectangle 1"/>
          <p:cNvSpPr>
            <a:spLocks noChangeArrowheads="1"/>
          </p:cNvSpPr>
          <p:nvPr/>
        </p:nvSpPr>
        <p:spPr bwMode="auto">
          <a:xfrm rot="10800000" flipV="1">
            <a:off x="6084168" y="1124744"/>
            <a:ext cx="27718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He  emphasized a strong association between built form and the immediate landscape.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093296"/>
            <a:ext cx="8458200" cy="520700"/>
          </a:xfrm>
        </p:spPr>
        <p:txBody>
          <a:bodyPr/>
          <a:lstStyle/>
          <a:p>
            <a:r>
              <a:rPr lang="ru-RU" dirty="0" smtClean="0"/>
              <a:t>Thomas Hayton Mawson </a:t>
            </a:r>
            <a:endParaRPr lang="ru-RU" dirty="0"/>
          </a:p>
        </p:txBody>
      </p:sp>
      <p:sp>
        <p:nvSpPr>
          <p:cNvPr id="4" name="Содержимое 3"/>
          <p:cNvSpPr>
            <a:spLocks noGrp="1"/>
          </p:cNvSpPr>
          <p:nvPr>
            <p:ph sz="half" idx="1"/>
          </p:nvPr>
        </p:nvSpPr>
        <p:spPr>
          <a:xfrm>
            <a:off x="539552" y="0"/>
            <a:ext cx="8447856" cy="5805264"/>
          </a:xfrm>
        </p:spPr>
        <p:txBody>
          <a:bodyPr>
            <a:normAutofit fontScale="47500" lnSpcReduction="20000"/>
          </a:bodyPr>
          <a:lstStyle/>
          <a:p>
            <a:pPr>
              <a:buNone/>
            </a:pPr>
            <a:r>
              <a:rPr lang="arn-CL" sz="4200" b="1" dirty="0" smtClean="0"/>
              <a:t>      </a:t>
            </a:r>
          </a:p>
          <a:p>
            <a:pPr>
              <a:buNone/>
            </a:pPr>
            <a:r>
              <a:rPr lang="arn-CL" sz="4200" b="1" dirty="0" smtClean="0"/>
              <a:t>     </a:t>
            </a:r>
            <a:r>
              <a:rPr lang="arn-CL" sz="5100" b="1" dirty="0" smtClean="0"/>
              <a:t>W</a:t>
            </a:r>
            <a:r>
              <a:rPr lang="ru-RU" sz="5100" b="1" dirty="0" err="1" smtClean="0"/>
              <a:t>ritings</a:t>
            </a:r>
            <a:endParaRPr lang="en-US" sz="5100" b="1" dirty="0" smtClean="0"/>
          </a:p>
          <a:p>
            <a:pPr lvl="0"/>
            <a:r>
              <a:rPr lang="en-US" sz="4200" dirty="0" smtClean="0"/>
              <a:t>1900: </a:t>
            </a:r>
            <a:r>
              <a:rPr lang="en-US" sz="4200" i="1" dirty="0" smtClean="0"/>
              <a:t>The Art and Craft of Garden Making</a:t>
            </a:r>
            <a:r>
              <a:rPr lang="en-US" sz="4200" dirty="0" smtClean="0"/>
              <a:t>, 1st </a:t>
            </a:r>
            <a:r>
              <a:rPr lang="en-US" sz="4200" dirty="0" err="1" smtClean="0"/>
              <a:t>edn</a:t>
            </a:r>
            <a:r>
              <a:rPr lang="en-US" sz="4200" dirty="0" smtClean="0"/>
              <a:t> 1900, 5th </a:t>
            </a:r>
            <a:r>
              <a:rPr lang="en-US" sz="4200" dirty="0" err="1" smtClean="0"/>
              <a:t>edn</a:t>
            </a:r>
            <a:r>
              <a:rPr lang="en-US" sz="4200" dirty="0" smtClean="0"/>
              <a:t> (recommended), 1926.</a:t>
            </a:r>
            <a:endParaRPr lang="ru-RU" sz="4200" dirty="0" smtClean="0"/>
          </a:p>
          <a:p>
            <a:pPr lvl="0"/>
            <a:r>
              <a:rPr lang="en-US" sz="4200" dirty="0" smtClean="0"/>
              <a:t>1908: "The Designing of Gardens", article in </a:t>
            </a:r>
            <a:r>
              <a:rPr lang="en-US" sz="4200" i="1" dirty="0" smtClean="0"/>
              <a:t>The Studio Year Book of Decorative Art 1908</a:t>
            </a:r>
            <a:endParaRPr lang="ru-RU" sz="4200" dirty="0" smtClean="0"/>
          </a:p>
          <a:p>
            <a:pPr lvl="0"/>
            <a:r>
              <a:rPr lang="en-US" sz="4200" dirty="0" smtClean="0"/>
              <a:t>1911: </a:t>
            </a:r>
            <a:r>
              <a:rPr lang="en-US" sz="4200" i="1" dirty="0" smtClean="0"/>
              <a:t>Civic Art</a:t>
            </a:r>
            <a:r>
              <a:rPr lang="en-US" sz="4200" dirty="0" smtClean="0"/>
              <a:t> Covers the principles of town planning</a:t>
            </a:r>
            <a:endParaRPr lang="ru-RU" sz="4200" dirty="0" smtClean="0"/>
          </a:p>
          <a:p>
            <a:pPr lvl="0"/>
            <a:r>
              <a:rPr lang="en-US" sz="4200" dirty="0" smtClean="0"/>
              <a:t>1927: </a:t>
            </a:r>
            <a:r>
              <a:rPr lang="en-US" sz="4200" i="1" dirty="0" smtClean="0"/>
              <a:t>The Life and Work of an English Landscape Architect</a:t>
            </a:r>
            <a:endParaRPr lang="ru-RU" sz="4200" dirty="0" smtClean="0"/>
          </a:p>
          <a:p>
            <a:endParaRPr lang="en-US" b="1" dirty="0" smtClean="0"/>
          </a:p>
          <a:p>
            <a:endParaRPr lang="en-US" b="1" dirty="0" smtClean="0"/>
          </a:p>
          <a:p>
            <a:endParaRPr lang="ru-RU" b="1" dirty="0" smtClean="0"/>
          </a:p>
          <a:p>
            <a:pPr>
              <a:buNone/>
            </a:pPr>
            <a:r>
              <a:rPr lang="arn-CL" sz="3800" b="1" dirty="0" smtClean="0"/>
              <a:t>     </a:t>
            </a:r>
            <a:r>
              <a:rPr lang="arn-CL" sz="5100" b="1" dirty="0" smtClean="0"/>
              <a:t>W</a:t>
            </a:r>
            <a:r>
              <a:rPr lang="ru-RU" sz="5100" b="1" dirty="0" err="1" smtClean="0"/>
              <a:t>ork</a:t>
            </a:r>
            <a:r>
              <a:rPr lang="en-US" sz="5100" b="1" dirty="0" smtClean="0"/>
              <a:t>s</a:t>
            </a:r>
            <a:r>
              <a:rPr lang="ru-RU" sz="5100" b="1" dirty="0" smtClean="0"/>
              <a:t> </a:t>
            </a:r>
            <a:endParaRPr lang="en-US" sz="5100" b="1" dirty="0" smtClean="0"/>
          </a:p>
          <a:p>
            <a:r>
              <a:rPr lang="en-US" sz="4400" dirty="0" smtClean="0"/>
              <a:t>designed gardens in various parts of Britain,</a:t>
            </a:r>
          </a:p>
          <a:p>
            <a:r>
              <a:rPr lang="en-US" sz="4400" dirty="0" smtClean="0"/>
              <a:t>Peace Palace gardens at The Hague,</a:t>
            </a:r>
          </a:p>
          <a:p>
            <a:r>
              <a:rPr lang="en-US" sz="4400" dirty="0" smtClean="0"/>
              <a:t>Great Smoky Mountains National Park in the United States, </a:t>
            </a:r>
          </a:p>
          <a:p>
            <a:r>
              <a:rPr lang="en-US" sz="4400" dirty="0" smtClean="0"/>
              <a:t>unaccepted designs including for Wascana Centre in Regina, Brockton Point lighthouse, Coal Harbour and Lost Lagoon in Vancouver,</a:t>
            </a:r>
          </a:p>
          <a:p>
            <a:r>
              <a:rPr lang="en-US" sz="4400" dirty="0" smtClean="0"/>
              <a:t>unaccepted urban design plans for Banff and downtown Calgary. </a:t>
            </a:r>
          </a:p>
          <a:p>
            <a:endParaRPr lang="en-US" dirty="0" smtClean="0"/>
          </a:p>
          <a:p>
            <a:endParaRPr lang="ru-RU" b="1" dirty="0" smtClean="0"/>
          </a:p>
          <a:p>
            <a:endParaRPr lang="ru-RU" dirty="0"/>
          </a:p>
        </p:txBody>
      </p:sp>
      <p:sp>
        <p:nvSpPr>
          <p:cNvPr id="5" name="Дата 4"/>
          <p:cNvSpPr>
            <a:spLocks noGrp="1"/>
          </p:cNvSpPr>
          <p:nvPr>
            <p:ph type="dt" sz="half" idx="10"/>
          </p:nvPr>
        </p:nvSpPr>
        <p:spPr/>
        <p:txBody>
          <a:bodyPr/>
          <a:lstStyle/>
          <a:p>
            <a:fld id="{9C5637FF-C9CA-48A9-A16C-A6F35B745322}"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29</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838200"/>
          </a:xfrm>
        </p:spPr>
        <p:txBody>
          <a:bodyPr/>
          <a:lstStyle/>
          <a:p>
            <a:r>
              <a:rPr lang="en-US" dirty="0" smtClean="0"/>
              <a:t>Procedural model of </a:t>
            </a:r>
            <a:r>
              <a:rPr lang="en-US" dirty="0" err="1" smtClean="0"/>
              <a:t>lp</a:t>
            </a:r>
            <a:endParaRPr lang="ru-RU" dirty="0"/>
          </a:p>
        </p:txBody>
      </p:sp>
      <p:sp>
        <p:nvSpPr>
          <p:cNvPr id="3" name="Содержимое 2"/>
          <p:cNvSpPr>
            <a:spLocks noGrp="1"/>
          </p:cNvSpPr>
          <p:nvPr>
            <p:ph idx="1"/>
          </p:nvPr>
        </p:nvSpPr>
        <p:spPr>
          <a:xfrm>
            <a:off x="304800" y="980728"/>
            <a:ext cx="8686800" cy="5877272"/>
          </a:xfrm>
        </p:spPr>
        <p:txBody>
          <a:bodyPr>
            <a:normAutofit fontScale="70000" lnSpcReduction="20000"/>
          </a:bodyPr>
          <a:lstStyle/>
          <a:p>
            <a:r>
              <a:rPr lang="en-US" dirty="0" smtClean="0"/>
              <a:t>1. Examine the impacts of local decisions in a regional context.</a:t>
            </a:r>
          </a:p>
          <a:p>
            <a:endParaRPr lang="ru-RU" dirty="0" smtClean="0"/>
          </a:p>
          <a:p>
            <a:r>
              <a:rPr lang="en-US" dirty="0" smtClean="0"/>
              <a:t>2. Plan for long-term change and unexpected events.</a:t>
            </a:r>
          </a:p>
          <a:p>
            <a:endParaRPr lang="ru-RU" dirty="0" smtClean="0"/>
          </a:p>
          <a:p>
            <a:r>
              <a:rPr lang="en-US" dirty="0" smtClean="0"/>
              <a:t>3. Preserve rare landscape elements and associated species.</a:t>
            </a:r>
          </a:p>
          <a:p>
            <a:endParaRPr lang="ru-RU" dirty="0" smtClean="0"/>
          </a:p>
          <a:p>
            <a:r>
              <a:rPr lang="en-US" dirty="0" smtClean="0"/>
              <a:t>4. Avoid land uses that deplete natural resources over a broad area.</a:t>
            </a:r>
          </a:p>
          <a:p>
            <a:endParaRPr lang="ru-RU" dirty="0" smtClean="0"/>
          </a:p>
          <a:p>
            <a:r>
              <a:rPr lang="en-US" dirty="0" smtClean="0"/>
              <a:t>5. Retain large contiguous or connected areas that contain critical habitats.</a:t>
            </a:r>
          </a:p>
          <a:p>
            <a:endParaRPr lang="ru-RU" dirty="0" smtClean="0"/>
          </a:p>
          <a:p>
            <a:r>
              <a:rPr lang="en-US" dirty="0" smtClean="0"/>
              <a:t>6. Minimize the introduction and spread of non-native species.</a:t>
            </a:r>
          </a:p>
          <a:p>
            <a:endParaRPr lang="ru-RU" dirty="0" smtClean="0"/>
          </a:p>
          <a:p>
            <a:r>
              <a:rPr lang="en-US" dirty="0" smtClean="0"/>
              <a:t>7. Avoid or compensate for effects of development on ecological processes.</a:t>
            </a:r>
          </a:p>
          <a:p>
            <a:endParaRPr lang="ru-RU" dirty="0" smtClean="0"/>
          </a:p>
          <a:p>
            <a:r>
              <a:rPr lang="en-US" dirty="0" smtClean="0"/>
              <a:t>8. Implement land-use and land-management practices that are compatible with the natural potential of the area.</a:t>
            </a:r>
            <a:endParaRPr lang="ru-RU" dirty="0" smtClean="0"/>
          </a:p>
          <a:p>
            <a:endParaRPr lang="ru-RU" dirty="0"/>
          </a:p>
        </p:txBody>
      </p:sp>
      <p:sp>
        <p:nvSpPr>
          <p:cNvPr id="4" name="Дата 3"/>
          <p:cNvSpPr>
            <a:spLocks noGrp="1"/>
          </p:cNvSpPr>
          <p:nvPr>
            <p:ph type="dt" sz="half" idx="10"/>
          </p:nvPr>
        </p:nvSpPr>
        <p:spPr/>
        <p:txBody>
          <a:bodyPr/>
          <a:lstStyle/>
          <a:p>
            <a:fld id="{BBFB4D74-516A-483D-8609-A717F4FBD436}" type="datetime1">
              <a:rPr lang="ru-RU" smtClean="0"/>
              <a:pPr/>
              <a:t>12.10.2014</a:t>
            </a:fld>
            <a:endParaRPr lang="ru-RU"/>
          </a:p>
        </p:txBody>
      </p:sp>
      <p:sp>
        <p:nvSpPr>
          <p:cNvPr id="5" name="Номер слайда 4"/>
          <p:cNvSpPr>
            <a:spLocks noGrp="1"/>
          </p:cNvSpPr>
          <p:nvPr>
            <p:ph type="sldNum" sz="quarter" idx="12"/>
          </p:nvPr>
        </p:nvSpPr>
        <p:spPr/>
        <p:txBody>
          <a:bodyPr/>
          <a:lstStyle/>
          <a:p>
            <a:fld id="{CC06A786-EBE9-43E5-A9CC-FA7EF48C8D58}" type="slidenum">
              <a:rPr lang="ru-RU" smtClean="0"/>
              <a:pPr/>
              <a:t>3</a:t>
            </a:fld>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Ian</a:t>
            </a:r>
            <a:r>
              <a:rPr lang="ru-RU" dirty="0" smtClean="0"/>
              <a:t> L. </a:t>
            </a:r>
            <a:r>
              <a:rPr lang="ru-RU" dirty="0" err="1" smtClean="0"/>
              <a:t>McHarg</a:t>
            </a:r>
            <a:r>
              <a:rPr lang="ru-RU" dirty="0" smtClean="0"/>
              <a:t> </a:t>
            </a:r>
            <a:r>
              <a:rPr lang="en-US" dirty="0" smtClean="0"/>
              <a:t>(20 November 1920 – 5 March 2001)</a:t>
            </a:r>
            <a:endParaRPr lang="ru-RU" dirty="0"/>
          </a:p>
        </p:txBody>
      </p:sp>
      <p:sp>
        <p:nvSpPr>
          <p:cNvPr id="3" name="Текст 2"/>
          <p:cNvSpPr>
            <a:spLocks noGrp="1"/>
          </p:cNvSpPr>
          <p:nvPr>
            <p:ph type="body" idx="2"/>
          </p:nvPr>
        </p:nvSpPr>
        <p:spPr>
          <a:xfrm>
            <a:off x="457200" y="609600"/>
            <a:ext cx="4762872" cy="4800600"/>
          </a:xfrm>
        </p:spPr>
        <p:txBody>
          <a:bodyPr>
            <a:normAutofit/>
          </a:bodyPr>
          <a:lstStyle/>
          <a:p>
            <a:r>
              <a:rPr lang="en-US" sz="2800" dirty="0" smtClean="0"/>
              <a:t>A Scottish landscape architect and a renowned writer on regional planning using natural systems. He was the founder of the department of landscape architecture at the University of Pennsylvania in the United States.</a:t>
            </a:r>
            <a:endParaRPr lang="ru-RU" sz="2800" dirty="0"/>
          </a:p>
        </p:txBody>
      </p:sp>
      <p:pic>
        <p:nvPicPr>
          <p:cNvPr id="16386" name="Picture 2" descr="http://upload.wikimedia.org/wikipedia/en/e/e0/IanMcHarg.gif"/>
          <p:cNvPicPr>
            <a:picLocks noChangeAspect="1" noChangeArrowheads="1"/>
          </p:cNvPicPr>
          <p:nvPr/>
        </p:nvPicPr>
        <p:blipFill>
          <a:blip r:embed="rId2" cstate="print"/>
          <a:srcRect/>
          <a:stretch>
            <a:fillRect/>
          </a:stretch>
        </p:blipFill>
        <p:spPr bwMode="auto">
          <a:xfrm>
            <a:off x="5292080" y="764704"/>
            <a:ext cx="2880320" cy="3753609"/>
          </a:xfrm>
          <a:prstGeom prst="rect">
            <a:avLst/>
          </a:prstGeom>
          <a:noFill/>
        </p:spPr>
      </p:pic>
      <p:sp>
        <p:nvSpPr>
          <p:cNvPr id="6" name="Прямоугольник 5"/>
          <p:cNvSpPr/>
          <p:nvPr/>
        </p:nvSpPr>
        <p:spPr>
          <a:xfrm>
            <a:off x="6084168" y="4581128"/>
            <a:ext cx="1430200" cy="400110"/>
          </a:xfrm>
          <a:prstGeom prst="rect">
            <a:avLst/>
          </a:prstGeom>
        </p:spPr>
        <p:txBody>
          <a:bodyPr wrap="none">
            <a:spAutoFit/>
          </a:bodyPr>
          <a:lstStyle/>
          <a:p>
            <a:r>
              <a:rPr lang="arn-CL" sz="2000" b="1" dirty="0" smtClean="0"/>
              <a:t>Ian McHarg</a:t>
            </a:r>
            <a:endParaRPr lang="ru-RU" sz="2000" b="1" dirty="0"/>
          </a:p>
        </p:txBody>
      </p:sp>
      <p:sp>
        <p:nvSpPr>
          <p:cNvPr id="7" name="Дата 6"/>
          <p:cNvSpPr>
            <a:spLocks noGrp="1"/>
          </p:cNvSpPr>
          <p:nvPr>
            <p:ph type="dt" sz="half" idx="10"/>
          </p:nvPr>
        </p:nvSpPr>
        <p:spPr/>
        <p:txBody>
          <a:bodyPr/>
          <a:lstStyle/>
          <a:p>
            <a:fld id="{2B33AABD-D8E9-4CA7-B2CD-6EF909AC8AF4}" type="datetime1">
              <a:rPr lang="ru-RU" smtClean="0"/>
              <a:pPr/>
              <a:t>12.10.2014</a:t>
            </a:fld>
            <a:endParaRPr lang="ru-RU"/>
          </a:p>
        </p:txBody>
      </p:sp>
      <p:sp>
        <p:nvSpPr>
          <p:cNvPr id="8" name="Номер слайда 7"/>
          <p:cNvSpPr>
            <a:spLocks noGrp="1"/>
          </p:cNvSpPr>
          <p:nvPr>
            <p:ph type="sldNum" sz="quarter" idx="12"/>
          </p:nvPr>
        </p:nvSpPr>
        <p:spPr/>
        <p:txBody>
          <a:bodyPr/>
          <a:lstStyle/>
          <a:p>
            <a:fld id="{CC06A786-EBE9-43E5-A9CC-FA7EF48C8D58}" type="slidenum">
              <a:rPr lang="ru-RU" smtClean="0"/>
              <a:pPr/>
              <a:t>30</a:t>
            </a:fld>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60648"/>
            <a:ext cx="8686800" cy="838200"/>
          </a:xfrm>
        </p:spPr>
        <p:txBody>
          <a:bodyPr/>
          <a:lstStyle/>
          <a:p>
            <a:r>
              <a:rPr lang="ru-RU" dirty="0" err="1" smtClean="0"/>
              <a:t>Ian</a:t>
            </a:r>
            <a:r>
              <a:rPr lang="ru-RU" dirty="0" smtClean="0"/>
              <a:t> L. </a:t>
            </a:r>
            <a:r>
              <a:rPr lang="ru-RU" dirty="0" err="1" smtClean="0"/>
              <a:t>McHarg</a:t>
            </a:r>
            <a:endParaRPr lang="ru-RU" dirty="0"/>
          </a:p>
        </p:txBody>
      </p:sp>
      <p:sp>
        <p:nvSpPr>
          <p:cNvPr id="8" name="Содержимое 7"/>
          <p:cNvSpPr>
            <a:spLocks noGrp="1"/>
          </p:cNvSpPr>
          <p:nvPr>
            <p:ph idx="1"/>
          </p:nvPr>
        </p:nvSpPr>
        <p:spPr>
          <a:xfrm>
            <a:off x="251520" y="1268760"/>
            <a:ext cx="8686800" cy="4525963"/>
          </a:xfrm>
        </p:spPr>
        <p:txBody>
          <a:bodyPr>
            <a:normAutofit fontScale="92500" lnSpcReduction="10000"/>
          </a:bodyPr>
          <a:lstStyle/>
          <a:p>
            <a:r>
              <a:rPr lang="en-US" dirty="0" smtClean="0"/>
              <a:t>Ian </a:t>
            </a:r>
            <a:r>
              <a:rPr lang="en-US" dirty="0" err="1" smtClean="0"/>
              <a:t>McHarg</a:t>
            </a:r>
            <a:r>
              <a:rPr lang="en-US" dirty="0" smtClean="0"/>
              <a:t> reintroduced the concept of </a:t>
            </a:r>
            <a:r>
              <a:rPr lang="en-US" b="1" dirty="0" smtClean="0"/>
              <a:t>overlay analysis</a:t>
            </a:r>
            <a:r>
              <a:rPr lang="en-US" dirty="0" smtClean="0"/>
              <a:t> with an emphasis on ecology and conservation of natural resources. The evolution of overlay analysis by </a:t>
            </a:r>
            <a:r>
              <a:rPr lang="en-US" dirty="0" err="1" smtClean="0"/>
              <a:t>McHarg</a:t>
            </a:r>
            <a:r>
              <a:rPr lang="en-US" dirty="0" smtClean="0"/>
              <a:t> was instrumental in the design and development of geographic information systems (GIS) as an invaluable analysis and assessment tool in all fields of planning. The field of landscape planning has evolved into a first step in the regional or land use planning process.</a:t>
            </a:r>
          </a:p>
          <a:p>
            <a:endParaRPr lang="ru-RU" dirty="0"/>
          </a:p>
        </p:txBody>
      </p:sp>
      <p:sp>
        <p:nvSpPr>
          <p:cNvPr id="5" name="Дата 4"/>
          <p:cNvSpPr>
            <a:spLocks noGrp="1"/>
          </p:cNvSpPr>
          <p:nvPr>
            <p:ph type="dt" sz="half" idx="10"/>
          </p:nvPr>
        </p:nvSpPr>
        <p:spPr/>
        <p:txBody>
          <a:bodyPr/>
          <a:lstStyle/>
          <a:p>
            <a:fld id="{E5240BB6-8EF4-4710-BEC2-762F394EFE02}"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31</a:t>
            </a:fld>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Ian</a:t>
            </a:r>
            <a:r>
              <a:rPr lang="ru-RU" dirty="0" smtClean="0"/>
              <a:t> L. </a:t>
            </a:r>
            <a:r>
              <a:rPr lang="ru-RU" dirty="0" err="1" smtClean="0"/>
              <a:t>McHarg</a:t>
            </a:r>
            <a:r>
              <a:rPr lang="ru-RU" dirty="0" smtClean="0"/>
              <a:t> </a:t>
            </a:r>
            <a:endParaRPr lang="ru-RU" dirty="0"/>
          </a:p>
        </p:txBody>
      </p:sp>
      <p:sp>
        <p:nvSpPr>
          <p:cNvPr id="3" name="Текст 2"/>
          <p:cNvSpPr>
            <a:spLocks noGrp="1"/>
          </p:cNvSpPr>
          <p:nvPr>
            <p:ph type="body" idx="2"/>
          </p:nvPr>
        </p:nvSpPr>
        <p:spPr/>
        <p:txBody>
          <a:bodyPr>
            <a:normAutofit/>
          </a:bodyPr>
          <a:lstStyle/>
          <a:p>
            <a:r>
              <a:rPr lang="ru-RU" sz="2800" b="1" i="1" dirty="0" err="1" smtClean="0"/>
              <a:t>Design</a:t>
            </a:r>
            <a:r>
              <a:rPr lang="ru-RU" sz="2800" b="1" i="1" dirty="0" smtClean="0"/>
              <a:t> </a:t>
            </a:r>
            <a:r>
              <a:rPr lang="ru-RU" sz="2800" b="1" i="1" dirty="0" err="1" smtClean="0"/>
              <a:t>with</a:t>
            </a:r>
            <a:r>
              <a:rPr lang="ru-RU" sz="2800" b="1" i="1" dirty="0" smtClean="0"/>
              <a:t> </a:t>
            </a:r>
            <a:r>
              <a:rPr lang="ru-RU" sz="2800" b="1" i="1" dirty="0" err="1" smtClean="0"/>
              <a:t>Nature</a:t>
            </a:r>
            <a:r>
              <a:rPr lang="en-US" sz="2800" b="1" i="1" dirty="0" smtClean="0"/>
              <a:t>, 1969</a:t>
            </a:r>
            <a:endParaRPr lang="ru-RU" sz="2800" b="1" i="1" dirty="0"/>
          </a:p>
        </p:txBody>
      </p:sp>
      <p:sp>
        <p:nvSpPr>
          <p:cNvPr id="4" name="Содержимое 3"/>
          <p:cNvSpPr>
            <a:spLocks noGrp="1"/>
          </p:cNvSpPr>
          <p:nvPr>
            <p:ph sz="half" idx="1"/>
          </p:nvPr>
        </p:nvSpPr>
        <p:spPr>
          <a:xfrm>
            <a:off x="3000400" y="404664"/>
            <a:ext cx="6143600" cy="4800600"/>
          </a:xfrm>
        </p:spPr>
        <p:txBody>
          <a:bodyPr>
            <a:noAutofit/>
          </a:bodyPr>
          <a:lstStyle/>
          <a:p>
            <a:r>
              <a:rPr lang="en-US" sz="2400" dirty="0" smtClean="0"/>
              <a:t>A book of step-by-step instructions on how to break down a region into its appropriate uses</a:t>
            </a:r>
          </a:p>
          <a:p>
            <a:endParaRPr lang="en-US" sz="2400" dirty="0" smtClean="0"/>
          </a:p>
          <a:p>
            <a:r>
              <a:rPr lang="en-US" sz="2400" dirty="0" smtClean="0"/>
              <a:t>He promoted an ecological view, in which the designer becomes very familiar with the area through analysis of soil, climate, hydrology, etc. </a:t>
            </a:r>
            <a:r>
              <a:rPr lang="en-US" sz="2400" i="1" dirty="0" smtClean="0"/>
              <a:t>Design With Nature</a:t>
            </a:r>
            <a:r>
              <a:rPr lang="en-US" sz="2400" dirty="0" smtClean="0"/>
              <a:t> was the first work of its kind "to define the problems of modern development and present a methodology or process prescribing compatible solutions“.</a:t>
            </a:r>
            <a:r>
              <a:rPr lang="en-US" sz="2400" u="sng" baseline="30000" dirty="0" smtClean="0"/>
              <a:t> </a:t>
            </a:r>
            <a:r>
              <a:rPr lang="en-US" sz="2400" dirty="0" smtClean="0"/>
              <a:t>The book also had an impact on a variety of fields and ideas: environmental impact assessment, new community development, coastal zone management, brownfields restoration, zoo design, river corridor planning</a:t>
            </a:r>
          </a:p>
          <a:p>
            <a:endParaRPr lang="en-US" sz="2400" dirty="0" smtClean="0"/>
          </a:p>
          <a:p>
            <a:r>
              <a:rPr lang="en-US" sz="2400" i="1" dirty="0" smtClean="0"/>
              <a:t>Design with Nature</a:t>
            </a:r>
            <a:r>
              <a:rPr lang="en-US" sz="2400" dirty="0" smtClean="0"/>
              <a:t> had its roots in much earlier landscape architecture philosophies.</a:t>
            </a:r>
            <a:endParaRPr lang="ru-RU" sz="2400" dirty="0"/>
          </a:p>
        </p:txBody>
      </p:sp>
      <p:sp>
        <p:nvSpPr>
          <p:cNvPr id="5" name="Дата 4"/>
          <p:cNvSpPr>
            <a:spLocks noGrp="1"/>
          </p:cNvSpPr>
          <p:nvPr>
            <p:ph type="dt" sz="half" idx="10"/>
          </p:nvPr>
        </p:nvSpPr>
        <p:spPr/>
        <p:txBody>
          <a:bodyPr/>
          <a:lstStyle/>
          <a:p>
            <a:fld id="{560FE037-1ECA-47C5-A443-B6C657308B92}"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32</a:t>
            </a:fld>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Ian</a:t>
            </a:r>
            <a:r>
              <a:rPr lang="ru-RU" dirty="0" smtClean="0"/>
              <a:t> L. </a:t>
            </a:r>
            <a:r>
              <a:rPr lang="ru-RU" dirty="0" err="1" smtClean="0"/>
              <a:t>McHarg</a:t>
            </a:r>
            <a:r>
              <a:rPr lang="ru-RU" dirty="0" smtClean="0"/>
              <a:t> </a:t>
            </a:r>
            <a:endParaRPr lang="ru-RU" dirty="0"/>
          </a:p>
        </p:txBody>
      </p:sp>
      <p:sp>
        <p:nvSpPr>
          <p:cNvPr id="4" name="Содержимое 3"/>
          <p:cNvSpPr>
            <a:spLocks noGrp="1"/>
          </p:cNvSpPr>
          <p:nvPr>
            <p:ph sz="half" idx="1"/>
          </p:nvPr>
        </p:nvSpPr>
        <p:spPr>
          <a:xfrm>
            <a:off x="395536" y="609600"/>
            <a:ext cx="8519864" cy="4800600"/>
          </a:xfrm>
        </p:spPr>
        <p:txBody>
          <a:bodyPr>
            <a:normAutofit fontScale="92500" lnSpcReduction="10000"/>
          </a:bodyPr>
          <a:lstStyle/>
          <a:p>
            <a:pPr lvl="0"/>
            <a:r>
              <a:rPr lang="en-US" i="1" dirty="0" smtClean="0"/>
              <a:t>To Heal the Earth: Selected Writings of Ian L. </a:t>
            </a:r>
            <a:r>
              <a:rPr lang="en-US" i="1" dirty="0" err="1" smtClean="0"/>
              <a:t>McHarg</a:t>
            </a:r>
            <a:r>
              <a:rPr lang="en-US" i="1" dirty="0" smtClean="0"/>
              <a:t>,</a:t>
            </a:r>
            <a:r>
              <a:rPr lang="en-US" dirty="0" smtClean="0"/>
              <a:t> 1998</a:t>
            </a:r>
          </a:p>
          <a:p>
            <a:pPr lvl="0"/>
            <a:endParaRPr lang="ru-RU" dirty="0" smtClean="0"/>
          </a:p>
          <a:p>
            <a:pPr lvl="0"/>
            <a:r>
              <a:rPr lang="en-US" i="1" dirty="0" smtClean="0"/>
              <a:t>A Quest for Life: An Autobiography</a:t>
            </a:r>
            <a:r>
              <a:rPr lang="en-US" dirty="0" smtClean="0"/>
              <a:t> Ian L. </a:t>
            </a:r>
            <a:r>
              <a:rPr lang="en-US" dirty="0" err="1" smtClean="0"/>
              <a:t>McHarg</a:t>
            </a:r>
            <a:r>
              <a:rPr lang="en-US" dirty="0" smtClean="0"/>
              <a:t>, 1996</a:t>
            </a:r>
          </a:p>
          <a:p>
            <a:pPr lvl="0"/>
            <a:endParaRPr lang="ru-RU" dirty="0" smtClean="0"/>
          </a:p>
          <a:p>
            <a:pPr lvl="0"/>
            <a:r>
              <a:rPr lang="en-US" i="1" dirty="0" smtClean="0"/>
              <a:t>Design with Nature,</a:t>
            </a:r>
            <a:r>
              <a:rPr lang="en-US" dirty="0" smtClean="0"/>
              <a:t> 1969</a:t>
            </a:r>
          </a:p>
          <a:p>
            <a:pPr lvl="0"/>
            <a:endParaRPr lang="ru-RU" dirty="0" smtClean="0"/>
          </a:p>
          <a:p>
            <a:pPr lvl="0"/>
            <a:r>
              <a:rPr lang="en-US" i="1" dirty="0" smtClean="0"/>
              <a:t>Dwelling in Nature: Conversations with Students,</a:t>
            </a:r>
            <a:r>
              <a:rPr lang="en-US" dirty="0" smtClean="0"/>
              <a:t> 2007</a:t>
            </a:r>
            <a:endParaRPr lang="ru-RU" dirty="0" smtClean="0"/>
          </a:p>
          <a:p>
            <a:endParaRPr lang="ru-RU" dirty="0"/>
          </a:p>
        </p:txBody>
      </p:sp>
      <p:sp>
        <p:nvSpPr>
          <p:cNvPr id="5" name="Дата 4"/>
          <p:cNvSpPr>
            <a:spLocks noGrp="1"/>
          </p:cNvSpPr>
          <p:nvPr>
            <p:ph type="dt" sz="half" idx="10"/>
          </p:nvPr>
        </p:nvSpPr>
        <p:spPr/>
        <p:txBody>
          <a:bodyPr/>
          <a:lstStyle/>
          <a:p>
            <a:fld id="{58037FC9-468D-40D3-8B95-BACB12EEB22C}"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33</a:t>
            </a:fld>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21288"/>
            <a:ext cx="8458200" cy="520700"/>
          </a:xfrm>
        </p:spPr>
        <p:txBody>
          <a:bodyPr/>
          <a:lstStyle/>
          <a:p>
            <a:r>
              <a:rPr lang="en-US" dirty="0" smtClean="0"/>
              <a:t>Norman  T. Newton (21 April 1898 – 12 September 1992)</a:t>
            </a:r>
            <a:endParaRPr lang="ru-RU" dirty="0"/>
          </a:p>
        </p:txBody>
      </p:sp>
      <p:sp>
        <p:nvSpPr>
          <p:cNvPr id="3" name="Текст 2"/>
          <p:cNvSpPr>
            <a:spLocks noGrp="1"/>
          </p:cNvSpPr>
          <p:nvPr>
            <p:ph type="body" idx="2"/>
          </p:nvPr>
        </p:nvSpPr>
        <p:spPr>
          <a:xfrm>
            <a:off x="457200" y="188640"/>
            <a:ext cx="4690864" cy="5339680"/>
          </a:xfrm>
        </p:spPr>
        <p:txBody>
          <a:bodyPr>
            <a:normAutofit fontScale="25000" lnSpcReduction="20000"/>
          </a:bodyPr>
          <a:lstStyle/>
          <a:p>
            <a:r>
              <a:rPr lang="en-US" sz="8000" dirty="0" smtClean="0"/>
              <a:t>An  American landscape architect and winner of the Prix de Rome.</a:t>
            </a:r>
          </a:p>
          <a:p>
            <a:endParaRPr lang="en-US" sz="8000" dirty="0" smtClean="0"/>
          </a:p>
          <a:p>
            <a:r>
              <a:rPr lang="en-US" sz="8000" dirty="0" smtClean="0"/>
              <a:t>"</a:t>
            </a:r>
            <a:r>
              <a:rPr lang="en-US" sz="8000" b="1" dirty="0" smtClean="0"/>
              <a:t>Design on the land: the development of landscape architecture“, 1971 </a:t>
            </a:r>
          </a:p>
          <a:p>
            <a:r>
              <a:rPr lang="en-US" sz="8000" dirty="0" smtClean="0"/>
              <a:t>The book has 42 chapters: Ancient Times, The Middle Ages, and The World of Islam etc. The last three chapters are on Urban Open-Space Systems, Variations in Professional Practice and the Conservation of Natural Resources.</a:t>
            </a:r>
          </a:p>
          <a:p>
            <a:r>
              <a:rPr lang="en-US" sz="8000" dirty="0" smtClean="0"/>
              <a:t> This reflects the development of landscape architecture from a focus on private gardens, in the ancient world, to a focus on the planning and design of public open space in the modern world. Since kings used to be responsible for the provision of public goods (irrigation, streets, town walls, parks and other environmental goods) the distinction between public and private was not quite the same in the ancient world as it is in the modern world.</a:t>
            </a:r>
            <a:endParaRPr lang="ru-RU" sz="8000" dirty="0" smtClean="0"/>
          </a:p>
          <a:p>
            <a:endParaRPr lang="ru-RU" sz="2400" b="1" dirty="0" smtClean="0"/>
          </a:p>
          <a:p>
            <a:endParaRPr lang="ru-RU" dirty="0"/>
          </a:p>
        </p:txBody>
      </p:sp>
      <p:pic>
        <p:nvPicPr>
          <p:cNvPr id="1026" name="Picture 2" descr="http://upload.wikimedia.org/wikipedia/commons/thumb/1/15/Norman_T_Newton.jpg/220px-Norman_T_Newton.jpg">
            <a:hlinkClick r:id="rId2"/>
          </p:cNvPr>
          <p:cNvPicPr>
            <a:picLocks noChangeAspect="1" noChangeArrowheads="1"/>
          </p:cNvPicPr>
          <p:nvPr/>
        </p:nvPicPr>
        <p:blipFill>
          <a:blip r:embed="rId3" cstate="print"/>
          <a:srcRect/>
          <a:stretch>
            <a:fillRect/>
          </a:stretch>
        </p:blipFill>
        <p:spPr bwMode="auto">
          <a:xfrm>
            <a:off x="5436096" y="594502"/>
            <a:ext cx="2880320" cy="3194538"/>
          </a:xfrm>
          <a:prstGeom prst="rect">
            <a:avLst/>
          </a:prstGeom>
          <a:noFill/>
        </p:spPr>
      </p:pic>
      <p:sp>
        <p:nvSpPr>
          <p:cNvPr id="6" name="Прямоугольник 5"/>
          <p:cNvSpPr/>
          <p:nvPr/>
        </p:nvSpPr>
        <p:spPr>
          <a:xfrm>
            <a:off x="5220072" y="3789040"/>
            <a:ext cx="3923928" cy="923330"/>
          </a:xfrm>
          <a:prstGeom prst="rect">
            <a:avLst/>
          </a:prstGeom>
        </p:spPr>
        <p:txBody>
          <a:bodyPr wrap="square">
            <a:spAutoFit/>
          </a:bodyPr>
          <a:lstStyle/>
          <a:p>
            <a:r>
              <a:rPr lang="en-US" b="1" dirty="0" smtClean="0"/>
              <a:t>Pioneer landscape architect, professor, WWII hero, and historian Norman T. Newton</a:t>
            </a:r>
            <a:endParaRPr lang="ru-RU" b="1" dirty="0"/>
          </a:p>
        </p:txBody>
      </p:sp>
      <p:sp>
        <p:nvSpPr>
          <p:cNvPr id="7" name="Дата 6"/>
          <p:cNvSpPr>
            <a:spLocks noGrp="1"/>
          </p:cNvSpPr>
          <p:nvPr>
            <p:ph type="dt" sz="half" idx="10"/>
          </p:nvPr>
        </p:nvSpPr>
        <p:spPr/>
        <p:txBody>
          <a:bodyPr/>
          <a:lstStyle/>
          <a:p>
            <a:fld id="{BB181B2B-DBF4-4539-B92E-4AF93F03423F}" type="datetime1">
              <a:rPr lang="ru-RU" smtClean="0"/>
              <a:pPr/>
              <a:t>12.10.2014</a:t>
            </a:fld>
            <a:endParaRPr lang="ru-RU"/>
          </a:p>
        </p:txBody>
      </p:sp>
      <p:sp>
        <p:nvSpPr>
          <p:cNvPr id="8" name="Номер слайда 7"/>
          <p:cNvSpPr>
            <a:spLocks noGrp="1"/>
          </p:cNvSpPr>
          <p:nvPr>
            <p:ph type="sldNum" sz="quarter" idx="12"/>
          </p:nvPr>
        </p:nvSpPr>
        <p:spPr/>
        <p:txBody>
          <a:bodyPr/>
          <a:lstStyle/>
          <a:p>
            <a:fld id="{CC06A786-EBE9-43E5-A9CC-FA7EF48C8D58}" type="slidenum">
              <a:rPr lang="ru-RU" smtClean="0"/>
              <a:pPr/>
              <a:t>34</a:t>
            </a:fld>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949280"/>
            <a:ext cx="8458200" cy="520700"/>
          </a:xfrm>
        </p:spPr>
        <p:txBody>
          <a:bodyPr/>
          <a:lstStyle/>
          <a:p>
            <a:r>
              <a:rPr lang="en-US" dirty="0" smtClean="0"/>
              <a:t>George B .Tobey</a:t>
            </a:r>
            <a:endParaRPr lang="ru-RU" dirty="0"/>
          </a:p>
        </p:txBody>
      </p:sp>
      <p:sp>
        <p:nvSpPr>
          <p:cNvPr id="4" name="Содержимое 3"/>
          <p:cNvSpPr>
            <a:spLocks noGrp="1"/>
          </p:cNvSpPr>
          <p:nvPr>
            <p:ph sz="half" idx="1"/>
          </p:nvPr>
        </p:nvSpPr>
        <p:spPr>
          <a:xfrm>
            <a:off x="467544" y="620688"/>
            <a:ext cx="8208912" cy="5112568"/>
          </a:xfrm>
        </p:spPr>
        <p:txBody>
          <a:bodyPr>
            <a:normAutofit fontScale="92500" lnSpcReduction="20000"/>
          </a:bodyPr>
          <a:lstStyle/>
          <a:p>
            <a:r>
              <a:rPr lang="en-US" dirty="0" smtClean="0"/>
              <a:t>A comprehensive history of landscape architecture was published, in 1973, with the title </a:t>
            </a:r>
            <a:r>
              <a:rPr lang="en-US" b="1" dirty="0" smtClean="0"/>
              <a:t>" A History of Landscape Architecture: The Relationship of People to Environment ". </a:t>
            </a:r>
          </a:p>
          <a:p>
            <a:endParaRPr lang="en-US" b="1" dirty="0" smtClean="0"/>
          </a:p>
          <a:p>
            <a:r>
              <a:rPr lang="en-US" dirty="0" smtClean="0"/>
              <a:t>It extends from 5,000 BC, through the development of agriculture and towns to the design of gardens, parks and garden cities. This represents a broader view of landscape architecture than that of Newton and would have been well suited to Newton's title 'Design on the land'.</a:t>
            </a:r>
            <a:endParaRPr lang="ru-RU" dirty="0" smtClean="0"/>
          </a:p>
          <a:p>
            <a:endParaRPr lang="ru-RU" dirty="0"/>
          </a:p>
        </p:txBody>
      </p:sp>
      <p:sp>
        <p:nvSpPr>
          <p:cNvPr id="5" name="Дата 4"/>
          <p:cNvSpPr>
            <a:spLocks noGrp="1"/>
          </p:cNvSpPr>
          <p:nvPr>
            <p:ph type="dt" sz="half" idx="10"/>
          </p:nvPr>
        </p:nvSpPr>
        <p:spPr/>
        <p:txBody>
          <a:bodyPr/>
          <a:lstStyle/>
          <a:p>
            <a:fld id="{A4D06C7B-33E2-4203-ADF4-7E4398FEBE5A}"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35</a:t>
            </a:fld>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Geoffrey and Susan Jellicoe</a:t>
            </a:r>
            <a:endParaRPr lang="ru-RU" dirty="0"/>
          </a:p>
        </p:txBody>
      </p:sp>
      <p:sp>
        <p:nvSpPr>
          <p:cNvPr id="4" name="Содержимое 3"/>
          <p:cNvSpPr>
            <a:spLocks noGrp="1"/>
          </p:cNvSpPr>
          <p:nvPr>
            <p:ph sz="half" idx="1"/>
          </p:nvPr>
        </p:nvSpPr>
        <p:spPr>
          <a:xfrm>
            <a:off x="467544" y="609600"/>
            <a:ext cx="8447856" cy="4800600"/>
          </a:xfrm>
        </p:spPr>
        <p:txBody>
          <a:bodyPr/>
          <a:lstStyle/>
          <a:p>
            <a:r>
              <a:rPr lang="en-US" dirty="0" smtClean="0"/>
              <a:t>"The landscape of man: shaping the environment from prehistory to the present day" (Thames and Hudson, 1975).</a:t>
            </a:r>
          </a:p>
          <a:p>
            <a:endParaRPr lang="en-US" dirty="0" smtClean="0"/>
          </a:p>
          <a:p>
            <a:r>
              <a:rPr lang="en-US" dirty="0" smtClean="0"/>
              <a:t>The book has 27 chapters and is more comprehensive than its predecessors, geographically, artistically and philosophically.</a:t>
            </a:r>
          </a:p>
          <a:p>
            <a:endParaRPr lang="ru-RU" dirty="0"/>
          </a:p>
        </p:txBody>
      </p:sp>
      <p:sp>
        <p:nvSpPr>
          <p:cNvPr id="5" name="Дата 4"/>
          <p:cNvSpPr>
            <a:spLocks noGrp="1"/>
          </p:cNvSpPr>
          <p:nvPr>
            <p:ph type="dt" sz="half" idx="10"/>
          </p:nvPr>
        </p:nvSpPr>
        <p:spPr/>
        <p:txBody>
          <a:bodyPr/>
          <a:lstStyle/>
          <a:p>
            <a:fld id="{DD940C35-FF82-4D22-9E24-AB2C4C28F45E}"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36</a:t>
            </a:fld>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1835696" y="609600"/>
            <a:ext cx="7079704" cy="4800600"/>
          </a:xfrm>
        </p:spPr>
        <p:txBody>
          <a:bodyPr>
            <a:normAutofit/>
          </a:bodyPr>
          <a:lstStyle/>
          <a:p>
            <a:r>
              <a:rPr lang="en-US" dirty="0" smtClean="0"/>
              <a:t>Geoffrey Jellicoe introduced the term </a:t>
            </a:r>
            <a:r>
              <a:rPr lang="en-US" b="1" dirty="0" smtClean="0"/>
              <a:t>collective landscape </a:t>
            </a:r>
            <a:r>
              <a:rPr lang="en-US" dirty="0" smtClean="0"/>
              <a:t>inspired by Carl Jung's use of the term collective unconscious.</a:t>
            </a:r>
          </a:p>
          <a:p>
            <a:endParaRPr lang="en-US" dirty="0" smtClean="0"/>
          </a:p>
          <a:p>
            <a:r>
              <a:rPr lang="en-US" dirty="0" smtClean="0"/>
              <a:t>Collective landscape matters to the community, like other public goods, does not belong to any individual</a:t>
            </a:r>
          </a:p>
          <a:p>
            <a:endParaRPr lang="ru-RU" dirty="0"/>
          </a:p>
        </p:txBody>
      </p:sp>
      <p:sp>
        <p:nvSpPr>
          <p:cNvPr id="5" name="Дата 4"/>
          <p:cNvSpPr>
            <a:spLocks noGrp="1"/>
          </p:cNvSpPr>
          <p:nvPr>
            <p:ph type="dt" sz="half" idx="10"/>
          </p:nvPr>
        </p:nvSpPr>
        <p:spPr/>
        <p:txBody>
          <a:bodyPr/>
          <a:lstStyle/>
          <a:p>
            <a:fld id="{C11888DA-F795-42DC-9659-F2CDD9E13BBB}" type="datetime1">
              <a:rPr lang="ru-RU" smtClean="0"/>
              <a:pPr/>
              <a:t>12.10.2014</a:t>
            </a:fld>
            <a:endParaRPr lang="ru-RU"/>
          </a:p>
        </p:txBody>
      </p:sp>
      <p:sp>
        <p:nvSpPr>
          <p:cNvPr id="6" name="Номер слайда 5"/>
          <p:cNvSpPr>
            <a:spLocks noGrp="1"/>
          </p:cNvSpPr>
          <p:nvPr>
            <p:ph type="sldNum" sz="quarter" idx="12"/>
          </p:nvPr>
        </p:nvSpPr>
        <p:spPr/>
        <p:txBody>
          <a:bodyPr/>
          <a:lstStyle/>
          <a:p>
            <a:fld id="{CC06A786-EBE9-43E5-A9CC-FA7EF48C8D58}" type="slidenum">
              <a:rPr lang="ru-RU" smtClean="0"/>
              <a:pPr/>
              <a:t>37</a:t>
            </a:fld>
            <a:endParaRPr lang="ru-RU"/>
          </a:p>
        </p:txBody>
      </p:sp>
      <p:sp>
        <p:nvSpPr>
          <p:cNvPr id="7" name="Заголовок 6"/>
          <p:cNvSpPr>
            <a:spLocks noGrp="1"/>
          </p:cNvSpPr>
          <p:nvPr>
            <p:ph type="title"/>
          </p:nvPr>
        </p:nvSpPr>
        <p:spPr/>
        <p:txBody>
          <a:bodyPr/>
          <a:lstStyle/>
          <a:p>
            <a:r>
              <a:rPr lang="en-US" dirty="0" smtClean="0"/>
              <a:t>Geoffrey Jellicoe</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Scope of </a:t>
            </a:r>
            <a:r>
              <a:rPr lang="en-US" dirty="0" err="1" smtClean="0"/>
              <a:t>lp</a:t>
            </a:r>
            <a:endParaRPr lang="ru-RU" dirty="0"/>
          </a:p>
        </p:txBody>
      </p:sp>
      <p:sp>
        <p:nvSpPr>
          <p:cNvPr id="3" name="Содержимое 2"/>
          <p:cNvSpPr>
            <a:spLocks noGrp="1"/>
          </p:cNvSpPr>
          <p:nvPr>
            <p:ph idx="1"/>
          </p:nvPr>
        </p:nvSpPr>
        <p:spPr/>
        <p:txBody>
          <a:bodyPr/>
          <a:lstStyle/>
          <a:p>
            <a:pPr>
              <a:buNone/>
            </a:pPr>
            <a:r>
              <a:rPr lang="en-US" b="1" dirty="0" smtClean="0"/>
              <a:t>      LP</a:t>
            </a:r>
            <a:r>
              <a:rPr lang="en-US" dirty="0" smtClean="0"/>
              <a:t> ≈ Regional Planning, </a:t>
            </a:r>
          </a:p>
          <a:p>
            <a:pPr>
              <a:buNone/>
            </a:pPr>
            <a:r>
              <a:rPr lang="en-US" dirty="0" smtClean="0"/>
              <a:t>              Community Planning, </a:t>
            </a:r>
          </a:p>
          <a:p>
            <a:pPr>
              <a:buNone/>
            </a:pPr>
            <a:r>
              <a:rPr lang="en-US" dirty="0" smtClean="0"/>
              <a:t>               Urban Planning, </a:t>
            </a:r>
          </a:p>
          <a:p>
            <a:pPr>
              <a:buNone/>
            </a:pPr>
            <a:r>
              <a:rPr lang="en-US" dirty="0" smtClean="0"/>
              <a:t>              Smart Growth, </a:t>
            </a:r>
          </a:p>
          <a:p>
            <a:pPr>
              <a:buNone/>
            </a:pPr>
            <a:r>
              <a:rPr lang="en-US" dirty="0" smtClean="0"/>
              <a:t>             Sustainable Planning</a:t>
            </a:r>
          </a:p>
          <a:p>
            <a:pPr>
              <a:buNone/>
            </a:pPr>
            <a:r>
              <a:rPr lang="en-US" dirty="0" smtClean="0"/>
              <a:t>and any other planning exercise that ultimately plays a role in defining how land is used.</a:t>
            </a:r>
            <a:endParaRPr lang="ru-RU" dirty="0" smtClean="0"/>
          </a:p>
          <a:p>
            <a:pPr>
              <a:buNone/>
            </a:pPr>
            <a:endParaRPr lang="ru-RU" dirty="0"/>
          </a:p>
        </p:txBody>
      </p:sp>
      <p:sp>
        <p:nvSpPr>
          <p:cNvPr id="4" name="Дата 3"/>
          <p:cNvSpPr>
            <a:spLocks noGrp="1"/>
          </p:cNvSpPr>
          <p:nvPr>
            <p:ph type="dt" sz="half" idx="10"/>
          </p:nvPr>
        </p:nvSpPr>
        <p:spPr/>
        <p:txBody>
          <a:bodyPr/>
          <a:lstStyle/>
          <a:p>
            <a:fld id="{CB262BFE-51F7-456F-BD03-40ADAE82F6FE}" type="datetime1">
              <a:rPr lang="ru-RU" smtClean="0"/>
              <a:pPr/>
              <a:t>12.10.2014</a:t>
            </a:fld>
            <a:endParaRPr lang="ru-RU"/>
          </a:p>
        </p:txBody>
      </p:sp>
      <p:sp>
        <p:nvSpPr>
          <p:cNvPr id="5" name="Номер слайда 4"/>
          <p:cNvSpPr>
            <a:spLocks noGrp="1"/>
          </p:cNvSpPr>
          <p:nvPr>
            <p:ph type="sldNum" sz="quarter" idx="12"/>
          </p:nvPr>
        </p:nvSpPr>
        <p:spPr/>
        <p:txBody>
          <a:bodyPr/>
          <a:lstStyle/>
          <a:p>
            <a:fld id="{CC06A786-EBE9-43E5-A9CC-FA7EF48C8D58}" type="slidenum">
              <a:rPr lang="ru-RU" smtClean="0"/>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en-US" dirty="0" smtClean="0"/>
              <a:t>LP = LA +principles of Landscape Ecology</a:t>
            </a:r>
          </a:p>
          <a:p>
            <a:endParaRPr lang="en-US" dirty="0" smtClean="0"/>
          </a:p>
          <a:p>
            <a:pPr>
              <a:buNone/>
            </a:pPr>
            <a:r>
              <a:rPr lang="en-US" dirty="0" smtClean="0"/>
              <a:t>Principles of Landscape Ecology: </a:t>
            </a:r>
          </a:p>
          <a:p>
            <a:r>
              <a:rPr lang="en-US" dirty="0" smtClean="0"/>
              <a:t>Patches </a:t>
            </a:r>
          </a:p>
          <a:p>
            <a:r>
              <a:rPr lang="en-US" dirty="0" smtClean="0"/>
              <a:t>Corridors</a:t>
            </a:r>
          </a:p>
          <a:p>
            <a:r>
              <a:rPr lang="en-US" dirty="0" smtClean="0"/>
              <a:t>Edges</a:t>
            </a:r>
          </a:p>
          <a:p>
            <a:r>
              <a:rPr lang="en-US" dirty="0" smtClean="0"/>
              <a:t>Mosaics</a:t>
            </a:r>
          </a:p>
          <a:p>
            <a:endParaRPr lang="en-US" dirty="0" smtClean="0"/>
          </a:p>
          <a:p>
            <a:endParaRPr lang="ru-RU" dirty="0"/>
          </a:p>
        </p:txBody>
      </p:sp>
      <p:sp>
        <p:nvSpPr>
          <p:cNvPr id="4" name="Дата 3"/>
          <p:cNvSpPr>
            <a:spLocks noGrp="1"/>
          </p:cNvSpPr>
          <p:nvPr>
            <p:ph type="dt" sz="half" idx="10"/>
          </p:nvPr>
        </p:nvSpPr>
        <p:spPr/>
        <p:txBody>
          <a:bodyPr/>
          <a:lstStyle/>
          <a:p>
            <a:fld id="{CB262BFE-51F7-456F-BD03-40ADAE82F6FE}" type="datetime1">
              <a:rPr lang="ru-RU" smtClean="0"/>
              <a:pPr/>
              <a:t>12.10.2014</a:t>
            </a:fld>
            <a:endParaRPr lang="ru-RU"/>
          </a:p>
        </p:txBody>
      </p:sp>
      <p:sp>
        <p:nvSpPr>
          <p:cNvPr id="5" name="Номер слайда 4"/>
          <p:cNvSpPr>
            <a:spLocks noGrp="1"/>
          </p:cNvSpPr>
          <p:nvPr>
            <p:ph type="sldNum" sz="quarter" idx="12"/>
          </p:nvPr>
        </p:nvSpPr>
        <p:spPr/>
        <p:txBody>
          <a:bodyPr/>
          <a:lstStyle/>
          <a:p>
            <a:fld id="{CC06A786-EBE9-43E5-A9CC-FA7EF48C8D58}" type="slidenum">
              <a:rPr lang="ru-RU" smtClean="0"/>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CB262BFE-51F7-456F-BD03-40ADAE82F6FE}" type="datetime1">
              <a:rPr lang="ru-RU" smtClean="0"/>
              <a:pPr/>
              <a:t>12.10.2014</a:t>
            </a:fld>
            <a:endParaRPr lang="ru-RU"/>
          </a:p>
        </p:txBody>
      </p:sp>
      <p:sp>
        <p:nvSpPr>
          <p:cNvPr id="5" name="Номер слайда 4"/>
          <p:cNvSpPr>
            <a:spLocks noGrp="1"/>
          </p:cNvSpPr>
          <p:nvPr>
            <p:ph type="sldNum" sz="quarter" idx="12"/>
          </p:nvPr>
        </p:nvSpPr>
        <p:spPr/>
        <p:txBody>
          <a:bodyPr/>
          <a:lstStyle/>
          <a:p>
            <a:fld id="{CC06A786-EBE9-43E5-A9CC-FA7EF48C8D58}" type="slidenum">
              <a:rPr lang="ru-RU" smtClean="0"/>
              <a:pPr/>
              <a:t>6</a:t>
            </a:fld>
            <a:endParaRPr lang="ru-RU"/>
          </a:p>
        </p:txBody>
      </p:sp>
      <p:sp>
        <p:nvSpPr>
          <p:cNvPr id="3" name="Содержимое 2"/>
          <p:cNvSpPr>
            <a:spLocks noGrp="1"/>
          </p:cNvSpPr>
          <p:nvPr>
            <p:ph idx="4294967295"/>
          </p:nvPr>
        </p:nvSpPr>
        <p:spPr>
          <a:xfrm>
            <a:off x="457200" y="548680"/>
            <a:ext cx="8686800" cy="5976664"/>
          </a:xfrm>
        </p:spPr>
        <p:txBody>
          <a:bodyPr>
            <a:normAutofit fontScale="85000" lnSpcReduction="10000"/>
          </a:bodyPr>
          <a:lstStyle/>
          <a:p>
            <a:r>
              <a:rPr lang="en-US" b="1" dirty="0" smtClean="0"/>
              <a:t>Landscape architecture</a:t>
            </a:r>
            <a:r>
              <a:rPr lang="en-US" dirty="0" smtClean="0"/>
              <a:t> is the design of outdoor public areas, landmarks, and structures to achieve environmental, social-behavioral, or aesthetic outcomes. It involves the systematic investigation of existing social, ecological, and geological conditions and processes in the landscape  that will produce the desired outcome. The scope of the profession includes: urban design; site planning; stormwater management; town or urban planning; environmental restoration; parks and recreation planning; visual resource management; green infrastructure planning and provision; and private estate and residence landscape master planning and design; all at varying scales of design, planning and management. A practitioner in the profession of landscape architecture is called a landscape architect.</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err="1" smtClean="0"/>
              <a:t>histoRy</a:t>
            </a:r>
            <a:r>
              <a:rPr lang="en-US" dirty="0" smtClean="0"/>
              <a:t>. Scholars</a:t>
            </a:r>
            <a:endParaRPr lang="ru-RU" dirty="0"/>
          </a:p>
        </p:txBody>
      </p:sp>
      <p:sp>
        <p:nvSpPr>
          <p:cNvPr id="6" name="Текст 5"/>
          <p:cNvSpPr>
            <a:spLocks noGrp="1"/>
          </p:cNvSpPr>
          <p:nvPr>
            <p:ph type="body" idx="2"/>
          </p:nvPr>
        </p:nvSpPr>
        <p:spPr>
          <a:xfrm>
            <a:off x="179512" y="609600"/>
            <a:ext cx="3816424" cy="4763616"/>
          </a:xfrm>
        </p:spPr>
        <p:txBody>
          <a:bodyPr>
            <a:normAutofit fontScale="47500" lnSpcReduction="20000"/>
          </a:bodyPr>
          <a:lstStyle/>
          <a:p>
            <a:r>
              <a:rPr lang="en-US" sz="5100" b="1" dirty="0" smtClean="0"/>
              <a:t>Vitruvius</a:t>
            </a:r>
            <a:r>
              <a:rPr lang="en-US" sz="5100" dirty="0" smtClean="0"/>
              <a:t>, was a Roman author, architect, and civil engineer during the 1st century BC perhaps best known for his 10 books work entitled </a:t>
            </a:r>
            <a:r>
              <a:rPr lang="en-US" sz="5100" i="1" dirty="0" smtClean="0"/>
              <a:t>De Architectura</a:t>
            </a:r>
            <a:r>
              <a:rPr lang="en-US" sz="5100" dirty="0" smtClean="0"/>
              <a:t>.</a:t>
            </a:r>
          </a:p>
          <a:p>
            <a:endParaRPr lang="en-US" sz="5100" dirty="0" smtClean="0"/>
          </a:p>
          <a:p>
            <a:endParaRPr lang="en-US" sz="5100" dirty="0" smtClean="0"/>
          </a:p>
          <a:p>
            <a:r>
              <a:rPr lang="en-US" sz="5100" dirty="0" smtClean="0"/>
              <a:t>He emphasized importance of microclimates, vegetation, and hydrology in the planning of new settlements and cities. </a:t>
            </a:r>
            <a:endParaRPr lang="ru-RU" sz="5100" dirty="0" smtClean="0"/>
          </a:p>
          <a:p>
            <a:endParaRPr lang="en-US" sz="2800" dirty="0" smtClean="0"/>
          </a:p>
          <a:p>
            <a:endParaRPr lang="ru-RU" sz="2800" dirty="0"/>
          </a:p>
        </p:txBody>
      </p:sp>
      <p:pic>
        <p:nvPicPr>
          <p:cNvPr id="2050" name="Picture 2" descr="http://upload.wikimedia.org/wikipedia/commons/thumb/a/a3/Vitruvius.jpg/300px-Vitruvius.jpg">
            <a:hlinkClick r:id="rId2"/>
          </p:cNvPr>
          <p:cNvPicPr>
            <a:picLocks noChangeAspect="1" noChangeArrowheads="1"/>
          </p:cNvPicPr>
          <p:nvPr/>
        </p:nvPicPr>
        <p:blipFill>
          <a:blip r:embed="rId3" cstate="print"/>
          <a:srcRect/>
          <a:stretch>
            <a:fillRect/>
          </a:stretch>
        </p:blipFill>
        <p:spPr bwMode="auto">
          <a:xfrm>
            <a:off x="4716016" y="1052736"/>
            <a:ext cx="4176464" cy="2714703"/>
          </a:xfrm>
          <a:prstGeom prst="rect">
            <a:avLst/>
          </a:prstGeom>
          <a:noFill/>
        </p:spPr>
      </p:pic>
      <p:sp>
        <p:nvSpPr>
          <p:cNvPr id="8" name="Прямоугольник 7"/>
          <p:cNvSpPr/>
          <p:nvPr/>
        </p:nvSpPr>
        <p:spPr>
          <a:xfrm>
            <a:off x="4572000" y="4005064"/>
            <a:ext cx="4572000" cy="707886"/>
          </a:xfrm>
          <a:prstGeom prst="rect">
            <a:avLst/>
          </a:prstGeom>
        </p:spPr>
        <p:txBody>
          <a:bodyPr>
            <a:spAutoFit/>
          </a:bodyPr>
          <a:lstStyle/>
          <a:p>
            <a:r>
              <a:rPr lang="en-US" sz="2000" dirty="0" smtClean="0"/>
              <a:t>A 1684 depiction of Vitruvius (right) presenting </a:t>
            </a:r>
            <a:r>
              <a:rPr lang="en-US" sz="2000" i="1" dirty="0" smtClean="0"/>
              <a:t>De Architectura</a:t>
            </a:r>
            <a:r>
              <a:rPr lang="en-US" sz="2000" dirty="0" smtClean="0"/>
              <a:t> to Augustus</a:t>
            </a:r>
            <a:endParaRPr lang="ru-RU" sz="2000" dirty="0"/>
          </a:p>
        </p:txBody>
      </p:sp>
      <p:sp>
        <p:nvSpPr>
          <p:cNvPr id="7" name="Дата 6"/>
          <p:cNvSpPr>
            <a:spLocks noGrp="1"/>
          </p:cNvSpPr>
          <p:nvPr>
            <p:ph type="dt" sz="half" idx="10"/>
          </p:nvPr>
        </p:nvSpPr>
        <p:spPr/>
        <p:txBody>
          <a:bodyPr/>
          <a:lstStyle/>
          <a:p>
            <a:fld id="{B393E1F9-0E8E-4055-B734-F1BCED3E307B}" type="datetime1">
              <a:rPr lang="ru-RU" smtClean="0"/>
              <a:pPr/>
              <a:t>12.10.2014</a:t>
            </a:fld>
            <a:endParaRPr lang="ru-RU"/>
          </a:p>
        </p:txBody>
      </p:sp>
      <p:sp>
        <p:nvSpPr>
          <p:cNvPr id="9" name="Номер слайда 8"/>
          <p:cNvSpPr>
            <a:spLocks noGrp="1"/>
          </p:cNvSpPr>
          <p:nvPr>
            <p:ph type="sldNum" sz="quarter" idx="12"/>
          </p:nvPr>
        </p:nvSpPr>
        <p:spPr/>
        <p:txBody>
          <a:bodyPr/>
          <a:lstStyle/>
          <a:p>
            <a:fld id="{CC06A786-EBE9-43E5-A9CC-FA7EF48C8D58}" type="slidenum">
              <a:rPr lang="ru-RU" smtClean="0"/>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Дата 6"/>
          <p:cNvSpPr>
            <a:spLocks noGrp="1"/>
          </p:cNvSpPr>
          <p:nvPr>
            <p:ph type="dt" sz="half" idx="10"/>
          </p:nvPr>
        </p:nvSpPr>
        <p:spPr/>
        <p:txBody>
          <a:bodyPr/>
          <a:lstStyle/>
          <a:p>
            <a:fld id="{4F6071EB-F479-4F2C-9DBE-BF922E39EABE}" type="datetime1">
              <a:rPr lang="ru-RU" smtClean="0"/>
              <a:pPr/>
              <a:t>12.10.2014</a:t>
            </a:fld>
            <a:endParaRPr lang="ru-RU"/>
          </a:p>
        </p:txBody>
      </p:sp>
      <p:sp>
        <p:nvSpPr>
          <p:cNvPr id="8" name="Номер слайда 7"/>
          <p:cNvSpPr>
            <a:spLocks noGrp="1"/>
          </p:cNvSpPr>
          <p:nvPr>
            <p:ph type="sldNum" sz="quarter" idx="12"/>
          </p:nvPr>
        </p:nvSpPr>
        <p:spPr/>
        <p:txBody>
          <a:bodyPr/>
          <a:lstStyle/>
          <a:p>
            <a:fld id="{CC06A786-EBE9-43E5-A9CC-FA7EF48C8D58}" type="slidenum">
              <a:rPr lang="ru-RU" smtClean="0"/>
              <a:pPr/>
              <a:t>8</a:t>
            </a:fld>
            <a:endParaRPr lang="ru-RU"/>
          </a:p>
        </p:txBody>
      </p:sp>
      <p:sp>
        <p:nvSpPr>
          <p:cNvPr id="3" name="Текст 2"/>
          <p:cNvSpPr>
            <a:spLocks noGrp="1"/>
          </p:cNvSpPr>
          <p:nvPr>
            <p:ph type="body" idx="4294967295"/>
          </p:nvPr>
        </p:nvSpPr>
        <p:spPr>
          <a:xfrm>
            <a:off x="0" y="0"/>
            <a:ext cx="4644008" cy="6858000"/>
          </a:xfrm>
        </p:spPr>
        <p:txBody>
          <a:bodyPr>
            <a:normAutofit fontScale="92500" lnSpcReduction="10000"/>
          </a:bodyPr>
          <a:lstStyle/>
          <a:p>
            <a:r>
              <a:rPr lang="en-US" sz="2200" b="1" dirty="0" smtClean="0"/>
              <a:t>Gilbert Laing Meason</a:t>
            </a:r>
            <a:r>
              <a:rPr lang="en-US" sz="2200" dirty="0" smtClean="0"/>
              <a:t> (3 July 1769 – 14 August 1832)</a:t>
            </a:r>
            <a:r>
              <a:rPr lang="en-US" sz="2200" baseline="30000" dirty="0" smtClean="0">
                <a:hlinkClick r:id="rId2"/>
              </a:rPr>
              <a:t>[</a:t>
            </a:r>
            <a:r>
              <a:rPr lang="en-US" sz="2200" dirty="0" smtClean="0"/>
              <a:t>a Scottish gentleman, best remembered as the originator of the term landscape architecture.</a:t>
            </a:r>
          </a:p>
          <a:p>
            <a:endParaRPr lang="en-US" sz="2200" dirty="0" smtClean="0"/>
          </a:p>
          <a:p>
            <a:r>
              <a:rPr lang="en-US" sz="2200" dirty="0" smtClean="0"/>
              <a:t>In 1828 he published a book called </a:t>
            </a:r>
            <a:r>
              <a:rPr lang="en-US" sz="2200" i="1" dirty="0" smtClean="0"/>
              <a:t>On The Landscape Architecture of the Great Painters of Italy</a:t>
            </a:r>
            <a:r>
              <a:rPr lang="en-US" sz="2200" dirty="0" smtClean="0"/>
              <a:t> (London, 1828).</a:t>
            </a:r>
          </a:p>
          <a:p>
            <a:pPr>
              <a:buNone/>
            </a:pPr>
            <a:r>
              <a:rPr lang="en-US" sz="2200" dirty="0" smtClean="0"/>
              <a:t> </a:t>
            </a:r>
          </a:p>
          <a:p>
            <a:r>
              <a:rPr lang="en-US" sz="2200" dirty="0" smtClean="0"/>
              <a:t>It dealt with the way that buildings and structures were sited within landscapes to produce beautiful compositions. </a:t>
            </a:r>
          </a:p>
          <a:p>
            <a:pPr>
              <a:buNone/>
            </a:pPr>
            <a:endParaRPr lang="en-US" sz="2200" dirty="0" smtClean="0"/>
          </a:p>
          <a:p>
            <a:r>
              <a:rPr lang="en-US" sz="2200" dirty="0" smtClean="0"/>
              <a:t>The book sold poorly. Although essentially a work of art criticism, Laing Meason touched on subjects, such as the placing of buildings and their surroundings, which form a central part of the modern landscape architect's work.</a:t>
            </a:r>
          </a:p>
          <a:p>
            <a:endParaRPr lang="ru-RU" dirty="0"/>
          </a:p>
        </p:txBody>
      </p:sp>
      <p:pic>
        <p:nvPicPr>
          <p:cNvPr id="32770" name="Picture 2" descr="Lindertis House landscape architecture"/>
          <p:cNvPicPr>
            <a:picLocks noChangeAspect="1" noChangeArrowheads="1"/>
          </p:cNvPicPr>
          <p:nvPr/>
        </p:nvPicPr>
        <p:blipFill>
          <a:blip r:embed="rId3" cstate="print"/>
          <a:srcRect/>
          <a:stretch>
            <a:fillRect/>
          </a:stretch>
        </p:blipFill>
        <p:spPr bwMode="auto">
          <a:xfrm>
            <a:off x="4718669" y="1340768"/>
            <a:ext cx="4425331" cy="2952328"/>
          </a:xfrm>
          <a:prstGeom prst="rect">
            <a:avLst/>
          </a:prstGeom>
          <a:noFill/>
        </p:spPr>
      </p:pic>
      <p:sp>
        <p:nvSpPr>
          <p:cNvPr id="6" name="Прямоугольник 5"/>
          <p:cNvSpPr/>
          <p:nvPr/>
        </p:nvSpPr>
        <p:spPr>
          <a:xfrm>
            <a:off x="4788024" y="4365104"/>
            <a:ext cx="4355976" cy="707886"/>
          </a:xfrm>
          <a:prstGeom prst="rect">
            <a:avLst/>
          </a:prstGeom>
        </p:spPr>
        <p:txBody>
          <a:bodyPr wrap="square">
            <a:spAutoFit/>
          </a:bodyPr>
          <a:lstStyle/>
          <a:p>
            <a:r>
              <a:rPr lang="en-US" sz="2000" dirty="0" err="1" smtClean="0"/>
              <a:t>Lindertis</a:t>
            </a:r>
            <a:r>
              <a:rPr lang="en-US" sz="2000" dirty="0" smtClean="0"/>
              <a:t> House  </a:t>
            </a:r>
            <a:r>
              <a:rPr lang="ru-RU" sz="2000" dirty="0" smtClean="0"/>
              <a:t>(</a:t>
            </a:r>
            <a:r>
              <a:rPr lang="en-US" sz="2000" dirty="0" smtClean="0"/>
              <a:t>belonged to Gilbert Laing Meason</a:t>
            </a:r>
            <a:r>
              <a:rPr lang="ru-RU" sz="2000" dirty="0" smtClean="0"/>
              <a:t>)</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512" y="188640"/>
            <a:ext cx="5112568" cy="5221560"/>
          </a:xfrm>
        </p:spPr>
        <p:txBody>
          <a:bodyPr>
            <a:normAutofit fontScale="25000" lnSpcReduction="20000"/>
          </a:bodyPr>
          <a:lstStyle/>
          <a:p>
            <a:r>
              <a:rPr lang="en-US" sz="12800" b="1" dirty="0" smtClean="0"/>
              <a:t>John Claudius Loudon</a:t>
            </a:r>
            <a:r>
              <a:rPr lang="en-US" sz="12800" dirty="0" smtClean="0"/>
              <a:t> (8 April 1783 – 14 December 1843) was a Scottish botanist, garden designer and cemetery designer, author and garden magazine editor.</a:t>
            </a:r>
          </a:p>
          <a:p>
            <a:endParaRPr lang="en-US" sz="9800" dirty="0" smtClean="0"/>
          </a:p>
          <a:p>
            <a:endParaRPr lang="en-US" sz="7200" dirty="0" smtClean="0"/>
          </a:p>
          <a:p>
            <a:r>
              <a:rPr lang="en-US" sz="11200" dirty="0" smtClean="0"/>
              <a:t>When working on the layout of farms in South Scotland, he described himself as a </a:t>
            </a:r>
            <a:r>
              <a:rPr lang="en-US" sz="11200" u="sng" dirty="0" smtClean="0"/>
              <a:t>landscape planner</a:t>
            </a:r>
            <a:r>
              <a:rPr lang="en-US" sz="11200" dirty="0" smtClean="0"/>
              <a:t>. This was a time when open field land was being converted </a:t>
            </a:r>
            <a:r>
              <a:rPr lang="en-US" sz="11200" dirty="0" smtClean="0"/>
              <a:t>to </a:t>
            </a:r>
            <a:r>
              <a:rPr lang="en-US" sz="11200" dirty="0" smtClean="0"/>
              <a:t>the landscape of </a:t>
            </a:r>
            <a:r>
              <a:rPr lang="en-US" sz="11200" u="sng" dirty="0" smtClean="0"/>
              <a:t>enclosure</a:t>
            </a:r>
            <a:r>
              <a:rPr lang="en-US" sz="11200" dirty="0" smtClean="0"/>
              <a:t>, which now dominates British agriculture. </a:t>
            </a:r>
            <a:endParaRPr lang="ru-RU" sz="11200" dirty="0" smtClean="0"/>
          </a:p>
          <a:p>
            <a:endParaRPr lang="ru-RU" sz="7200" dirty="0" smtClean="0"/>
          </a:p>
          <a:p>
            <a:endParaRPr lang="en-US" sz="7200" dirty="0" smtClean="0"/>
          </a:p>
          <a:p>
            <a:endParaRPr lang="ru-RU" dirty="0"/>
          </a:p>
        </p:txBody>
      </p:sp>
      <p:pic>
        <p:nvPicPr>
          <p:cNvPr id="33794" name="Picture 2" descr="John Claudius Loudon.png">
            <a:hlinkClick r:id="rId2"/>
          </p:cNvPr>
          <p:cNvPicPr>
            <a:picLocks noChangeAspect="1" noChangeArrowheads="1"/>
          </p:cNvPicPr>
          <p:nvPr/>
        </p:nvPicPr>
        <p:blipFill>
          <a:blip r:embed="rId3" cstate="print"/>
          <a:srcRect/>
          <a:stretch>
            <a:fillRect/>
          </a:stretch>
        </p:blipFill>
        <p:spPr bwMode="auto">
          <a:xfrm>
            <a:off x="5580112" y="620688"/>
            <a:ext cx="3168352" cy="3266924"/>
          </a:xfrm>
          <a:prstGeom prst="rect">
            <a:avLst/>
          </a:prstGeom>
          <a:noFill/>
        </p:spPr>
      </p:pic>
      <p:sp>
        <p:nvSpPr>
          <p:cNvPr id="6" name="Прямоугольник 5"/>
          <p:cNvSpPr/>
          <p:nvPr/>
        </p:nvSpPr>
        <p:spPr>
          <a:xfrm>
            <a:off x="6084168" y="3933056"/>
            <a:ext cx="2387192" cy="369332"/>
          </a:xfrm>
          <a:prstGeom prst="rect">
            <a:avLst/>
          </a:prstGeom>
        </p:spPr>
        <p:txBody>
          <a:bodyPr wrap="none">
            <a:spAutoFit/>
          </a:bodyPr>
          <a:lstStyle/>
          <a:p>
            <a:r>
              <a:rPr lang="en-US" dirty="0"/>
              <a:t>John Claudius Loudon </a:t>
            </a:r>
            <a:endParaRPr lang="ru-RU" dirty="0"/>
          </a:p>
        </p:txBody>
      </p:sp>
      <p:sp>
        <p:nvSpPr>
          <p:cNvPr id="10" name="Номер слайда 9"/>
          <p:cNvSpPr>
            <a:spLocks noGrp="1"/>
          </p:cNvSpPr>
          <p:nvPr>
            <p:ph type="sldNum" sz="quarter" idx="12"/>
          </p:nvPr>
        </p:nvSpPr>
        <p:spPr/>
        <p:txBody>
          <a:bodyPr/>
          <a:lstStyle/>
          <a:p>
            <a:fld id="{CC06A786-EBE9-43E5-A9CC-FA7EF48C8D58}" type="slidenum">
              <a:rPr lang="ru-RU" smtClean="0"/>
              <a:pPr/>
              <a:t>9</a:t>
            </a:fld>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451</TotalTime>
  <Words>3389</Words>
  <Application>Microsoft Office PowerPoint</Application>
  <PresentationFormat>Экран (4:3)</PresentationFormat>
  <Paragraphs>324</Paragraphs>
  <Slides>37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Трек</vt:lpstr>
      <vt:lpstr>Basic concepts </vt:lpstr>
      <vt:lpstr>Слайд 2</vt:lpstr>
      <vt:lpstr>Procedural model of lp</vt:lpstr>
      <vt:lpstr>Scope of lp</vt:lpstr>
      <vt:lpstr>Слайд 5</vt:lpstr>
      <vt:lpstr>Слайд 6</vt:lpstr>
      <vt:lpstr>histoRy. Scholars</vt:lpstr>
      <vt:lpstr>Слайд 8</vt:lpstr>
      <vt:lpstr>Слайд 9</vt:lpstr>
      <vt:lpstr>Слайд 10</vt:lpstr>
      <vt:lpstr>John Claudius Loudon</vt:lpstr>
      <vt:lpstr>Andrew Jackson Downing</vt:lpstr>
      <vt:lpstr>Слайд 13</vt:lpstr>
      <vt:lpstr>Frederick Law Olmsted (April 26, 1822 – August 28, 1903)</vt:lpstr>
      <vt:lpstr>Слайд 15</vt:lpstr>
      <vt:lpstr>Frederick Law Olmsted: works</vt:lpstr>
      <vt:lpstr>Calvert Vaux</vt:lpstr>
      <vt:lpstr>Calvert Vaux</vt:lpstr>
      <vt:lpstr>Слайд 19</vt:lpstr>
      <vt:lpstr>Patrick Geddes</vt:lpstr>
      <vt:lpstr>Patrick Geddes: school</vt:lpstr>
      <vt:lpstr>Patrick Geddes: school </vt:lpstr>
      <vt:lpstr>Patrick Geddes: school</vt:lpstr>
      <vt:lpstr>Слайд 24</vt:lpstr>
      <vt:lpstr>Patrick Geddes: Work in Palestine</vt:lpstr>
      <vt:lpstr>Bombay Town Planning Act of 1915</vt:lpstr>
      <vt:lpstr>Bombay Town Planning Act of 1915</vt:lpstr>
      <vt:lpstr>Thomas  Hayton  Mawson  (1861-1933)</vt:lpstr>
      <vt:lpstr>Thomas Hayton Mawson </vt:lpstr>
      <vt:lpstr>Ian L. McHarg (20 November 1920 – 5 March 2001)</vt:lpstr>
      <vt:lpstr>Ian L. McHarg</vt:lpstr>
      <vt:lpstr>Ian L. McHarg </vt:lpstr>
      <vt:lpstr>Ian L. McHarg </vt:lpstr>
      <vt:lpstr>Norman  T. Newton (21 April 1898 – 12 September 1992)</vt:lpstr>
      <vt:lpstr>George B .Tobey</vt:lpstr>
      <vt:lpstr>Geoffrey and Susan Jellicoe</vt:lpstr>
      <vt:lpstr>Geoffrey Jellicoe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Валентина</dc:creator>
  <cp:lastModifiedBy>Валентина</cp:lastModifiedBy>
  <cp:revision>76</cp:revision>
  <dcterms:created xsi:type="dcterms:W3CDTF">2014-10-11T18:08:17Z</dcterms:created>
  <dcterms:modified xsi:type="dcterms:W3CDTF">2014-10-12T17:40:14Z</dcterms:modified>
</cp:coreProperties>
</file>