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FF"/>
    <a:srgbClr val="F0F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4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27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2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28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9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6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7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50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2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91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6C36-7A77-4C27-8D7F-00CDAC291431}" type="datetimeFigureOut">
              <a:rPr lang="ru-RU" smtClean="0"/>
              <a:pPr/>
              <a:t>27/09/17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F829-14FE-4E5D-AA36-482E4791B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0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microsoft.com/office/2007/relationships/media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484" y="1347057"/>
            <a:ext cx="11831053" cy="4009961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  of  Time-continuous  Approximation</a:t>
            </a:r>
            <a:b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 Vegetation  Activity  Indicators </a:t>
            </a:r>
            <a:b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Obtained  from  Multispectral  Satellite  Imagery </a:t>
            </a:r>
            <a:b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8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 Monitoring  of  Lower  Volga  Arid  Wetlands</a:t>
            </a:r>
            <a:endParaRPr lang="ru-RU" sz="3800" b="1" cap="all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495" y="5558589"/>
            <a:ext cx="10924673" cy="934452"/>
          </a:xfrm>
        </p:spPr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Kozlov</a:t>
            </a:r>
            <a:r>
              <a:rPr lang="en-US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Maria Kozlova</a:t>
            </a:r>
            <a:r>
              <a:rPr lang="en-US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Olga Gorelits</a:t>
            </a:r>
            <a:r>
              <a:rPr lang="en-US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Igor Zemlianov</a:t>
            </a:r>
            <a:r>
              <a:rPr lang="en-US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Lomonosov Moscow State University, Russian Federation; </a:t>
            </a:r>
            <a:r>
              <a:rPr lang="en-US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 </a:t>
            </a:r>
            <a:r>
              <a:rPr lang="en-US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Zubov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Oceanographic Institute, Russian Federation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413" y="136273"/>
            <a:ext cx="7264535" cy="12914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485" y="136273"/>
            <a:ext cx="2185090" cy="1524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0748" y="136274"/>
            <a:ext cx="2094789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316127"/>
      </p:ext>
    </p:extLst>
  </p:cSld>
  <p:clrMapOvr>
    <a:masterClrMapping/>
  </p:clrMapOvr>
  <p:transition spd="slow" advTm="16907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2512" objId="11"/>
        <p14:stopEvt time="13805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under study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25762"/>
            <a:ext cx="9409490" cy="583223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34348" y="2831689"/>
            <a:ext cx="2979175" cy="2733369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11" y="-215266"/>
            <a:ext cx="9758979" cy="707326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312695" y="1756611"/>
            <a:ext cx="441158" cy="7780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38926" y="2534653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Volga river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031266" y="759955"/>
            <a:ext cx="380108" cy="231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20171" y="35180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Akhtuba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614" y="3387438"/>
            <a:ext cx="4839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1-10,13,15 – arid and semi-arid wetlands;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homogeneous, but different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vegetation types;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11,12,14 – desert;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atin typeface="Arial Narrow" pitchFamily="34" charset="0"/>
                <a:cs typeface="Arial" pitchFamily="34" charset="0"/>
              </a:rPr>
              <a:t>Application  of  Time-continuous  Approximation of  Vegetation  Activity  Indicators Obtained  from  Multispectral  Satellite  Imagery to  Monitoring  of  Lower  Volga  Arid  Wetlands</a:t>
            </a:r>
            <a:endParaRPr lang="ru-RU" sz="1100" cap="all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0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" y="12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/>
      <p:bldP spid="11" grpId="0"/>
      <p:bldP spid="17" grpId="0"/>
    </p:bldLst>
  </p:timing>
  <p:extLst mod="1">
    <p:ext uri="{E180D4A7-C9FB-4DFB-919C-405C955672EB}">
      <p14:showEvtLst xmlns:p14="http://schemas.microsoft.com/office/powerpoint/2010/main" xmlns="">
        <p14:playEvt time="1017" objId="8"/>
        <p14:stopEvt time="17030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747" y="5728855"/>
            <a:ext cx="3729053" cy="11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FAPAR, its harmonic time-continuous approximation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derived indicators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658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…and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derived metrics: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mean FAPAR value;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maximum FAPAR value and its day;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secondary harmonics amplitude;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“weighted” period of active vegetation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4359" y="2721264"/>
            <a:ext cx="415036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model function for the normal vegetation yearly cycle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FAPAR_yearl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52742"/>
            <a:ext cx="6448362" cy="3305258"/>
          </a:xfrm>
          <a:prstGeom prst="rect">
            <a:avLst/>
          </a:prstGeom>
        </p:spPr>
      </p:pic>
      <p:pic>
        <p:nvPicPr>
          <p:cNvPr id="13" name="Рисунок 12" descr="FAPAR_model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52742"/>
            <a:ext cx="6448362" cy="330525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5546" y="4088823"/>
            <a:ext cx="420624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5834" y="4707373"/>
            <a:ext cx="393446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5591432" y="4924169"/>
            <a:ext cx="2347784" cy="3398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59395" y="5554362"/>
            <a:ext cx="2341605" cy="432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665573" y="5307227"/>
            <a:ext cx="2329249" cy="321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3132" y="611568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 year-to-year steady cycle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8844" y="3874429"/>
            <a:ext cx="261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several years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Левая круглая скобка 27"/>
          <p:cNvSpPr/>
          <p:nvPr/>
        </p:nvSpPr>
        <p:spPr>
          <a:xfrm>
            <a:off x="5081565" y="3848418"/>
            <a:ext cx="113303" cy="105914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39114" y="5900351"/>
            <a:ext cx="4751172" cy="18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37055" y="5292810"/>
            <a:ext cx="4751172" cy="18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atin typeface="Arial Narrow" pitchFamily="34" charset="0"/>
                <a:cs typeface="Arial" pitchFamily="34" charset="0"/>
              </a:rPr>
              <a:t>Application  of  Time-continuous  Approximation of  Vegetation  Activity  Indicators Obtained  from  Multispectral  Satellite  Imagery to  Monitoring  of  Lower  Volga  Arid  Wetlands</a:t>
            </a:r>
            <a:endParaRPr lang="ru-RU" sz="1100" cap="all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88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7" grpId="0"/>
      <p:bldP spid="27" grpId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from the variation of temperature and its derivative</a:t>
            </a:r>
            <a:endParaRPr lang="ru-RU" dirty="0"/>
          </a:p>
        </p:txBody>
      </p:sp>
      <p:pic>
        <p:nvPicPr>
          <p:cNvPr id="7" name="Содержимое 6" descr="03_Sukhodol2003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45" y="1724986"/>
            <a:ext cx="10122201" cy="5133014"/>
          </a:xfrm>
        </p:spPr>
      </p:pic>
      <p:sp>
        <p:nvSpPr>
          <p:cNvPr id="8" name="TextBox 7"/>
          <p:cNvSpPr txBox="1"/>
          <p:nvPr/>
        </p:nvSpPr>
        <p:spPr>
          <a:xfrm>
            <a:off x="1508672" y="485455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 of temperature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8178" y="5134233"/>
            <a:ext cx="492586" cy="45607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730" y="1599044"/>
            <a:ext cx="74898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олилиния 25"/>
          <p:cNvSpPr/>
          <p:nvPr/>
        </p:nvSpPr>
        <p:spPr>
          <a:xfrm>
            <a:off x="2348345" y="1600200"/>
            <a:ext cx="496229" cy="422564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2992582" y="1586345"/>
            <a:ext cx="595745" cy="422564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923309" y="2105890"/>
            <a:ext cx="651164" cy="422564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657599" y="2105889"/>
            <a:ext cx="706583" cy="484911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6047509" y="2147454"/>
            <a:ext cx="651164" cy="422564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823363" y="2098962"/>
            <a:ext cx="685801" cy="484911"/>
          </a:xfrm>
          <a:custGeom>
            <a:avLst/>
            <a:gdLst>
              <a:gd name="connsiteX0" fmla="*/ 235528 w 496229"/>
              <a:gd name="connsiteY0" fmla="*/ 0 h 422564"/>
              <a:gd name="connsiteX1" fmla="*/ 166255 w 496229"/>
              <a:gd name="connsiteY1" fmla="*/ 20782 h 422564"/>
              <a:gd name="connsiteX2" fmla="*/ 124691 w 496229"/>
              <a:gd name="connsiteY2" fmla="*/ 48491 h 422564"/>
              <a:gd name="connsiteX3" fmla="*/ 103910 w 496229"/>
              <a:gd name="connsiteY3" fmla="*/ 62345 h 422564"/>
              <a:gd name="connsiteX4" fmla="*/ 90055 w 496229"/>
              <a:gd name="connsiteY4" fmla="*/ 83127 h 422564"/>
              <a:gd name="connsiteX5" fmla="*/ 83128 w 496229"/>
              <a:gd name="connsiteY5" fmla="*/ 103909 h 422564"/>
              <a:gd name="connsiteX6" fmla="*/ 41564 w 496229"/>
              <a:gd name="connsiteY6" fmla="*/ 138545 h 422564"/>
              <a:gd name="connsiteX7" fmla="*/ 34637 w 496229"/>
              <a:gd name="connsiteY7" fmla="*/ 166255 h 422564"/>
              <a:gd name="connsiteX8" fmla="*/ 6928 w 496229"/>
              <a:gd name="connsiteY8" fmla="*/ 207818 h 422564"/>
              <a:gd name="connsiteX9" fmla="*/ 0 w 496229"/>
              <a:gd name="connsiteY9" fmla="*/ 235527 h 422564"/>
              <a:gd name="connsiteX10" fmla="*/ 6928 w 496229"/>
              <a:gd name="connsiteY10" fmla="*/ 332509 h 422564"/>
              <a:gd name="connsiteX11" fmla="*/ 27710 w 496229"/>
              <a:gd name="connsiteY11" fmla="*/ 374073 h 422564"/>
              <a:gd name="connsiteX12" fmla="*/ 48491 w 496229"/>
              <a:gd name="connsiteY12" fmla="*/ 387927 h 422564"/>
              <a:gd name="connsiteX13" fmla="*/ 69273 w 496229"/>
              <a:gd name="connsiteY13" fmla="*/ 394855 h 422564"/>
              <a:gd name="connsiteX14" fmla="*/ 90055 w 496229"/>
              <a:gd name="connsiteY14" fmla="*/ 408709 h 422564"/>
              <a:gd name="connsiteX15" fmla="*/ 124691 w 496229"/>
              <a:gd name="connsiteY15" fmla="*/ 415636 h 422564"/>
              <a:gd name="connsiteX16" fmla="*/ 145473 w 496229"/>
              <a:gd name="connsiteY16" fmla="*/ 422564 h 422564"/>
              <a:gd name="connsiteX17" fmla="*/ 284019 w 496229"/>
              <a:gd name="connsiteY17" fmla="*/ 415636 h 422564"/>
              <a:gd name="connsiteX18" fmla="*/ 325582 w 496229"/>
              <a:gd name="connsiteY18" fmla="*/ 387927 h 422564"/>
              <a:gd name="connsiteX19" fmla="*/ 346364 w 496229"/>
              <a:gd name="connsiteY19" fmla="*/ 374073 h 422564"/>
              <a:gd name="connsiteX20" fmla="*/ 387928 w 496229"/>
              <a:gd name="connsiteY20" fmla="*/ 339436 h 422564"/>
              <a:gd name="connsiteX21" fmla="*/ 401782 w 496229"/>
              <a:gd name="connsiteY21" fmla="*/ 318655 h 422564"/>
              <a:gd name="connsiteX22" fmla="*/ 443346 w 496229"/>
              <a:gd name="connsiteY22" fmla="*/ 277091 h 422564"/>
              <a:gd name="connsiteX23" fmla="*/ 450273 w 496229"/>
              <a:gd name="connsiteY23" fmla="*/ 256309 h 422564"/>
              <a:gd name="connsiteX24" fmla="*/ 477982 w 496229"/>
              <a:gd name="connsiteY24" fmla="*/ 214745 h 422564"/>
              <a:gd name="connsiteX25" fmla="*/ 491837 w 496229"/>
              <a:gd name="connsiteY25" fmla="*/ 173182 h 422564"/>
              <a:gd name="connsiteX26" fmla="*/ 457200 w 496229"/>
              <a:gd name="connsiteY26" fmla="*/ 69273 h 422564"/>
              <a:gd name="connsiteX27" fmla="*/ 415637 w 496229"/>
              <a:gd name="connsiteY27" fmla="*/ 48491 h 422564"/>
              <a:gd name="connsiteX28" fmla="*/ 374073 w 496229"/>
              <a:gd name="connsiteY28" fmla="*/ 34636 h 422564"/>
              <a:gd name="connsiteX29" fmla="*/ 256310 w 496229"/>
              <a:gd name="connsiteY29" fmla="*/ 55418 h 422564"/>
              <a:gd name="connsiteX30" fmla="*/ 256310 w 496229"/>
              <a:gd name="connsiteY30" fmla="*/ 55418 h 422564"/>
              <a:gd name="connsiteX31" fmla="*/ 207819 w 496229"/>
              <a:gd name="connsiteY31" fmla="*/ 69273 h 42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6229" h="422564">
                <a:moveTo>
                  <a:pt x="235528" y="0"/>
                </a:moveTo>
                <a:cubicBezTo>
                  <a:pt x="184932" y="16866"/>
                  <a:pt x="208132" y="10313"/>
                  <a:pt x="166255" y="20782"/>
                </a:cubicBezTo>
                <a:lnTo>
                  <a:pt x="124691" y="48491"/>
                </a:lnTo>
                <a:lnTo>
                  <a:pt x="103910" y="62345"/>
                </a:lnTo>
                <a:cubicBezTo>
                  <a:pt x="99292" y="69272"/>
                  <a:pt x="93778" y="75680"/>
                  <a:pt x="90055" y="83127"/>
                </a:cubicBezTo>
                <a:cubicBezTo>
                  <a:pt x="86789" y="89658"/>
                  <a:pt x="87178" y="97833"/>
                  <a:pt x="83128" y="103909"/>
                </a:cubicBezTo>
                <a:cubicBezTo>
                  <a:pt x="72460" y="119911"/>
                  <a:pt x="56899" y="128322"/>
                  <a:pt x="41564" y="138545"/>
                </a:cubicBezTo>
                <a:cubicBezTo>
                  <a:pt x="39255" y="147782"/>
                  <a:pt x="38895" y="157739"/>
                  <a:pt x="34637" y="166255"/>
                </a:cubicBezTo>
                <a:cubicBezTo>
                  <a:pt x="27191" y="181148"/>
                  <a:pt x="6928" y="207818"/>
                  <a:pt x="6928" y="207818"/>
                </a:cubicBezTo>
                <a:cubicBezTo>
                  <a:pt x="4619" y="217054"/>
                  <a:pt x="0" y="226006"/>
                  <a:pt x="0" y="235527"/>
                </a:cubicBezTo>
                <a:cubicBezTo>
                  <a:pt x="0" y="267937"/>
                  <a:pt x="3141" y="300321"/>
                  <a:pt x="6928" y="332509"/>
                </a:cubicBezTo>
                <a:cubicBezTo>
                  <a:pt x="8431" y="345281"/>
                  <a:pt x="18991" y="365354"/>
                  <a:pt x="27710" y="374073"/>
                </a:cubicBezTo>
                <a:cubicBezTo>
                  <a:pt x="33597" y="379960"/>
                  <a:pt x="41045" y="384204"/>
                  <a:pt x="48491" y="387927"/>
                </a:cubicBezTo>
                <a:cubicBezTo>
                  <a:pt x="55022" y="391193"/>
                  <a:pt x="62742" y="391589"/>
                  <a:pt x="69273" y="394855"/>
                </a:cubicBezTo>
                <a:cubicBezTo>
                  <a:pt x="76720" y="398578"/>
                  <a:pt x="82260" y="405786"/>
                  <a:pt x="90055" y="408709"/>
                </a:cubicBezTo>
                <a:cubicBezTo>
                  <a:pt x="101079" y="412843"/>
                  <a:pt x="113269" y="412780"/>
                  <a:pt x="124691" y="415636"/>
                </a:cubicBezTo>
                <a:cubicBezTo>
                  <a:pt x="131775" y="417407"/>
                  <a:pt x="138546" y="420255"/>
                  <a:pt x="145473" y="422564"/>
                </a:cubicBezTo>
                <a:cubicBezTo>
                  <a:pt x="191655" y="420255"/>
                  <a:pt x="237953" y="419642"/>
                  <a:pt x="284019" y="415636"/>
                </a:cubicBezTo>
                <a:cubicBezTo>
                  <a:pt x="308485" y="413508"/>
                  <a:pt x="307163" y="403276"/>
                  <a:pt x="325582" y="387927"/>
                </a:cubicBezTo>
                <a:cubicBezTo>
                  <a:pt x="331978" y="382597"/>
                  <a:pt x="339968" y="379403"/>
                  <a:pt x="346364" y="374073"/>
                </a:cubicBezTo>
                <a:cubicBezTo>
                  <a:pt x="399710" y="329619"/>
                  <a:pt x="336324" y="373840"/>
                  <a:pt x="387928" y="339436"/>
                </a:cubicBezTo>
                <a:cubicBezTo>
                  <a:pt x="392546" y="332509"/>
                  <a:pt x="396251" y="324877"/>
                  <a:pt x="401782" y="318655"/>
                </a:cubicBezTo>
                <a:cubicBezTo>
                  <a:pt x="414799" y="304011"/>
                  <a:pt x="443346" y="277091"/>
                  <a:pt x="443346" y="277091"/>
                </a:cubicBezTo>
                <a:cubicBezTo>
                  <a:pt x="445655" y="270164"/>
                  <a:pt x="446727" y="262692"/>
                  <a:pt x="450273" y="256309"/>
                </a:cubicBezTo>
                <a:cubicBezTo>
                  <a:pt x="458359" y="241753"/>
                  <a:pt x="472716" y="230542"/>
                  <a:pt x="477982" y="214745"/>
                </a:cubicBezTo>
                <a:lnTo>
                  <a:pt x="491837" y="173182"/>
                </a:lnTo>
                <a:cubicBezTo>
                  <a:pt x="489715" y="154086"/>
                  <a:pt x="491218" y="80614"/>
                  <a:pt x="457200" y="69273"/>
                </a:cubicBezTo>
                <a:cubicBezTo>
                  <a:pt x="381393" y="44001"/>
                  <a:pt x="496229" y="84309"/>
                  <a:pt x="415637" y="48491"/>
                </a:cubicBezTo>
                <a:cubicBezTo>
                  <a:pt x="402292" y="42560"/>
                  <a:pt x="374073" y="34636"/>
                  <a:pt x="374073" y="34636"/>
                </a:cubicBezTo>
                <a:cubicBezTo>
                  <a:pt x="283329" y="42886"/>
                  <a:pt x="322069" y="33499"/>
                  <a:pt x="256310" y="55418"/>
                </a:cubicBezTo>
                <a:lnTo>
                  <a:pt x="256310" y="55418"/>
                </a:lnTo>
                <a:cubicBezTo>
                  <a:pt x="216610" y="63358"/>
                  <a:pt x="232204" y="57079"/>
                  <a:pt x="207819" y="6927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263254" y="399556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data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>
            <a:off x="4973783" y="3941621"/>
            <a:ext cx="339437" cy="152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47217" y="3136587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data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included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53348" y="3442858"/>
            <a:ext cx="367146" cy="3602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atin typeface="Arial Narrow" pitchFamily="34" charset="0"/>
                <a:cs typeface="Arial" pitchFamily="34" charset="0"/>
              </a:rPr>
              <a:t>Application  of  Time-continuous  Approximation of  Vegetation  Activity  Indicators Obtained  from  Multispectral  Satellite  Imagery to  Monitoring  of  Lower  Volga  Arid  Wetlands</a:t>
            </a:r>
            <a:endParaRPr lang="ru-RU" sz="1100" cap="all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Объект 2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179" y="3061317"/>
            <a:ext cx="5693575" cy="3691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60179" y="1002425"/>
            <a:ext cx="5667141" cy="462115"/>
          </a:xfrm>
        </p:spPr>
        <p:txBody>
          <a:bodyPr>
            <a:normAutofit/>
          </a:bodyPr>
          <a:lstStyle/>
          <a:p>
            <a:pPr algn="ctr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Mapping changes</a:t>
            </a: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88624" y="1015629"/>
            <a:ext cx="5887125" cy="462115"/>
          </a:xfrm>
        </p:spPr>
        <p:txBody>
          <a:bodyPr>
            <a:normAutofit/>
          </a:bodyPr>
          <a:lstStyle/>
          <a:p>
            <a:pPr algn="ctr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Mixed space-time graphs along profiles</a:t>
            </a: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857" y="6416305"/>
            <a:ext cx="1162017" cy="29262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180" y="1464540"/>
            <a:ext cx="5667140" cy="15967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055" y="3923460"/>
            <a:ext cx="2649695" cy="2842187"/>
          </a:xfrm>
          <a:prstGeom prst="rect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28" y="3923460"/>
            <a:ext cx="3091499" cy="2842185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87" y="1880406"/>
            <a:ext cx="2807516" cy="16186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0292" y="1880406"/>
            <a:ext cx="2925458" cy="16186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5187" y="1570623"/>
            <a:ext cx="279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FAPAR 1998-2005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0291" y="1572629"/>
            <a:ext cx="29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FAPAR 2007-2014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027" y="3613677"/>
            <a:ext cx="309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Visible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6053" y="3613677"/>
            <a:ext cx="2649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Landsat 7 ETM+ Red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latin typeface="Arial Narrow" pitchFamily="34" charset="0"/>
                <a:cs typeface="Arial" pitchFamily="34" charset="0"/>
              </a:rPr>
              <a:t>Application  of  Time-continuous  Approximation of  Vegetation  Activity  Indicators Obtained  from  Multispectral  Satellite  Imagery to  Monitoring  of  Lower  Volga  Arid  Wetlands</a:t>
            </a:r>
            <a:endParaRPr lang="ru-RU" sz="1100" cap="all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796019"/>
      </p:ext>
    </p:extLst>
  </p:cSld>
  <p:clrMapOvr>
    <a:masterClrMapping/>
  </p:clrMapOvr>
  <p:transition advTm="1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8430" y="2016486"/>
            <a:ext cx="3269501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 and NIR channels; B channel for atm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Publicly available, but: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- not continuous in time;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- contain gaps;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 include outliers;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 can be noisy.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data for different years becomes a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Hard to analyze important temporal features.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491" y="1690688"/>
            <a:ext cx="8469509" cy="4926680"/>
          </a:xfrm>
        </p:spPr>
      </p:pic>
      <p:sp>
        <p:nvSpPr>
          <p:cNvPr id="93" name="TextBox 92"/>
          <p:cNvSpPr txBox="1"/>
          <p:nvPr/>
        </p:nvSpPr>
        <p:spPr>
          <a:xfrm>
            <a:off x="8520113" y="6046825"/>
            <a:ext cx="324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active vegetation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Time series of the Fraction of Absorbed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Photosynthetically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Active Radiation - FAPAR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611091" y="2369128"/>
            <a:ext cx="103909" cy="4058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07182" y="2854325"/>
            <a:ext cx="77643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392882" y="3136900"/>
            <a:ext cx="77643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829175" y="2854326"/>
            <a:ext cx="219075" cy="679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72075" y="2854326"/>
            <a:ext cx="133350" cy="679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29150" y="2484993"/>
            <a:ext cx="8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2882" y="3278743"/>
            <a:ext cx="188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continuous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>
            <a:stCxn id="37" idx="1"/>
          </p:cNvCxnSpPr>
          <p:nvPr/>
        </p:nvCxnSpPr>
        <p:spPr>
          <a:xfrm flipH="1">
            <a:off x="9412774" y="2028788"/>
            <a:ext cx="426244" cy="102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9179719" y="2107191"/>
            <a:ext cx="685150" cy="833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839018" y="1874899"/>
            <a:ext cx="186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9522294" y="2159145"/>
            <a:ext cx="393233" cy="10139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9848850" y="2178845"/>
            <a:ext cx="107156" cy="469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4748981" y="5034116"/>
            <a:ext cx="1081548" cy="1002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584825" y="4849450"/>
            <a:ext cx="8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Двойная стрелка вверх/вниз 52"/>
          <p:cNvSpPr/>
          <p:nvPr/>
        </p:nvSpPr>
        <p:spPr>
          <a:xfrm>
            <a:off x="4794608" y="4002014"/>
            <a:ext cx="253642" cy="268441"/>
          </a:xfrm>
          <a:prstGeom prst="upDownArrow">
            <a:avLst>
              <a:gd name="adj1" fmla="val 41193"/>
              <a:gd name="adj2" fmla="val 257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верх/вниз 53"/>
          <p:cNvSpPr/>
          <p:nvPr/>
        </p:nvSpPr>
        <p:spPr>
          <a:xfrm>
            <a:off x="5700695" y="4009666"/>
            <a:ext cx="253642" cy="268441"/>
          </a:xfrm>
          <a:prstGeom prst="upDownArrow">
            <a:avLst>
              <a:gd name="adj1" fmla="val 41193"/>
              <a:gd name="adj2" fmla="val 257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верх/вниз 54"/>
          <p:cNvSpPr/>
          <p:nvPr/>
        </p:nvSpPr>
        <p:spPr>
          <a:xfrm>
            <a:off x="6606782" y="4002013"/>
            <a:ext cx="253642" cy="268441"/>
          </a:xfrm>
          <a:prstGeom prst="upDownArrow">
            <a:avLst>
              <a:gd name="adj1" fmla="val 41193"/>
              <a:gd name="adj2" fmla="val 257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круглая скобка 57"/>
          <p:cNvSpPr/>
          <p:nvPr/>
        </p:nvSpPr>
        <p:spPr>
          <a:xfrm rot="5400000">
            <a:off x="9092380" y="5330006"/>
            <a:ext cx="69902" cy="48101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Левая круглая скобка 58"/>
          <p:cNvSpPr/>
          <p:nvPr/>
        </p:nvSpPr>
        <p:spPr>
          <a:xfrm rot="5400000">
            <a:off x="10942610" y="4975201"/>
            <a:ext cx="108003" cy="714375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0339387" y="4442695"/>
            <a:ext cx="148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fluctuations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 flipH="1">
            <a:off x="10815730" y="5080761"/>
            <a:ext cx="271644" cy="43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0" idx="1"/>
          </p:cNvCxnSpPr>
          <p:nvPr/>
        </p:nvCxnSpPr>
        <p:spPr>
          <a:xfrm flipH="1">
            <a:off x="9308305" y="4704305"/>
            <a:ext cx="1031082" cy="741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001249" y="5176838"/>
            <a:ext cx="0" cy="860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0001249" y="5490538"/>
            <a:ext cx="13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max. value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Левая круглая скобка 91"/>
          <p:cNvSpPr/>
          <p:nvPr/>
        </p:nvSpPr>
        <p:spPr>
          <a:xfrm rot="16200000" flipV="1">
            <a:off x="10105425" y="4988505"/>
            <a:ext cx="60404" cy="218869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61039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FAPAR time series data are 10-day composites </a:t>
            </a:r>
            <a:r>
              <a:rPr lang="en-US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ESA </a:t>
            </a:r>
            <a:r>
              <a:rPr lang="en-US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JRC, derived from </a:t>
            </a:r>
            <a:r>
              <a:rPr lang="en-US" sz="1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Envisat</a:t>
            </a:r>
            <a:r>
              <a:rPr lang="en-US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MERIS and OrbView-2 </a:t>
            </a:r>
            <a:r>
              <a:rPr lang="en-US" sz="1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SeaWiFS</a:t>
            </a:r>
            <a:r>
              <a:rPr lang="en-US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imagery</a:t>
            </a:r>
            <a:endParaRPr lang="ru-RU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narration_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568" y="6200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864036"/>
      </p:ext>
    </p:extLst>
  </p:cSld>
  <p:clrMapOvr>
    <a:masterClrMapping/>
  </p:clrMapOvr>
  <p:transition spd="slow" advTm="59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3" grpId="0"/>
      <p:bldP spid="28" grpId="0" animBg="1"/>
      <p:bldP spid="29" grpId="0" animBg="1"/>
      <p:bldP spid="30" grpId="0"/>
      <p:bldP spid="31" grpId="1"/>
      <p:bldP spid="37" grpId="0"/>
      <p:bldP spid="51" grpId="0" animBg="1"/>
      <p:bldP spid="52" grpId="1"/>
      <p:bldP spid="53" grpId="0" animBg="1"/>
      <p:bldP spid="54" grpId="0" animBg="1"/>
      <p:bldP spid="55" grpId="0" animBg="1"/>
      <p:bldP spid="58" grpId="0" animBg="1"/>
      <p:bldP spid="59" grpId="0" animBg="1"/>
      <p:bldP spid="60" grpId="0"/>
      <p:bldP spid="82" grpId="0"/>
      <p:bldP spid="92" grpId="0" animBg="1"/>
    </p:bldLst>
  </p:timing>
  <p:extLst mod="1">
    <p:ext uri="{E180D4A7-C9FB-4DFB-919C-405C955672EB}">
      <p14:showEvtLst xmlns:p14="http://schemas.microsoft.com/office/powerpoint/2010/main" xmlns="">
        <p14:playEvt time="1012" objId="8"/>
        <p14:stopEvt time="27651" objId="8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294</Words>
  <Application>Microsoft Office PowerPoint</Application>
  <PresentationFormat>Произвольный</PresentationFormat>
  <Paragraphs>59</Paragraphs>
  <Slides>6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Application  of  Time-continuous  Approximation of  Vegetation  Activity  Indicators  Obtained  from  Multispectral  Satellite  Imagery  to  Monitoring  of  Lower  Volga  Arid  Wetlands</vt:lpstr>
      <vt:lpstr>Region under study </vt:lpstr>
      <vt:lpstr>FAPAR, its harmonic time-continuous approximation  and derived indicators</vt:lpstr>
      <vt:lpstr>Contribution from the variation of temperature and its derivative</vt:lpstr>
      <vt:lpstr>Visualization </vt:lpstr>
      <vt:lpstr>Time series of the Fraction of Absorbed Photosynthetically Active Radiation - FAPAR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Time-continuous Approximation of Vegetation Activity Indicators Obtained from Multispectral Satellite Imagery to Monitoring of Lower Volga Arid Wetlands</dc:title>
  <dc:creator>andre</dc:creator>
  <cp:lastModifiedBy>AK</cp:lastModifiedBy>
  <cp:revision>140</cp:revision>
  <dcterms:created xsi:type="dcterms:W3CDTF">2017-09-16T08:38:47Z</dcterms:created>
  <dcterms:modified xsi:type="dcterms:W3CDTF">2017-09-27T09:53:45Z</dcterms:modified>
</cp:coreProperties>
</file>