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1"/>
  </p:notesMasterIdLst>
  <p:sldIdLst>
    <p:sldId id="256" r:id="rId2"/>
    <p:sldId id="270" r:id="rId3"/>
    <p:sldId id="271" r:id="rId4"/>
    <p:sldId id="259" r:id="rId5"/>
    <p:sldId id="257" r:id="rId6"/>
    <p:sldId id="277" r:id="rId7"/>
    <p:sldId id="263" r:id="rId8"/>
    <p:sldId id="258" r:id="rId9"/>
    <p:sldId id="260" r:id="rId10"/>
    <p:sldId id="261" r:id="rId11"/>
    <p:sldId id="262" r:id="rId12"/>
    <p:sldId id="264" r:id="rId13"/>
    <p:sldId id="267" r:id="rId14"/>
    <p:sldId id="273" r:id="rId15"/>
    <p:sldId id="276" r:id="rId16"/>
    <p:sldId id="274" r:id="rId17"/>
    <p:sldId id="272" r:id="rId18"/>
    <p:sldId id="275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9" autoAdjust="0"/>
    <p:restoredTop sz="94660"/>
  </p:normalViewPr>
  <p:slideViewPr>
    <p:cSldViewPr>
      <p:cViewPr varScale="1">
        <p:scale>
          <a:sx n="84" d="100"/>
          <a:sy n="84" d="100"/>
        </p:scale>
        <p:origin x="-1411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C0EAA-0D93-4A32-91A9-5040DE6A667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16C915-9468-4A81-A821-D01AB1C8A7F1}">
      <dgm:prSet phldrT="[Текст]"/>
      <dgm:spPr/>
      <dgm:t>
        <a:bodyPr/>
        <a:lstStyle/>
        <a:p>
          <a:r>
            <a:rPr lang="en-US" dirty="0" smtClean="0"/>
            <a:t>Truth is the aim of thinking. It exists. </a:t>
          </a:r>
          <a:endParaRPr lang="ru-RU" dirty="0"/>
        </a:p>
      </dgm:t>
    </dgm:pt>
    <dgm:pt modelId="{3010821B-0A79-4C3E-A121-A63B75530E83}" type="parTrans" cxnId="{16072233-529E-4740-A1AE-F0724C0D6306}">
      <dgm:prSet/>
      <dgm:spPr/>
      <dgm:t>
        <a:bodyPr/>
        <a:lstStyle/>
        <a:p>
          <a:endParaRPr lang="ru-RU"/>
        </a:p>
      </dgm:t>
    </dgm:pt>
    <dgm:pt modelId="{2DC516B4-239F-4E8D-BEE8-44A0F8840BAC}" type="sibTrans" cxnId="{16072233-529E-4740-A1AE-F0724C0D6306}">
      <dgm:prSet/>
      <dgm:spPr/>
      <dgm:t>
        <a:bodyPr/>
        <a:lstStyle/>
        <a:p>
          <a:endParaRPr lang="ru-RU"/>
        </a:p>
      </dgm:t>
    </dgm:pt>
    <dgm:pt modelId="{82E344EA-1FFF-457B-912D-A6BF3EF7EB06}">
      <dgm:prSet phldrT="[Текст]" phldr="1"/>
      <dgm:spPr/>
      <dgm:t>
        <a:bodyPr/>
        <a:lstStyle/>
        <a:p>
          <a:endParaRPr lang="ru-RU" dirty="0"/>
        </a:p>
      </dgm:t>
    </dgm:pt>
    <dgm:pt modelId="{11EF1A49-BCAC-4183-8148-0660DDE59D25}" type="parTrans" cxnId="{CECC854D-4EB7-4810-80BF-2D05F5F83DF6}">
      <dgm:prSet/>
      <dgm:spPr/>
      <dgm:t>
        <a:bodyPr/>
        <a:lstStyle/>
        <a:p>
          <a:endParaRPr lang="ru-RU"/>
        </a:p>
      </dgm:t>
    </dgm:pt>
    <dgm:pt modelId="{0F01C3AF-F133-4F47-8EAE-4982353DA3D0}" type="sibTrans" cxnId="{CECC854D-4EB7-4810-80BF-2D05F5F83DF6}">
      <dgm:prSet/>
      <dgm:spPr/>
      <dgm:t>
        <a:bodyPr/>
        <a:lstStyle/>
        <a:p>
          <a:endParaRPr lang="ru-RU"/>
        </a:p>
      </dgm:t>
    </dgm:pt>
    <dgm:pt modelId="{E2ABF80B-E59A-409B-9E4F-21BF4BB53889}">
      <dgm:prSet phldrT="[Текст]"/>
      <dgm:spPr/>
      <dgm:t>
        <a:bodyPr/>
        <a:lstStyle/>
        <a:p>
          <a:r>
            <a:rPr lang="en-US" dirty="0" smtClean="0"/>
            <a:t>Truth is limited. It exists. Thinking has a strong rules in space of .  </a:t>
          </a:r>
          <a:endParaRPr lang="ru-RU" dirty="0"/>
        </a:p>
      </dgm:t>
    </dgm:pt>
    <dgm:pt modelId="{1026E7C1-9B92-45E6-83A4-EE2FB58BA4AF}" type="parTrans" cxnId="{CA174D96-CC03-44E9-9401-A0EB1458C04D}">
      <dgm:prSet/>
      <dgm:spPr/>
      <dgm:t>
        <a:bodyPr/>
        <a:lstStyle/>
        <a:p>
          <a:endParaRPr lang="ru-RU"/>
        </a:p>
      </dgm:t>
    </dgm:pt>
    <dgm:pt modelId="{D2804F62-2E32-4832-AB36-AAD11D9FF4CE}" type="sibTrans" cxnId="{CA174D96-CC03-44E9-9401-A0EB1458C04D}">
      <dgm:prSet/>
      <dgm:spPr/>
      <dgm:t>
        <a:bodyPr/>
        <a:lstStyle/>
        <a:p>
          <a:endParaRPr lang="ru-RU"/>
        </a:p>
      </dgm:t>
    </dgm:pt>
    <dgm:pt modelId="{21DA339B-732E-4862-BF3E-CF9049CECF1B}">
      <dgm:prSet phldrT="[Текст]" phldr="1"/>
      <dgm:spPr/>
      <dgm:t>
        <a:bodyPr/>
        <a:lstStyle/>
        <a:p>
          <a:endParaRPr lang="ru-RU" dirty="0"/>
        </a:p>
      </dgm:t>
    </dgm:pt>
    <dgm:pt modelId="{0095A186-0E9E-42C5-8E2F-CD2E203CE570}" type="parTrans" cxnId="{FDAB2651-0FDA-4437-BF52-FABD0EFD6780}">
      <dgm:prSet/>
      <dgm:spPr/>
      <dgm:t>
        <a:bodyPr/>
        <a:lstStyle/>
        <a:p>
          <a:endParaRPr lang="ru-RU"/>
        </a:p>
      </dgm:t>
    </dgm:pt>
    <dgm:pt modelId="{906D0C0C-B745-4584-853C-2B417FFF8B07}" type="sibTrans" cxnId="{FDAB2651-0FDA-4437-BF52-FABD0EFD6780}">
      <dgm:prSet/>
      <dgm:spPr/>
      <dgm:t>
        <a:bodyPr/>
        <a:lstStyle/>
        <a:p>
          <a:endParaRPr lang="ru-RU"/>
        </a:p>
      </dgm:t>
    </dgm:pt>
    <dgm:pt modelId="{F26B3C80-7D53-425F-9C27-07127D08A7D6}">
      <dgm:prSet phldrT="[Текст]"/>
      <dgm:spPr/>
      <dgm:t>
        <a:bodyPr/>
        <a:lstStyle/>
        <a:p>
          <a:r>
            <a:rPr lang="en-US" dirty="0" smtClean="0"/>
            <a:t>Truth is an ideal. It is constructed by language, </a:t>
          </a:r>
          <a:endParaRPr lang="ru-RU" dirty="0"/>
        </a:p>
      </dgm:t>
    </dgm:pt>
    <dgm:pt modelId="{B4748394-F9A4-4226-846E-96F460FDC1C9}" type="parTrans" cxnId="{01455F48-DBC6-4230-B800-C732E583B445}">
      <dgm:prSet/>
      <dgm:spPr/>
      <dgm:t>
        <a:bodyPr/>
        <a:lstStyle/>
        <a:p>
          <a:endParaRPr lang="ru-RU"/>
        </a:p>
      </dgm:t>
    </dgm:pt>
    <dgm:pt modelId="{B27DE428-EC31-4F40-92F6-86359B203718}" type="sibTrans" cxnId="{01455F48-DBC6-4230-B800-C732E583B445}">
      <dgm:prSet/>
      <dgm:spPr/>
      <dgm:t>
        <a:bodyPr/>
        <a:lstStyle/>
        <a:p>
          <a:endParaRPr lang="ru-RU"/>
        </a:p>
      </dgm:t>
    </dgm:pt>
    <dgm:pt modelId="{6937F545-2454-49B6-9621-6BDDF67106D1}">
      <dgm:prSet phldrT="[Текст]" phldr="1"/>
      <dgm:spPr/>
      <dgm:t>
        <a:bodyPr/>
        <a:lstStyle/>
        <a:p>
          <a:endParaRPr lang="ru-RU" dirty="0"/>
        </a:p>
      </dgm:t>
    </dgm:pt>
    <dgm:pt modelId="{CE4EEFD7-411D-48FE-9DD1-7D19D8C618F4}" type="parTrans" cxnId="{3F0E0621-799A-4A82-9810-714569F5C3DE}">
      <dgm:prSet/>
      <dgm:spPr/>
      <dgm:t>
        <a:bodyPr/>
        <a:lstStyle/>
        <a:p>
          <a:endParaRPr lang="ru-RU"/>
        </a:p>
      </dgm:t>
    </dgm:pt>
    <dgm:pt modelId="{FB644E1D-2A4B-4791-9D8B-0145B1DBBC27}" type="sibTrans" cxnId="{3F0E0621-799A-4A82-9810-714569F5C3DE}">
      <dgm:prSet/>
      <dgm:spPr/>
      <dgm:t>
        <a:bodyPr/>
        <a:lstStyle/>
        <a:p>
          <a:endParaRPr lang="ru-RU"/>
        </a:p>
      </dgm:t>
    </dgm:pt>
    <dgm:pt modelId="{9FB49415-2CE0-4050-9005-3BC4AC7A6A63}">
      <dgm:prSet phldrT="[Текст]" phldr="1"/>
      <dgm:spPr/>
      <dgm:t>
        <a:bodyPr/>
        <a:lstStyle/>
        <a:p>
          <a:endParaRPr lang="ru-RU" dirty="0"/>
        </a:p>
      </dgm:t>
    </dgm:pt>
    <dgm:pt modelId="{6565DF6E-D2F2-47CD-977B-782AED84C47C}" type="sibTrans" cxnId="{C10756C8-7C1C-4061-87F7-764CA3BD6C10}">
      <dgm:prSet/>
      <dgm:spPr/>
      <dgm:t>
        <a:bodyPr/>
        <a:lstStyle/>
        <a:p>
          <a:endParaRPr lang="ru-RU"/>
        </a:p>
      </dgm:t>
    </dgm:pt>
    <dgm:pt modelId="{8C4ABDFC-D378-42F2-9718-0BA41D479C85}" type="parTrans" cxnId="{C10756C8-7C1C-4061-87F7-764CA3BD6C10}">
      <dgm:prSet/>
      <dgm:spPr/>
      <dgm:t>
        <a:bodyPr/>
        <a:lstStyle/>
        <a:p>
          <a:endParaRPr lang="ru-RU"/>
        </a:p>
      </dgm:t>
    </dgm:pt>
    <dgm:pt modelId="{A82CBF40-87C9-42F2-B6CA-261CA5F1DB04}">
      <dgm:prSet phldrT="[Текст]"/>
      <dgm:spPr/>
      <dgm:t>
        <a:bodyPr/>
        <a:lstStyle/>
        <a:p>
          <a:r>
            <a:rPr lang="en-US" dirty="0" smtClean="0"/>
            <a:t>thinking is a language game   </a:t>
          </a:r>
          <a:endParaRPr lang="ru-RU" dirty="0"/>
        </a:p>
      </dgm:t>
    </dgm:pt>
    <dgm:pt modelId="{50FE1B92-1946-4389-A5ED-96EF9B78F092}" type="parTrans" cxnId="{0152DE51-F66F-4392-9423-D5A87DF137F7}">
      <dgm:prSet/>
      <dgm:spPr/>
    </dgm:pt>
    <dgm:pt modelId="{FE6C3009-533A-46F4-8E17-E996FE8CA9E4}" type="sibTrans" cxnId="{0152DE51-F66F-4392-9423-D5A87DF137F7}">
      <dgm:prSet/>
      <dgm:spPr/>
    </dgm:pt>
    <dgm:pt modelId="{3BF2912E-DD11-4E34-95C3-8F17092DCDC9}">
      <dgm:prSet phldrT="[Текст]"/>
      <dgm:spPr/>
      <dgm:t>
        <a:bodyPr/>
        <a:lstStyle/>
        <a:p>
          <a:r>
            <a:rPr lang="en-US" dirty="0" smtClean="0"/>
            <a:t>Thinking has strong  rules</a:t>
          </a:r>
          <a:endParaRPr lang="ru-RU" dirty="0"/>
        </a:p>
      </dgm:t>
    </dgm:pt>
    <dgm:pt modelId="{35161DC5-605D-4EBA-A41C-A98552891A79}" type="parTrans" cxnId="{B543C2F4-B7B2-4784-837B-463C5AE8152C}">
      <dgm:prSet/>
      <dgm:spPr/>
    </dgm:pt>
    <dgm:pt modelId="{EE778AFF-3E67-48EC-B149-5A1CBE5DEC66}" type="sibTrans" cxnId="{B543C2F4-B7B2-4784-837B-463C5AE8152C}">
      <dgm:prSet/>
      <dgm:spPr/>
    </dgm:pt>
    <dgm:pt modelId="{BCC6122F-F023-40F4-8BF8-A8A01A160AD5}" type="pres">
      <dgm:prSet presAssocID="{C18C0EAA-0D93-4A32-91A9-5040DE6A6675}" presName="linear" presStyleCnt="0">
        <dgm:presLayoutVars>
          <dgm:dir/>
          <dgm:resizeHandles val="exact"/>
        </dgm:presLayoutVars>
      </dgm:prSet>
      <dgm:spPr/>
    </dgm:pt>
    <dgm:pt modelId="{FCDFD78C-C822-477E-90F6-370C1ADB66C1}" type="pres">
      <dgm:prSet presAssocID="{9FB49415-2CE0-4050-9005-3BC4AC7A6A63}" presName="comp" presStyleCnt="0"/>
      <dgm:spPr/>
    </dgm:pt>
    <dgm:pt modelId="{FAA657DA-278F-4542-94CA-A9B67453093B}" type="pres">
      <dgm:prSet presAssocID="{9FB49415-2CE0-4050-9005-3BC4AC7A6A63}" presName="box" presStyleLbl="node1" presStyleIdx="0" presStyleCnt="3" custLinFactNeighborX="749"/>
      <dgm:spPr/>
      <dgm:t>
        <a:bodyPr/>
        <a:lstStyle/>
        <a:p>
          <a:endParaRPr lang="ru-RU"/>
        </a:p>
      </dgm:t>
    </dgm:pt>
    <dgm:pt modelId="{A929ABDB-3B54-4C6B-9A6F-1E5E5978CD2B}" type="pres">
      <dgm:prSet presAssocID="{9FB49415-2CE0-4050-9005-3BC4AC7A6A6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70F1FC-32FC-4945-BF54-807A968748FC}" type="pres">
      <dgm:prSet presAssocID="{9FB49415-2CE0-4050-9005-3BC4AC7A6A6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0C674-A7C2-402D-8472-7E148057E425}" type="pres">
      <dgm:prSet presAssocID="{6565DF6E-D2F2-47CD-977B-782AED84C47C}" presName="spacer" presStyleCnt="0"/>
      <dgm:spPr/>
    </dgm:pt>
    <dgm:pt modelId="{75F7E582-0A12-4E5E-9D89-CA5FA384D93F}" type="pres">
      <dgm:prSet presAssocID="{82E344EA-1FFF-457B-912D-A6BF3EF7EB06}" presName="comp" presStyleCnt="0"/>
      <dgm:spPr/>
    </dgm:pt>
    <dgm:pt modelId="{1AB3380C-DE24-48E2-B777-7F27DE0D8979}" type="pres">
      <dgm:prSet presAssocID="{82E344EA-1FFF-457B-912D-A6BF3EF7EB06}" presName="box" presStyleLbl="node1" presStyleIdx="1" presStyleCnt="3"/>
      <dgm:spPr/>
      <dgm:t>
        <a:bodyPr/>
        <a:lstStyle/>
        <a:p>
          <a:endParaRPr lang="ru-RU"/>
        </a:p>
      </dgm:t>
    </dgm:pt>
    <dgm:pt modelId="{F7C9214B-C1C6-4683-8715-0E5FBD61B38D}" type="pres">
      <dgm:prSet presAssocID="{82E344EA-1FFF-457B-912D-A6BF3EF7EB06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C634D4B-5C1E-4016-9F1E-0AF7A985AF49}" type="pres">
      <dgm:prSet presAssocID="{82E344EA-1FFF-457B-912D-A6BF3EF7EB0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D7A18-3BFA-497C-9C6E-95A07FE5E2DA}" type="pres">
      <dgm:prSet presAssocID="{0F01C3AF-F133-4F47-8EAE-4982353DA3D0}" presName="spacer" presStyleCnt="0"/>
      <dgm:spPr/>
    </dgm:pt>
    <dgm:pt modelId="{D9EA7E89-2A8A-45CC-AB2F-F19774FEC5ED}" type="pres">
      <dgm:prSet presAssocID="{21DA339B-732E-4862-BF3E-CF9049CECF1B}" presName="comp" presStyleCnt="0"/>
      <dgm:spPr/>
    </dgm:pt>
    <dgm:pt modelId="{01DE47BC-289B-4B3E-911E-25E82B1BC806}" type="pres">
      <dgm:prSet presAssocID="{21DA339B-732E-4862-BF3E-CF9049CECF1B}" presName="box" presStyleLbl="node1" presStyleIdx="2" presStyleCnt="3"/>
      <dgm:spPr/>
      <dgm:t>
        <a:bodyPr/>
        <a:lstStyle/>
        <a:p>
          <a:endParaRPr lang="ru-RU"/>
        </a:p>
      </dgm:t>
    </dgm:pt>
    <dgm:pt modelId="{C730522E-7C3C-4F7E-9E74-B17A2DDCE02F}" type="pres">
      <dgm:prSet presAssocID="{21DA339B-732E-4862-BF3E-CF9049CECF1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A65BD68-753E-40E8-A8D4-AA8141493D0F}" type="pres">
      <dgm:prSet presAssocID="{21DA339B-732E-4862-BF3E-CF9049CECF1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0E0621-799A-4A82-9810-714569F5C3DE}" srcId="{21DA339B-732E-4862-BF3E-CF9049CECF1B}" destId="{6937F545-2454-49B6-9621-6BDDF67106D1}" srcOrd="2" destOrd="0" parTransId="{CE4EEFD7-411D-48FE-9DD1-7D19D8C618F4}" sibTransId="{FB644E1D-2A4B-4791-9D8B-0145B1DBBC27}"/>
    <dgm:cxn modelId="{FDAB2651-0FDA-4437-BF52-FABD0EFD6780}" srcId="{C18C0EAA-0D93-4A32-91A9-5040DE6A6675}" destId="{21DA339B-732E-4862-BF3E-CF9049CECF1B}" srcOrd="2" destOrd="0" parTransId="{0095A186-0E9E-42C5-8E2F-CD2E203CE570}" sibTransId="{906D0C0C-B745-4584-853C-2B417FFF8B07}"/>
    <dgm:cxn modelId="{5D24070A-6BA5-4C87-BABA-C8DBE9018BF9}" type="presOf" srcId="{21DA339B-732E-4862-BF3E-CF9049CECF1B}" destId="{7A65BD68-753E-40E8-A8D4-AA8141493D0F}" srcOrd="1" destOrd="0" presId="urn:microsoft.com/office/officeart/2005/8/layout/vList4"/>
    <dgm:cxn modelId="{5FB590B6-70CA-447B-9607-64CC03455269}" type="presOf" srcId="{82E344EA-1FFF-457B-912D-A6BF3EF7EB06}" destId="{BC634D4B-5C1E-4016-9F1E-0AF7A985AF49}" srcOrd="1" destOrd="0" presId="urn:microsoft.com/office/officeart/2005/8/layout/vList4"/>
    <dgm:cxn modelId="{5A2D4F28-B31F-4C66-9317-46402F1134AC}" type="presOf" srcId="{82E344EA-1FFF-457B-912D-A6BF3EF7EB06}" destId="{1AB3380C-DE24-48E2-B777-7F27DE0D8979}" srcOrd="0" destOrd="0" presId="urn:microsoft.com/office/officeart/2005/8/layout/vList4"/>
    <dgm:cxn modelId="{5E747D03-C0A9-496B-952E-C2DF8867121A}" type="presOf" srcId="{5F16C915-9468-4A81-A821-D01AB1C8A7F1}" destId="{F670F1FC-32FC-4945-BF54-807A968748FC}" srcOrd="1" destOrd="1" presId="urn:microsoft.com/office/officeart/2005/8/layout/vList4"/>
    <dgm:cxn modelId="{16072233-529E-4740-A1AE-F0724C0D6306}" srcId="{9FB49415-2CE0-4050-9005-3BC4AC7A6A63}" destId="{5F16C915-9468-4A81-A821-D01AB1C8A7F1}" srcOrd="0" destOrd="0" parTransId="{3010821B-0A79-4C3E-A121-A63B75530E83}" sibTransId="{2DC516B4-239F-4E8D-BEE8-44A0F8840BAC}"/>
    <dgm:cxn modelId="{1D9972F2-4E4E-4F0D-8831-199D494EF97F}" type="presOf" srcId="{F26B3C80-7D53-425F-9C27-07127D08A7D6}" destId="{01DE47BC-289B-4B3E-911E-25E82B1BC806}" srcOrd="0" destOrd="1" presId="urn:microsoft.com/office/officeart/2005/8/layout/vList4"/>
    <dgm:cxn modelId="{C10756C8-7C1C-4061-87F7-764CA3BD6C10}" srcId="{C18C0EAA-0D93-4A32-91A9-5040DE6A6675}" destId="{9FB49415-2CE0-4050-9005-3BC4AC7A6A63}" srcOrd="0" destOrd="0" parTransId="{8C4ABDFC-D378-42F2-9718-0BA41D479C85}" sibTransId="{6565DF6E-D2F2-47CD-977B-782AED84C47C}"/>
    <dgm:cxn modelId="{CECC854D-4EB7-4810-80BF-2D05F5F83DF6}" srcId="{C18C0EAA-0D93-4A32-91A9-5040DE6A6675}" destId="{82E344EA-1FFF-457B-912D-A6BF3EF7EB06}" srcOrd="1" destOrd="0" parTransId="{11EF1A49-BCAC-4183-8148-0660DDE59D25}" sibTransId="{0F01C3AF-F133-4F47-8EAE-4982353DA3D0}"/>
    <dgm:cxn modelId="{B543C2F4-B7B2-4784-837B-463C5AE8152C}" srcId="{9FB49415-2CE0-4050-9005-3BC4AC7A6A63}" destId="{3BF2912E-DD11-4E34-95C3-8F17092DCDC9}" srcOrd="1" destOrd="0" parTransId="{35161DC5-605D-4EBA-A41C-A98552891A79}" sibTransId="{EE778AFF-3E67-48EC-B149-5A1CBE5DEC66}"/>
    <dgm:cxn modelId="{CA174D96-CC03-44E9-9401-A0EB1458C04D}" srcId="{82E344EA-1FFF-457B-912D-A6BF3EF7EB06}" destId="{E2ABF80B-E59A-409B-9E4F-21BF4BB53889}" srcOrd="0" destOrd="0" parTransId="{1026E7C1-9B92-45E6-83A4-EE2FB58BA4AF}" sibTransId="{D2804F62-2E32-4832-AB36-AAD11D9FF4CE}"/>
    <dgm:cxn modelId="{8D4B8D7D-D52C-489F-8386-4BDFA0C5CE04}" type="presOf" srcId="{21DA339B-732E-4862-BF3E-CF9049CECF1B}" destId="{01DE47BC-289B-4B3E-911E-25E82B1BC806}" srcOrd="0" destOrd="0" presId="urn:microsoft.com/office/officeart/2005/8/layout/vList4"/>
    <dgm:cxn modelId="{C54AB525-8B78-46FD-AB07-2E71E53825C2}" type="presOf" srcId="{F26B3C80-7D53-425F-9C27-07127D08A7D6}" destId="{7A65BD68-753E-40E8-A8D4-AA8141493D0F}" srcOrd="1" destOrd="1" presId="urn:microsoft.com/office/officeart/2005/8/layout/vList4"/>
    <dgm:cxn modelId="{0152DE51-F66F-4392-9423-D5A87DF137F7}" srcId="{21DA339B-732E-4862-BF3E-CF9049CECF1B}" destId="{A82CBF40-87C9-42F2-B6CA-261CA5F1DB04}" srcOrd="1" destOrd="0" parTransId="{50FE1B92-1946-4389-A5ED-96EF9B78F092}" sibTransId="{FE6C3009-533A-46F4-8E17-E996FE8CA9E4}"/>
    <dgm:cxn modelId="{2024A314-4998-4BFA-91C8-2D9C905B1B7A}" type="presOf" srcId="{A82CBF40-87C9-42F2-B6CA-261CA5F1DB04}" destId="{01DE47BC-289B-4B3E-911E-25E82B1BC806}" srcOrd="0" destOrd="2" presId="urn:microsoft.com/office/officeart/2005/8/layout/vList4"/>
    <dgm:cxn modelId="{FD2A3684-455A-454E-B0A7-0AB4EA279AD0}" type="presOf" srcId="{6937F545-2454-49B6-9621-6BDDF67106D1}" destId="{7A65BD68-753E-40E8-A8D4-AA8141493D0F}" srcOrd="1" destOrd="3" presId="urn:microsoft.com/office/officeart/2005/8/layout/vList4"/>
    <dgm:cxn modelId="{01455F48-DBC6-4230-B800-C732E583B445}" srcId="{21DA339B-732E-4862-BF3E-CF9049CECF1B}" destId="{F26B3C80-7D53-425F-9C27-07127D08A7D6}" srcOrd="0" destOrd="0" parTransId="{B4748394-F9A4-4226-846E-96F460FDC1C9}" sibTransId="{B27DE428-EC31-4F40-92F6-86359B203718}"/>
    <dgm:cxn modelId="{1A5017C3-48E9-4DFD-AE40-AF8060CDC148}" type="presOf" srcId="{5F16C915-9468-4A81-A821-D01AB1C8A7F1}" destId="{FAA657DA-278F-4542-94CA-A9B67453093B}" srcOrd="0" destOrd="1" presId="urn:microsoft.com/office/officeart/2005/8/layout/vList4"/>
    <dgm:cxn modelId="{EF195BAC-A702-4257-B116-9AF9B8B6573E}" type="presOf" srcId="{3BF2912E-DD11-4E34-95C3-8F17092DCDC9}" destId="{F670F1FC-32FC-4945-BF54-807A968748FC}" srcOrd="1" destOrd="2" presId="urn:microsoft.com/office/officeart/2005/8/layout/vList4"/>
    <dgm:cxn modelId="{1BA2E0B3-6657-403E-961F-6BC991D88022}" type="presOf" srcId="{C18C0EAA-0D93-4A32-91A9-5040DE6A6675}" destId="{BCC6122F-F023-40F4-8BF8-A8A01A160AD5}" srcOrd="0" destOrd="0" presId="urn:microsoft.com/office/officeart/2005/8/layout/vList4"/>
    <dgm:cxn modelId="{2CCAD430-8AC9-4B85-986A-501C556A7E8E}" type="presOf" srcId="{3BF2912E-DD11-4E34-95C3-8F17092DCDC9}" destId="{FAA657DA-278F-4542-94CA-A9B67453093B}" srcOrd="0" destOrd="2" presId="urn:microsoft.com/office/officeart/2005/8/layout/vList4"/>
    <dgm:cxn modelId="{E973A1FC-2FD2-45FB-959E-AAC4ACFAE83D}" type="presOf" srcId="{E2ABF80B-E59A-409B-9E4F-21BF4BB53889}" destId="{BC634D4B-5C1E-4016-9F1E-0AF7A985AF49}" srcOrd="1" destOrd="1" presId="urn:microsoft.com/office/officeart/2005/8/layout/vList4"/>
    <dgm:cxn modelId="{43A16323-C28A-4853-BD4D-28B2BBC8DD2C}" type="presOf" srcId="{9FB49415-2CE0-4050-9005-3BC4AC7A6A63}" destId="{FAA657DA-278F-4542-94CA-A9B67453093B}" srcOrd="0" destOrd="0" presId="urn:microsoft.com/office/officeart/2005/8/layout/vList4"/>
    <dgm:cxn modelId="{D3DAFCB2-890B-483E-827F-B4305CB3EF52}" type="presOf" srcId="{6937F545-2454-49B6-9621-6BDDF67106D1}" destId="{01DE47BC-289B-4B3E-911E-25E82B1BC806}" srcOrd="0" destOrd="3" presId="urn:microsoft.com/office/officeart/2005/8/layout/vList4"/>
    <dgm:cxn modelId="{A17CA1DA-8697-466D-BB0C-E03382F63998}" type="presOf" srcId="{9FB49415-2CE0-4050-9005-3BC4AC7A6A63}" destId="{F670F1FC-32FC-4945-BF54-807A968748FC}" srcOrd="1" destOrd="0" presId="urn:microsoft.com/office/officeart/2005/8/layout/vList4"/>
    <dgm:cxn modelId="{B8A7307D-70F9-436E-BF8D-10CB13FA4CB5}" type="presOf" srcId="{A82CBF40-87C9-42F2-B6CA-261CA5F1DB04}" destId="{7A65BD68-753E-40E8-A8D4-AA8141493D0F}" srcOrd="1" destOrd="2" presId="urn:microsoft.com/office/officeart/2005/8/layout/vList4"/>
    <dgm:cxn modelId="{1E431731-AF93-482F-A84E-D386893B9855}" type="presOf" srcId="{E2ABF80B-E59A-409B-9E4F-21BF4BB53889}" destId="{1AB3380C-DE24-48E2-B777-7F27DE0D8979}" srcOrd="0" destOrd="1" presId="urn:microsoft.com/office/officeart/2005/8/layout/vList4"/>
    <dgm:cxn modelId="{22C59611-BEF4-4E2C-B8AE-D9DE645D76BF}" type="presParOf" srcId="{BCC6122F-F023-40F4-8BF8-A8A01A160AD5}" destId="{FCDFD78C-C822-477E-90F6-370C1ADB66C1}" srcOrd="0" destOrd="0" presId="urn:microsoft.com/office/officeart/2005/8/layout/vList4"/>
    <dgm:cxn modelId="{61CA9A45-E20D-4FB0-8E27-650A81D070FA}" type="presParOf" srcId="{FCDFD78C-C822-477E-90F6-370C1ADB66C1}" destId="{FAA657DA-278F-4542-94CA-A9B67453093B}" srcOrd="0" destOrd="0" presId="urn:microsoft.com/office/officeart/2005/8/layout/vList4"/>
    <dgm:cxn modelId="{7F0A228E-7858-4BEA-AD7A-9E4D2DCCFAEB}" type="presParOf" srcId="{FCDFD78C-C822-477E-90F6-370C1ADB66C1}" destId="{A929ABDB-3B54-4C6B-9A6F-1E5E5978CD2B}" srcOrd="1" destOrd="0" presId="urn:microsoft.com/office/officeart/2005/8/layout/vList4"/>
    <dgm:cxn modelId="{A84D055F-257F-4167-82D2-C9B458CC1FA9}" type="presParOf" srcId="{FCDFD78C-C822-477E-90F6-370C1ADB66C1}" destId="{F670F1FC-32FC-4945-BF54-807A968748FC}" srcOrd="2" destOrd="0" presId="urn:microsoft.com/office/officeart/2005/8/layout/vList4"/>
    <dgm:cxn modelId="{F7A07E90-61CA-499C-B3F3-D0DA402835F6}" type="presParOf" srcId="{BCC6122F-F023-40F4-8BF8-A8A01A160AD5}" destId="{D620C674-A7C2-402D-8472-7E148057E425}" srcOrd="1" destOrd="0" presId="urn:microsoft.com/office/officeart/2005/8/layout/vList4"/>
    <dgm:cxn modelId="{2BC40F6B-9F51-4680-90D9-CE3E2E8C5426}" type="presParOf" srcId="{BCC6122F-F023-40F4-8BF8-A8A01A160AD5}" destId="{75F7E582-0A12-4E5E-9D89-CA5FA384D93F}" srcOrd="2" destOrd="0" presId="urn:microsoft.com/office/officeart/2005/8/layout/vList4"/>
    <dgm:cxn modelId="{08C523DC-706A-40AF-8142-A8B2F6F684D5}" type="presParOf" srcId="{75F7E582-0A12-4E5E-9D89-CA5FA384D93F}" destId="{1AB3380C-DE24-48E2-B777-7F27DE0D8979}" srcOrd="0" destOrd="0" presId="urn:microsoft.com/office/officeart/2005/8/layout/vList4"/>
    <dgm:cxn modelId="{A02085BD-6E16-47C4-B074-1EE8DE0F98E8}" type="presParOf" srcId="{75F7E582-0A12-4E5E-9D89-CA5FA384D93F}" destId="{F7C9214B-C1C6-4683-8715-0E5FBD61B38D}" srcOrd="1" destOrd="0" presId="urn:microsoft.com/office/officeart/2005/8/layout/vList4"/>
    <dgm:cxn modelId="{3154F9A6-27AA-4731-AF9B-1D4FD77B1B98}" type="presParOf" srcId="{75F7E582-0A12-4E5E-9D89-CA5FA384D93F}" destId="{BC634D4B-5C1E-4016-9F1E-0AF7A985AF49}" srcOrd="2" destOrd="0" presId="urn:microsoft.com/office/officeart/2005/8/layout/vList4"/>
    <dgm:cxn modelId="{01ED71BB-0959-41EA-B453-2FB0999E884B}" type="presParOf" srcId="{BCC6122F-F023-40F4-8BF8-A8A01A160AD5}" destId="{C9BD7A18-3BFA-497C-9C6E-95A07FE5E2DA}" srcOrd="3" destOrd="0" presId="urn:microsoft.com/office/officeart/2005/8/layout/vList4"/>
    <dgm:cxn modelId="{65A1856F-745D-4589-B993-3CB702B20A90}" type="presParOf" srcId="{BCC6122F-F023-40F4-8BF8-A8A01A160AD5}" destId="{D9EA7E89-2A8A-45CC-AB2F-F19774FEC5ED}" srcOrd="4" destOrd="0" presId="urn:microsoft.com/office/officeart/2005/8/layout/vList4"/>
    <dgm:cxn modelId="{E815AF49-958B-4D39-AAA2-1B19DE604F1B}" type="presParOf" srcId="{D9EA7E89-2A8A-45CC-AB2F-F19774FEC5ED}" destId="{01DE47BC-289B-4B3E-911E-25E82B1BC806}" srcOrd="0" destOrd="0" presId="urn:microsoft.com/office/officeart/2005/8/layout/vList4"/>
    <dgm:cxn modelId="{45288C07-0E6C-41BA-8164-5C97468D7383}" type="presParOf" srcId="{D9EA7E89-2A8A-45CC-AB2F-F19774FEC5ED}" destId="{C730522E-7C3C-4F7E-9E74-B17A2DDCE02F}" srcOrd="1" destOrd="0" presId="urn:microsoft.com/office/officeart/2005/8/layout/vList4"/>
    <dgm:cxn modelId="{07EF163F-27C9-47D2-84DD-2B1DA1963BF3}" type="presParOf" srcId="{D9EA7E89-2A8A-45CC-AB2F-F19774FEC5ED}" destId="{7A65BD68-753E-40E8-A8D4-AA8141493D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657DA-278F-4542-94CA-A9B67453093B}">
      <dsp:nvSpPr>
        <dsp:cNvPr id="0" name=""/>
        <dsp:cNvSpPr/>
      </dsp:nvSpPr>
      <dsp:spPr>
        <a:xfrm>
          <a:off x="0" y="0"/>
          <a:ext cx="8229600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Truth is the aim of thinking. It exists. 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Thinking has strong  rules</a:t>
          </a:r>
          <a:endParaRPr lang="ru-RU" sz="1700" kern="1200" dirty="0"/>
        </a:p>
      </dsp:txBody>
      <dsp:txXfrm>
        <a:off x="1788795" y="0"/>
        <a:ext cx="6440805" cy="1428749"/>
      </dsp:txXfrm>
    </dsp:sp>
    <dsp:sp modelId="{A929ABDB-3B54-4C6B-9A6F-1E5E5978CD2B}">
      <dsp:nvSpPr>
        <dsp:cNvPr id="0" name=""/>
        <dsp:cNvSpPr/>
      </dsp:nvSpPr>
      <dsp:spPr>
        <a:xfrm>
          <a:off x="142875" y="142874"/>
          <a:ext cx="164592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3380C-DE24-48E2-B777-7F27DE0D8979}">
      <dsp:nvSpPr>
        <dsp:cNvPr id="0" name=""/>
        <dsp:cNvSpPr/>
      </dsp:nvSpPr>
      <dsp:spPr>
        <a:xfrm>
          <a:off x="0" y="1571624"/>
          <a:ext cx="8229600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Truth is limited. It exists. Thinking has a strong rules in space of .  </a:t>
          </a:r>
          <a:endParaRPr lang="ru-RU" sz="1700" kern="1200" dirty="0"/>
        </a:p>
      </dsp:txBody>
      <dsp:txXfrm>
        <a:off x="1788795" y="1571624"/>
        <a:ext cx="6440805" cy="1428749"/>
      </dsp:txXfrm>
    </dsp:sp>
    <dsp:sp modelId="{F7C9214B-C1C6-4683-8715-0E5FBD61B38D}">
      <dsp:nvSpPr>
        <dsp:cNvPr id="0" name=""/>
        <dsp:cNvSpPr/>
      </dsp:nvSpPr>
      <dsp:spPr>
        <a:xfrm>
          <a:off x="142875" y="1714499"/>
          <a:ext cx="164592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E47BC-289B-4B3E-911E-25E82B1BC806}">
      <dsp:nvSpPr>
        <dsp:cNvPr id="0" name=""/>
        <dsp:cNvSpPr/>
      </dsp:nvSpPr>
      <dsp:spPr>
        <a:xfrm>
          <a:off x="0" y="3143249"/>
          <a:ext cx="8229600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Truth is an ideal. It is constructed by language, 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thinking is a language game   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>
        <a:off x="1788794" y="3143249"/>
        <a:ext cx="6440805" cy="1428749"/>
      </dsp:txXfrm>
    </dsp:sp>
    <dsp:sp modelId="{C730522E-7C3C-4F7E-9E74-B17A2DDCE02F}">
      <dsp:nvSpPr>
        <dsp:cNvPr id="0" name=""/>
        <dsp:cNvSpPr/>
      </dsp:nvSpPr>
      <dsp:spPr>
        <a:xfrm>
          <a:off x="142875" y="3286124"/>
          <a:ext cx="164592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CCCBD-B924-4CE8-880B-E943740A58F5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899C7-6625-4847-8638-F8AB720799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423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63F02D-C17E-4EA6-85AB-E8AE69A826F7}" type="slidenum">
              <a:rPr lang="ru-RU" altLang="ru-RU"/>
              <a:pPr eaLnBrk="1" hangingPunct="1">
                <a:spcBef>
                  <a:spcPct val="0"/>
                </a:spcBef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01487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04507-AEF0-4713-8EC5-D2CF00F7D43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254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B5A7C6-A2F1-4A50-A780-2ED6E5BE8EE2}" type="slidenum">
              <a:rPr lang="ru-RU" altLang="ru-RU" smtClean="0"/>
              <a:pPr/>
              <a:t>15</a:t>
            </a:fld>
            <a:endParaRPr lang="ru-RU" altLang="ru-RU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29EF28D-D52F-4324-83B0-5608E71A884D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27F2F50-B8F5-47EE-91E7-774978350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F28D-D52F-4324-83B0-5608E71A884D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2F50-B8F5-47EE-91E7-774978350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F28D-D52F-4324-83B0-5608E71A884D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2F50-B8F5-47EE-91E7-774978350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6AE5B-4F58-4C1B-A567-1E310717D7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109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29EF28D-D52F-4324-83B0-5608E71A884D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2F50-B8F5-47EE-91E7-774978350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29EF28D-D52F-4324-83B0-5608E71A884D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27F2F50-B8F5-47EE-91E7-7749783508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9EF28D-D52F-4324-83B0-5608E71A884D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7F2F50-B8F5-47EE-91E7-774978350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29EF28D-D52F-4324-83B0-5608E71A884D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27F2F50-B8F5-47EE-91E7-774978350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F28D-D52F-4324-83B0-5608E71A884D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2F50-B8F5-47EE-91E7-774978350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9EF28D-D52F-4324-83B0-5608E71A884D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7F2F50-B8F5-47EE-91E7-774978350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29EF28D-D52F-4324-83B0-5608E71A884D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27F2F50-B8F5-47EE-91E7-774978350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29EF28D-D52F-4324-83B0-5608E71A884D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27F2F50-B8F5-47EE-91E7-774978350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29EF28D-D52F-4324-83B0-5608E71A884D}" type="datetimeFigureOut">
              <a:rPr lang="ru-RU" smtClean="0"/>
              <a:pPr/>
              <a:t>29.06.2017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27F2F50-B8F5-47EE-91E7-7749783508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Prof. Larisa </a:t>
            </a:r>
            <a:r>
              <a:rPr lang="en-US" sz="3200" dirty="0" err="1" smtClean="0">
                <a:solidFill>
                  <a:srgbClr val="FFFF00"/>
                </a:solidFill>
              </a:rPr>
              <a:t>Retyunskikh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Moscow State University named after </a:t>
            </a:r>
            <a:r>
              <a:rPr lang="en-US" sz="3200" dirty="0" err="1" smtClean="0">
                <a:solidFill>
                  <a:srgbClr val="FFFF00"/>
                </a:solidFill>
              </a:rPr>
              <a:t>M.Lomonosov</a:t>
            </a:r>
            <a:r>
              <a:rPr lang="en-US" sz="3200" dirty="0" smtClean="0">
                <a:solidFill>
                  <a:srgbClr val="FFFF00"/>
                </a:solidFill>
              </a:rPr>
              <a:t>, Russia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32855"/>
            <a:ext cx="4932040" cy="3240361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 dirty="0" smtClean="0"/>
              <a:t>Kid’s philosophizing in a paradigm of “family resemblance”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Picture 6" descr="Фото 11 Img_74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7002" y="3864453"/>
            <a:ext cx="4216998" cy="2993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3421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play?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CA" sz="4000" i="1" dirty="0"/>
              <a:t>P</a:t>
            </a:r>
            <a:r>
              <a:rPr lang="en-CA" sz="4000" i="1" dirty="0" smtClean="0"/>
              <a:t>henomenon </a:t>
            </a:r>
            <a:r>
              <a:rPr lang="en-CA" sz="4000" i="1" dirty="0"/>
              <a:t>of human </a:t>
            </a:r>
            <a:r>
              <a:rPr lang="en-CA" sz="4000" i="1" dirty="0" smtClean="0"/>
              <a:t>being which has: </a:t>
            </a:r>
          </a:p>
          <a:p>
            <a:r>
              <a:rPr lang="en-CA" sz="4000" i="1" dirty="0" smtClean="0"/>
              <a:t>Multi –complex  character </a:t>
            </a:r>
          </a:p>
          <a:p>
            <a:r>
              <a:rPr lang="en-CA" sz="4000" i="1" dirty="0" smtClean="0"/>
              <a:t>Existential nature </a:t>
            </a:r>
          </a:p>
          <a:p>
            <a:r>
              <a:rPr lang="en-CA" sz="4000" i="1" dirty="0" smtClean="0"/>
              <a:t>Socio-cultural forms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548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i="1" dirty="0"/>
              <a:t>A</a:t>
            </a:r>
            <a:r>
              <a:rPr lang="en-CA" sz="3200" i="1" dirty="0" smtClean="0"/>
              <a:t>ction</a:t>
            </a:r>
            <a:r>
              <a:rPr lang="en-CA" sz="3200" dirty="0" smtClean="0"/>
              <a:t> </a:t>
            </a:r>
            <a:r>
              <a:rPr lang="en-CA" sz="3200" dirty="0"/>
              <a:t>or </a:t>
            </a:r>
            <a:r>
              <a:rPr lang="en-CA" sz="3200" i="1" dirty="0" smtClean="0"/>
              <a:t>behaviour?</a:t>
            </a:r>
          </a:p>
          <a:p>
            <a:r>
              <a:rPr lang="en-CA" sz="3200" dirty="0" smtClean="0"/>
              <a:t>It is </a:t>
            </a:r>
            <a:r>
              <a:rPr lang="en-CA" sz="3200" dirty="0"/>
              <a:t>not as much an </a:t>
            </a:r>
            <a:r>
              <a:rPr lang="en-CA" sz="3200" i="1" dirty="0"/>
              <a:t>action</a:t>
            </a:r>
            <a:r>
              <a:rPr lang="en-CA" sz="3200" dirty="0"/>
              <a:t> or </a:t>
            </a:r>
            <a:r>
              <a:rPr lang="en-CA" sz="3200" i="1" dirty="0"/>
              <a:t>behaviour</a:t>
            </a:r>
            <a:r>
              <a:rPr lang="en-CA" sz="3200" dirty="0"/>
              <a:t>, as it is the </a:t>
            </a:r>
            <a:r>
              <a:rPr lang="en-CA" sz="3200" i="1" dirty="0"/>
              <a:t>state of consciousness</a:t>
            </a:r>
            <a:r>
              <a:rPr lang="en-CA" sz="3200" dirty="0"/>
              <a:t> and for this reason can be understood as </a:t>
            </a:r>
            <a:r>
              <a:rPr lang="en-CA" sz="3200" i="1" dirty="0"/>
              <a:t>existence.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13695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168301"/>
          </a:xfrm>
        </p:spPr>
        <p:txBody>
          <a:bodyPr/>
          <a:lstStyle/>
          <a:p>
            <a:pPr algn="ctr"/>
            <a:r>
              <a:rPr lang="en-US" dirty="0" smtClean="0"/>
              <a:t>Play has: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Empirical attribute</a:t>
            </a:r>
          </a:p>
          <a:p>
            <a:r>
              <a:rPr lang="en-US" dirty="0" smtClean="0"/>
              <a:t>2. Existential attributes </a:t>
            </a:r>
            <a:r>
              <a:rPr lang="en-US" dirty="0"/>
              <a:t>of play </a:t>
            </a:r>
            <a:endParaRPr lang="en-US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3555" y="1905000"/>
            <a:ext cx="3781995" cy="4191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1.presence </a:t>
            </a:r>
            <a:r>
              <a:rPr lang="en-US" dirty="0"/>
              <a:t>of rules, time limits, place restrictions, etc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2. To </a:t>
            </a:r>
            <a:r>
              <a:rPr lang="en-US" dirty="0"/>
              <a:t>play </a:t>
            </a:r>
            <a:r>
              <a:rPr lang="en-US" dirty="0" smtClean="0"/>
              <a:t>means </a:t>
            </a:r>
            <a:r>
              <a:rPr lang="en-US" dirty="0"/>
              <a:t>to realize, feel, estimate her or him playing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00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333375"/>
            <a:ext cx="4918075" cy="6124754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“The portrait of </a:t>
            </a:r>
            <a:r>
              <a:rPr lang="en-US" altLang="en-US" sz="28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love”</a:t>
            </a:r>
            <a:r>
              <a:rPr lang="ru-RU" altLang="en-US" sz="2800" u="sng" dirty="0"/>
              <a:t/>
            </a:r>
            <a:br>
              <a:rPr lang="ru-RU" altLang="en-US" sz="2800" u="sng" dirty="0"/>
            </a:br>
            <a:r>
              <a:rPr lang="ru-RU" altLang="en-US" sz="2800" dirty="0"/>
              <a:t/>
            </a:r>
            <a:br>
              <a:rPr lang="ru-RU" altLang="en-US" sz="2800" dirty="0"/>
            </a:br>
            <a:r>
              <a:rPr lang="en-US" altLang="en-US" sz="2800" dirty="0"/>
              <a:t> Please, describe in your own words the image of </a:t>
            </a:r>
            <a:r>
              <a:rPr lang="en-US" altLang="en-US" sz="2800" dirty="0" smtClean="0"/>
              <a:t>love, </a:t>
            </a:r>
            <a:r>
              <a:rPr lang="en-US" altLang="en-US" sz="2800" dirty="0"/>
              <a:t>every next description should add something new to a previous one. Someone should draw every part of description of the nature. Two painters are to draw the portraits. 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ru-RU" altLang="en-US" sz="2800" dirty="0"/>
              <a:t/>
            </a:r>
            <a:br>
              <a:rPr lang="ru-RU" altLang="en-US" sz="2800" dirty="0"/>
            </a:br>
            <a:endParaRPr lang="ru-RU" altLang="en-US" sz="2800" dirty="0"/>
          </a:p>
        </p:txBody>
      </p:sp>
      <p:pic>
        <p:nvPicPr>
          <p:cNvPr id="20483" name="Picture 2" descr="http://www.adobeps.ru/images/frames/od-10_ram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57130"/>
            <a:ext cx="2881313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9854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An example of an exercise</a:t>
            </a:r>
            <a:br>
              <a:rPr lang="en-US" dirty="0" smtClean="0"/>
            </a:br>
            <a:r>
              <a:rPr lang="en-US" dirty="0" smtClean="0"/>
              <a:t>COMPARING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Compare these pictures – can you see something in common?</a:t>
            </a:r>
            <a:endParaRPr lang="ru-RU" dirty="0" smtClean="0"/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2" descr="C:\Users\Лариса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0" y="2997026"/>
            <a:ext cx="360539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Лариса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2" y="3572257"/>
            <a:ext cx="360539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Лариса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2" y="4239729"/>
            <a:ext cx="360539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hutterstock_87350252 (1)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848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недовольство и гнев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013176"/>
            <a:ext cx="1995055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проницательность и задумчивость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085184"/>
            <a:ext cx="1976838" cy="145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удивление и преданность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157192"/>
            <a:ext cx="1950720" cy="142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66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The family portrait of Novelty </a:t>
            </a:r>
            <a:r>
              <a:rPr lang="ru-RU" sz="2800" dirty="0" smtClean="0"/>
              <a:t>: </a:t>
            </a:r>
            <a:r>
              <a:rPr lang="en-US" sz="2800" dirty="0" smtClean="0"/>
              <a:t>mother – revolution </a:t>
            </a:r>
            <a:r>
              <a:rPr lang="ru-RU" sz="2800" dirty="0" smtClean="0"/>
              <a:t>, </a:t>
            </a:r>
            <a:r>
              <a:rPr lang="en-US" sz="2800" dirty="0" smtClean="0"/>
              <a:t>mother in law</a:t>
            </a:r>
            <a:r>
              <a:rPr lang="ru-RU" sz="2800" dirty="0" smtClean="0"/>
              <a:t> – </a:t>
            </a:r>
            <a:r>
              <a:rPr lang="en-US" sz="2800" dirty="0" smtClean="0"/>
              <a:t>distraction</a:t>
            </a:r>
            <a:r>
              <a:rPr lang="ru-RU" sz="2800" dirty="0" smtClean="0"/>
              <a:t>,  </a:t>
            </a:r>
            <a:r>
              <a:rPr lang="en-US" sz="2800" dirty="0" smtClean="0"/>
              <a:t>husband – creativity  etc.</a:t>
            </a:r>
            <a:endParaRPr lang="ru-RU" sz="2800" dirty="0" smtClean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547813"/>
            <a:ext cx="7797800" cy="5049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Philosophical Family Club “Socrates' school” exists from 1992</a:t>
            </a:r>
            <a:endParaRPr lang="ru-RU" sz="4000" dirty="0" smtClean="0"/>
          </a:p>
        </p:txBody>
      </p:sp>
      <p:pic>
        <p:nvPicPr>
          <p:cNvPr id="24579" name="Picture 6" descr="Фото 6, репетиция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648" y="1850855"/>
            <a:ext cx="7200602" cy="4891258"/>
          </a:xfr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Children’s philosophical newspaper “Owl”</a:t>
            </a:r>
            <a:endParaRPr lang="ru-RU" dirty="0" smtClean="0"/>
          </a:p>
        </p:txBody>
      </p:sp>
      <p:pic>
        <p:nvPicPr>
          <p:cNvPr id="20483" name="Picture 6" descr="Фото 1 газет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124744"/>
            <a:ext cx="7993063" cy="5040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Philosophical camp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Creativity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Play and </a:t>
            </a:r>
            <a:r>
              <a:rPr lang="en-US" dirty="0" err="1" smtClean="0"/>
              <a:t>thinling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program “A territory of Thinking” of a philosophical camp in Russia was founded in 2009. Firstly we invited some members of Family Club “Socrates School” to spend a weekend together and organized some classes and activities. Now  we do three programs a year: two philosophical weekends in March and November and one 10-days program in August.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DSC_253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182061" y="3427413"/>
            <a:ext cx="4538827" cy="3017837"/>
          </a:xfrm>
        </p:spPr>
      </p:pic>
      <p:pic>
        <p:nvPicPr>
          <p:cNvPr id="10" name="Picture 2" descr="C:\Users\Larisa\Downloads\0000 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29200"/>
            <a:ext cx="1187624" cy="1202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Philosophy is funny</a:t>
            </a:r>
            <a:r>
              <a:rPr lang="ru-RU" dirty="0" smtClean="0"/>
              <a:t>!</a:t>
            </a:r>
          </a:p>
        </p:txBody>
      </p:sp>
      <p:pic>
        <p:nvPicPr>
          <p:cNvPr id="31747" name="Picture 10" descr="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600200"/>
            <a:ext cx="7272337" cy="492442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5000"/>
                <a:shade val="95000"/>
                <a:satMod val="200000"/>
              </a:schemeClr>
            </a:gs>
            <a:gs pos="62000">
              <a:schemeClr val="bg2">
                <a:shade val="60000"/>
                <a:satMod val="220000"/>
              </a:schemeClr>
            </a:gs>
            <a:gs pos="100000">
              <a:schemeClr val="bg2">
                <a:shade val="45000"/>
                <a:satMod val="2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Thank you for attention 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1916832"/>
            <a:ext cx="4896544" cy="4191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Larisa </a:t>
            </a:r>
            <a:r>
              <a:rPr lang="en-US" sz="4000" dirty="0" err="1" smtClean="0"/>
              <a:t>Retyunskikh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www.phil4chil.ru</a:t>
            </a:r>
          </a:p>
          <a:p>
            <a:r>
              <a:rPr lang="en-US" sz="4000" dirty="0" smtClean="0"/>
              <a:t>larisa@phil4chil.ru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92" y="1927860"/>
            <a:ext cx="2758440" cy="4145280"/>
          </a:xfrm>
        </p:spPr>
      </p:pic>
    </p:spTree>
    <p:extLst>
      <p:ext uri="{BB962C8B-B14F-4D97-AF65-F5344CB8AC3E}">
        <p14:creationId xmlns="" xmlns:p14="http://schemas.microsoft.com/office/powerpoint/2010/main" val="152705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Language, games and family resemblances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Philosophizing is </a:t>
            </a:r>
            <a:r>
              <a:rPr lang="en-US" dirty="0" smtClean="0"/>
              <a:t>language’s </a:t>
            </a:r>
            <a:r>
              <a:rPr lang="en-US" dirty="0" smtClean="0"/>
              <a:t>practice  using principle of family resemblances</a:t>
            </a:r>
          </a:p>
          <a:p>
            <a:r>
              <a:rPr lang="en-US" dirty="0" smtClean="0"/>
              <a:t>Philosophizing </a:t>
            </a:r>
            <a:r>
              <a:rPr lang="en-US" dirty="0" smtClean="0"/>
              <a:t>is a play  with weaning of words</a:t>
            </a:r>
          </a:p>
          <a:p>
            <a:r>
              <a:rPr lang="en-US" dirty="0" smtClean="0"/>
              <a:t>Children philosophizing is a way of </a:t>
            </a:r>
            <a:r>
              <a:rPr lang="en-US" dirty="0" smtClean="0"/>
              <a:t>creation</a:t>
            </a:r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world</a:t>
            </a:r>
          </a:p>
          <a:p>
            <a:r>
              <a:rPr lang="en-US" dirty="0" smtClean="0"/>
              <a:t>“Family resemblances” is non-classical paradigm of thinking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" name="Содержимое 10" descr="DSC_02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42505"/>
            <a:ext cx="4038600" cy="268582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RESEMBLANCES</a:t>
            </a:r>
            <a:endParaRPr lang="ru-RU" dirty="0"/>
          </a:p>
        </p:txBody>
      </p:sp>
      <p:pic>
        <p:nvPicPr>
          <p:cNvPr id="5" name="Picture 2" descr="C:\Users\Larisa\Pictures\витгенштейн семьящ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9740" y="2373789"/>
            <a:ext cx="2255520" cy="322326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4042792" cy="5040560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Instead of producing something common to all that we call language,  I am saying that these phenomena have no one thing in common which makes us use the same word for all, – but that they are related to one another in many different ways. And it is because of this relationship, or these relationships, that we call them all “language” </a:t>
            </a:r>
          </a:p>
          <a:p>
            <a:endParaRPr lang="en-US" dirty="0" smtClean="0"/>
          </a:p>
          <a:p>
            <a:r>
              <a:rPr lang="en-US" sz="2900" dirty="0" smtClean="0"/>
              <a:t>I can think of no better expression to characterize these similarities than “</a:t>
            </a:r>
            <a:r>
              <a:rPr lang="en-US" sz="2900" b="1" dirty="0" smtClean="0"/>
              <a:t>family resemblances</a:t>
            </a:r>
            <a:r>
              <a:rPr lang="en-US" sz="2900" dirty="0" smtClean="0"/>
              <a:t>“; for the various resemblances between members of a family: build, features, color of eyes, gait, temperament, etc. etc. overlap and cries-cross in the same way. – And I shall say: ‘games’ form a family 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Ludwig Wittgenstein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Cogito ergo sum. Rene DE Cart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02538" cy="47811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way of knowledge start from  </a:t>
            </a:r>
            <a:r>
              <a:rPr lang="en-US" sz="4000" i="1" dirty="0" smtClean="0"/>
              <a:t>doubt </a:t>
            </a:r>
          </a:p>
          <a:p>
            <a:r>
              <a:rPr lang="en-US" sz="4000" i="1" dirty="0" smtClean="0"/>
              <a:t>We could doubt everything besides the fact of our thinking</a:t>
            </a:r>
          </a:p>
          <a:p>
            <a:r>
              <a:rPr lang="en-US" sz="4000" i="1" dirty="0" smtClean="0"/>
              <a:t>Thinking starts from doubt</a:t>
            </a:r>
            <a:endParaRPr lang="ru-RU" sz="4000" i="1" dirty="0"/>
          </a:p>
        </p:txBody>
      </p:sp>
      <p:pic>
        <p:nvPicPr>
          <p:cNvPr id="1026" name="Picture 2" descr="http://msk.edu.ua/ivk/Fizika/biography/dek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4571999"/>
            <a:ext cx="169545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786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dirty="0" smtClean="0"/>
              <a:t>Critical </a:t>
            </a:r>
            <a:r>
              <a:rPr lang="en-US" altLang="ru-RU" dirty="0"/>
              <a:t>p</a:t>
            </a:r>
            <a:r>
              <a:rPr lang="en-US" altLang="ru-RU" dirty="0" smtClean="0"/>
              <a:t>hilosophy as  a background of  thinking</a:t>
            </a:r>
            <a:endParaRPr lang="ru-RU" altLang="en-US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Pure reason is possibility to analyze reality! </a:t>
            </a:r>
          </a:p>
          <a:p>
            <a:r>
              <a:rPr lang="en-US" altLang="en-US" dirty="0" smtClean="0"/>
              <a:t>Our sense give us information about outside reality!</a:t>
            </a:r>
          </a:p>
          <a:p>
            <a:r>
              <a:rPr lang="en-US" altLang="en-US" dirty="0" smtClean="0"/>
              <a:t>Critical way of thinking is not the way of negotiation, but the way of analyzing.</a:t>
            </a:r>
          </a:p>
          <a:p>
            <a:r>
              <a:rPr lang="en-US" altLang="en-US" dirty="0" smtClean="0"/>
              <a:t>Philosophy is the art of thinking</a:t>
            </a:r>
          </a:p>
          <a:p>
            <a:r>
              <a:rPr lang="en-US" altLang="en-US" dirty="0" smtClean="0"/>
              <a:t>It is impossible to teach philosophy, where is it? Who do know it?</a:t>
            </a:r>
          </a:p>
          <a:p>
            <a:r>
              <a:rPr lang="en-US" altLang="en-US" dirty="0" smtClean="0"/>
              <a:t>It is possible to teach philosophizing as a kind of training our rationality…</a:t>
            </a:r>
            <a:r>
              <a:rPr lang="ru-RU" altLang="en-US" dirty="0" smtClean="0"/>
              <a:t>. (</a:t>
            </a:r>
            <a:r>
              <a:rPr lang="en-US" altLang="en-US" dirty="0" smtClean="0"/>
              <a:t>I</a:t>
            </a:r>
            <a:r>
              <a:rPr lang="ru-RU" altLang="en-US" dirty="0" smtClean="0"/>
              <a:t>.</a:t>
            </a:r>
            <a:r>
              <a:rPr lang="en-US" altLang="en-US" dirty="0" smtClean="0"/>
              <a:t>Kant</a:t>
            </a:r>
            <a:r>
              <a:rPr lang="ru-RU" altLang="en-US" dirty="0" smtClean="0"/>
              <a:t>  </a:t>
            </a:r>
            <a:r>
              <a:rPr lang="en-US" altLang="en-US" dirty="0" smtClean="0"/>
              <a:t> The critique of pure reason</a:t>
            </a:r>
            <a:r>
              <a:rPr lang="ru-RU" altLang="en-US" dirty="0" smtClean="0"/>
              <a:t>)</a:t>
            </a:r>
          </a:p>
          <a:p>
            <a:endParaRPr lang="ru-RU" altLang="en-US" dirty="0" smtClean="0"/>
          </a:p>
        </p:txBody>
      </p:sp>
      <p:pic>
        <p:nvPicPr>
          <p:cNvPr id="1126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557338"/>
            <a:ext cx="3155950" cy="4124325"/>
          </a:xfrm>
          <a:noFill/>
        </p:spPr>
      </p:pic>
    </p:spTree>
    <p:extLst>
      <p:ext uri="{BB962C8B-B14F-4D97-AF65-F5344CB8AC3E}">
        <p14:creationId xmlns="" xmlns:p14="http://schemas.microsoft.com/office/powerpoint/2010/main" val="148590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DOUBDT, CRITIC AND FAMILY RECAMBLENCES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Philosophy starts from surprising </a:t>
            </a:r>
            <a:r>
              <a:rPr lang="ru-RU" sz="4000" dirty="0" smtClean="0"/>
              <a:t>(</a:t>
            </a:r>
            <a:r>
              <a:rPr lang="en-US" sz="3600" i="1" dirty="0" smtClean="0"/>
              <a:t>Aristotle</a:t>
            </a:r>
            <a:r>
              <a:rPr lang="en-US" sz="3600" i="1" dirty="0" smtClean="0"/>
              <a:t>) or Is there  deference between kid’s and adult philosophizing?</a:t>
            </a:r>
            <a:endParaRPr lang="ru-RU" sz="4000" dirty="0" smtClean="0"/>
          </a:p>
        </p:txBody>
      </p:sp>
      <p:pic>
        <p:nvPicPr>
          <p:cNvPr id="4099" name="Picture 10" descr="_DSF31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2187191"/>
            <a:ext cx="3188667" cy="391198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12" descr="_DSF31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2184835"/>
            <a:ext cx="2908821" cy="391434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0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57728" cy="259228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All People are Philosophers</a:t>
            </a:r>
            <a:br>
              <a:rPr lang="en-US" altLang="en-US" dirty="0"/>
            </a:br>
            <a:r>
              <a:rPr lang="en-US" altLang="en-US" dirty="0"/>
              <a:t>Karl Popper</a:t>
            </a:r>
            <a:r>
              <a:rPr lang="ru-RU" altLang="en-US" dirty="0"/>
              <a:t/>
            </a:r>
            <a:br>
              <a:rPr lang="ru-RU" altLang="en-US" dirty="0"/>
            </a:br>
            <a:endParaRPr lang="ru-RU" altLang="en-US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07407"/>
            <a:ext cx="8457728" cy="3417243"/>
          </a:xfrm>
        </p:spPr>
        <p:txBody>
          <a:bodyPr>
            <a:noAutofit/>
          </a:bodyPr>
          <a:lstStyle/>
          <a:p>
            <a:endParaRPr lang="en-US" altLang="en-US" sz="3200" dirty="0"/>
          </a:p>
          <a:p>
            <a:r>
              <a:rPr lang="en-US" altLang="en-US" sz="3200" dirty="0" smtClean="0"/>
              <a:t>Everybody is philosopher because everybody thinks about  life and death</a:t>
            </a:r>
          </a:p>
          <a:p>
            <a:r>
              <a:rPr lang="en-US" altLang="en-US" sz="3200" dirty="0" smtClean="0"/>
              <a:t>If we want to  know something well, we need to try to make the falsification of our theory. It is the way of critical thinking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905000" cy="2390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4175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ru-RU" sz="4000" dirty="0" smtClean="0"/>
              <a:t>Philosophizing is completely thinking</a:t>
            </a:r>
            <a:endParaRPr lang="ru-RU" altLang="ru-RU" sz="4000" dirty="0" smtClean="0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4800" dirty="0" smtClean="0"/>
              <a:t>There are two components of philosophical thinking</a:t>
            </a:r>
          </a:p>
          <a:p>
            <a:pPr eaLnBrk="1" hangingPunct="1"/>
            <a:r>
              <a:rPr lang="en-US" altLang="ru-RU" sz="4800" dirty="0" smtClean="0"/>
              <a:t>Rational</a:t>
            </a:r>
          </a:p>
          <a:p>
            <a:pPr eaLnBrk="1" hangingPunct="1"/>
            <a:r>
              <a:rPr lang="en-US" altLang="ru-RU" sz="4800" dirty="0" smtClean="0"/>
              <a:t>Emotional </a:t>
            </a:r>
            <a:endParaRPr lang="ru-RU" altLang="ru-RU" sz="4800" dirty="0" smtClean="0"/>
          </a:p>
          <a:p>
            <a:pPr eaLnBrk="1" hangingPunct="1"/>
            <a:endParaRPr lang="ru-RU" alt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495583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971</TotalTime>
  <Words>542</Words>
  <Application>Microsoft Office PowerPoint</Application>
  <PresentationFormat>Экран (4:3)</PresentationFormat>
  <Paragraphs>70</Paragraphs>
  <Slides>19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Prof. Larisa Retyunskikh  Moscow State University named after M.Lomonosov, Russia </vt:lpstr>
      <vt:lpstr>Language, games and family resemblances  </vt:lpstr>
      <vt:lpstr>FAMILY RESEMBLANCES</vt:lpstr>
      <vt:lpstr>Cogito ergo sum. Rene DE Cart</vt:lpstr>
      <vt:lpstr>Critical philosophy as  a background of  thinking</vt:lpstr>
      <vt:lpstr>DOUBDT, CRITIC AND FAMILY RECAMBLENCES </vt:lpstr>
      <vt:lpstr>Philosophy starts from surprising (Aristotle) or Is there  deference between kid’s and adult philosophizing?</vt:lpstr>
      <vt:lpstr>  All People are Philosophers Karl Popper </vt:lpstr>
      <vt:lpstr>Philosophizing is completely thinking</vt:lpstr>
      <vt:lpstr>What is play?</vt:lpstr>
      <vt:lpstr>Play has:</vt:lpstr>
      <vt:lpstr>Слайд 12</vt:lpstr>
      <vt:lpstr>An example of an exercise COMPARING  </vt:lpstr>
      <vt:lpstr>The family portrait of Novelty : mother – revolution , mother in law – distraction,  husband – creativity  etc.</vt:lpstr>
      <vt:lpstr>Philosophical Family Club “Socrates' school” exists from 1992</vt:lpstr>
      <vt:lpstr>Children’s philosophical newspaper “Owl”</vt:lpstr>
      <vt:lpstr>             Philosophical camp</vt:lpstr>
      <vt:lpstr>Philosophy is funny!</vt:lpstr>
      <vt:lpstr>Thank you for attention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Retyunskikh Larisa  Moscow State University named after M.Lomonosov, Russia</dc:title>
  <dc:creator>Admin</dc:creator>
  <cp:lastModifiedBy>Larisa Retyunskikh</cp:lastModifiedBy>
  <cp:revision>101</cp:revision>
  <dcterms:created xsi:type="dcterms:W3CDTF">2015-01-20T13:24:24Z</dcterms:created>
  <dcterms:modified xsi:type="dcterms:W3CDTF">2017-06-29T19:49:13Z</dcterms:modified>
</cp:coreProperties>
</file>