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9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E8AD-FDF3-49B2-B982-D55DD074BDC9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34FF-A162-4FF6-8293-E66F273D3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22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E8AD-FDF3-49B2-B982-D55DD074BDC9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34FF-A162-4FF6-8293-E66F273D3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4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E8AD-FDF3-49B2-B982-D55DD074BDC9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34FF-A162-4FF6-8293-E66F273D3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0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E8AD-FDF3-49B2-B982-D55DD074BDC9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34FF-A162-4FF6-8293-E66F273D3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33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E8AD-FDF3-49B2-B982-D55DD074BDC9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34FF-A162-4FF6-8293-E66F273D3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17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E8AD-FDF3-49B2-B982-D55DD074BDC9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34FF-A162-4FF6-8293-E66F273D3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25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E8AD-FDF3-49B2-B982-D55DD074BDC9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34FF-A162-4FF6-8293-E66F273D3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36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E8AD-FDF3-49B2-B982-D55DD074BDC9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34FF-A162-4FF6-8293-E66F273D3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5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E8AD-FDF3-49B2-B982-D55DD074BDC9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34FF-A162-4FF6-8293-E66F273D3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6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E8AD-FDF3-49B2-B982-D55DD074BDC9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34FF-A162-4FF6-8293-E66F273D3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6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E8AD-FDF3-49B2-B982-D55DD074BDC9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34FF-A162-4FF6-8293-E66F273D3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91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8E8AD-FDF3-49B2-B982-D55DD074BDC9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34FF-A162-4FF6-8293-E66F273D3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02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Трудовые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мигрантки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из Молдовы в РФ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356992"/>
            <a:ext cx="7048872" cy="259228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Ирина Д. Горшкова, </a:t>
            </a:r>
          </a:p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ответственный секретарь по гендерному равенству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Конфедерации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труда России</a:t>
            </a:r>
          </a:p>
          <a:p>
            <a:endParaRPr lang="ru-RU" dirty="0" smtClean="0"/>
          </a:p>
          <a:p>
            <a:r>
              <a:rPr lang="ru-RU" dirty="0" smtClean="0"/>
              <a:t>Кишинев</a:t>
            </a:r>
            <a:r>
              <a:rPr lang="ru-RU" dirty="0" smtClean="0"/>
              <a:t>, 09-10.11.2017</a:t>
            </a:r>
            <a:endParaRPr lang="ru-RU" dirty="0"/>
          </a:p>
        </p:txBody>
      </p:sp>
      <p:pic>
        <p:nvPicPr>
          <p:cNvPr id="1026" name="Picture 2" descr="D:\Downloads\Гендер\О Комиссии по гендерному равенству\Лого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05064"/>
            <a:ext cx="2218736" cy="51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ktr.su/bitrix/templates/books/images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29000"/>
            <a:ext cx="2160240" cy="3630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9374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Сотрудничество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КТР открыта к сотрудничеству, взаимодействию с </a:t>
            </a:r>
            <a:r>
              <a:rPr lang="ru-RU" dirty="0" err="1" smtClean="0"/>
              <a:t>мигрантскими</a:t>
            </a:r>
            <a:r>
              <a:rPr lang="ru-RU" dirty="0" smtClean="0"/>
              <a:t> сообществами (одно из направлений стратегии), сетями, к оказанию содействия в создании, например, профсоюзов домашних работников.</a:t>
            </a:r>
          </a:p>
          <a:p>
            <a:endParaRPr lang="ru-RU" dirty="0" smtClean="0"/>
          </a:p>
          <a:p>
            <a:r>
              <a:rPr lang="ru-RU" smtClean="0"/>
              <a:t>Пример </a:t>
            </a:r>
            <a:r>
              <a:rPr lang="ru-RU" dirty="0" smtClean="0"/>
              <a:t>– участие в фестивале </a:t>
            </a:r>
            <a:r>
              <a:rPr lang="ru-RU" dirty="0" err="1" smtClean="0"/>
              <a:t>памирской</a:t>
            </a:r>
            <a:r>
              <a:rPr lang="ru-RU" dirty="0" smtClean="0"/>
              <a:t> культуры (июнь, 2017, Москва)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680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407" y="-1184"/>
            <a:ext cx="4851443" cy="685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://www.ktr.su/upload/iblock/14c/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2433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ktr.su/upload/iblock/a46/13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318"/>
            <a:ext cx="2736304" cy="1728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ktr.su/upload/iblock/9a4/1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62601"/>
            <a:ext cx="1800201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19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Вводные замечания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Конфедерация труда России – объединение независимых профсоюзов, созданных в постсоветский период. </a:t>
            </a:r>
          </a:p>
          <a:p>
            <a:pPr marL="0" indent="0">
              <a:buNone/>
            </a:pPr>
            <a:r>
              <a:rPr lang="ru-RU" sz="2400" dirty="0" smtClean="0"/>
              <a:t>Открытость к новым идеям и практикам при нехватке ресурсов. </a:t>
            </a:r>
          </a:p>
          <a:p>
            <a:r>
              <a:rPr lang="ru-RU" sz="2400" dirty="0" smtClean="0"/>
              <a:t>Обзор подготовлен по открытым источникам,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ВШЭ, 2017 (1), Центр миграционных исследований, 2010 (2). </a:t>
            </a:r>
          </a:p>
          <a:p>
            <a:pPr marL="0" indent="0">
              <a:buNone/>
            </a:pPr>
            <a:r>
              <a:rPr lang="ru-RU" sz="2400" dirty="0" smtClean="0"/>
              <a:t>Проводимые в РФ исследования в основном сфокусированы на миграции из мусульманских стран, где данные по мигрантам из Молдовы главным образом даны в сравнении. </a:t>
            </a:r>
          </a:p>
          <a:p>
            <a:pPr marL="0" indent="0">
              <a:buNone/>
            </a:pPr>
            <a:r>
              <a:rPr lang="ru-RU" sz="2400" dirty="0" smtClean="0"/>
              <a:t>В целом нехватка исследований, особенно с учетом гендерного фактора. Приводимые данные нередко противоречат друг другу.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882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25" y="116632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Численность мигрантов из Молдовы</a:t>
            </a:r>
            <a:endParaRPr lang="ru-RU" dirty="0"/>
          </a:p>
        </p:txBody>
      </p:sp>
      <p:pic>
        <p:nvPicPr>
          <p:cNvPr id="4" name="Объект 3" descr="https://im9.kommersant.ru/ISSUES.PHOTO/CORP/2017/08/10/Workers_0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5040560" cy="309634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 flipH="1">
            <a:off x="683568" y="4509120"/>
            <a:ext cx="78488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5-е место из стран СНГ по данным миграционного учета (2016).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Сокращение на 13% в 2017: 430 т. против 497 т. в 2016 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Рост денежных переводов: на начало 2017  средний перевод 253</a:t>
            </a:r>
            <a:r>
              <a:rPr lang="en-US" sz="2000" dirty="0" smtClean="0"/>
              <a:t>$</a:t>
            </a:r>
            <a:r>
              <a:rPr lang="ru-RU" sz="2000" dirty="0" smtClean="0"/>
              <a:t> против 210</a:t>
            </a:r>
            <a:r>
              <a:rPr lang="en-US" sz="2000" dirty="0" smtClean="0"/>
              <a:t>$</a:t>
            </a:r>
            <a:r>
              <a:rPr lang="ru-RU" sz="2000" dirty="0" smtClean="0"/>
              <a:t> на нач. 2016.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02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333" y="1484784"/>
            <a:ext cx="87129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70% женской миграции Молдовы – в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ЕС</a:t>
            </a:r>
            <a:r>
              <a:rPr lang="ru-RU" sz="2000" dirty="0" smtClean="0"/>
              <a:t> (женщины любых возрастов, с высоким образованием), в основном работа в домохозяйствах.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800" b="1" dirty="0" smtClean="0">
                <a:solidFill>
                  <a:srgbClr val="FF0000"/>
                </a:solidFill>
              </a:rPr>
              <a:t>РФ</a:t>
            </a:r>
            <a:r>
              <a:rPr lang="ru-RU" sz="2000" dirty="0" smtClean="0"/>
              <a:t> преобладают мужчины с невысоким образованием средних лет (</a:t>
            </a:r>
            <a:r>
              <a:rPr lang="ru-RU" sz="2000" b="1" dirty="0" smtClean="0"/>
              <a:t>строительство</a:t>
            </a:r>
            <a:r>
              <a:rPr lang="ru-RU" sz="2000" dirty="0" smtClean="0"/>
              <a:t>, транспорт, добыча, индустрия). </a:t>
            </a:r>
          </a:p>
          <a:p>
            <a:r>
              <a:rPr lang="ru-RU" sz="2000" dirty="0" err="1" smtClean="0"/>
              <a:t>Мигрантки</a:t>
            </a:r>
            <a:r>
              <a:rPr lang="ru-RU" sz="2000" dirty="0" smtClean="0"/>
              <a:t> чаще семейные, из сел - сфера услуг, торговля, домохозяйство). </a:t>
            </a:r>
          </a:p>
          <a:p>
            <a:endParaRPr lang="ru-RU" sz="2000" dirty="0" smtClean="0"/>
          </a:p>
          <a:p>
            <a:r>
              <a:rPr lang="ru-RU" sz="2000" dirty="0" smtClean="0"/>
              <a:t>Рост доли работающих в домохозяйствах (2011 – 4,4% и 2017 – 8%), хотя есть данные о 14% в 2010. </a:t>
            </a:r>
          </a:p>
          <a:p>
            <a:r>
              <a:rPr lang="ru-RU" sz="2000" dirty="0" smtClean="0"/>
              <a:t>Нелегально - без патентов (33</a:t>
            </a:r>
            <a:r>
              <a:rPr lang="en-US" sz="2000" dirty="0" smtClean="0"/>
              <a:t>$ </a:t>
            </a:r>
            <a:r>
              <a:rPr lang="ru-RU" sz="2000" dirty="0" smtClean="0"/>
              <a:t>ежемесячно), но патенты не </a:t>
            </a:r>
            <a:r>
              <a:rPr lang="ru-RU" sz="2000" dirty="0" err="1" smtClean="0"/>
              <a:t>довоговора</a:t>
            </a:r>
            <a:r>
              <a:rPr lang="ru-RU" sz="2000" dirty="0" smtClean="0"/>
              <a:t>: </a:t>
            </a:r>
          </a:p>
          <a:p>
            <a:r>
              <a:rPr lang="ru-RU" sz="2000" dirty="0" smtClean="0"/>
              <a:t>30% мужчин занятых в строительстве, 50% женщин занятых в домохозяйствах.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Гендерный срез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27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притяжения в Россию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Дешевизна поездки (вкл., безвизовый режим – до недавнего времени).</a:t>
            </a:r>
          </a:p>
          <a:p>
            <a:r>
              <a:rPr lang="ru-RU" dirty="0" smtClean="0"/>
              <a:t>Языковая среда (83% говорят на русском на работе, 39% дома, 45% - с друзьями.</a:t>
            </a:r>
          </a:p>
          <a:p>
            <a:r>
              <a:rPr lang="ru-RU" dirty="0" smtClean="0"/>
              <a:t>Общие культурные ценности (вкл., религию)</a:t>
            </a:r>
          </a:p>
          <a:p>
            <a:r>
              <a:rPr lang="ru-RU" dirty="0" smtClean="0"/>
              <a:t>Успешный опыт адаптации</a:t>
            </a:r>
          </a:p>
          <a:p>
            <a:r>
              <a:rPr lang="ru-RU" dirty="0" smtClean="0"/>
              <a:t>Укорененные сети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04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811279"/>
              </p:ext>
            </p:extLst>
          </p:nvPr>
        </p:nvGraphicFramePr>
        <p:xfrm>
          <a:off x="251521" y="692702"/>
          <a:ext cx="8424936" cy="5738157"/>
        </p:xfrm>
        <a:graphic>
          <a:graphicData uri="http://schemas.openxmlformats.org/drawingml/2006/table">
            <a:tbl>
              <a:tblPr firstRow="1" firstCol="1" bandRow="1"/>
              <a:tblGrid>
                <a:gridCol w="2808312"/>
                <a:gridCol w="2808312"/>
                <a:gridCol w="2808312"/>
              </a:tblGrid>
              <a:tr h="225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Страна происхождения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Правовой статус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Средняя зарплата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253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2-4. </a:t>
                      </a: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Азербайджан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>
                      <a:noFill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Легальный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35,9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</a:tr>
              <a:tr h="22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Нелегальный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29, 9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3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Армения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>
                      <a:noFill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Легальный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31,1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</a:tr>
              <a:tr h="22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Нелегальный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28,1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3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1. Белоруссия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>
                      <a:noFill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41,1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</a:tr>
              <a:tr h="22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Нелегальный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3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2-4.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Грузия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>
                      <a:noFill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C6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Легальный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C6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35,9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C6CE"/>
                    </a:solidFill>
                  </a:tcPr>
                </a:tc>
              </a:tr>
              <a:tr h="22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Нелегальный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33,5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3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Казахстан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>
                      <a:noFill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31 6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</a:tr>
              <a:tr h="22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Нелегальный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27,3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3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Киргизия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>
                      <a:noFill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Легальный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29,3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</a:tr>
              <a:tr h="22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Нелегальный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3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highlight>
                            <a:srgbClr val="00FF00"/>
                          </a:highlight>
                          <a:latin typeface="inherit"/>
                          <a:ea typeface="Times New Roman"/>
                          <a:cs typeface="Times New Roman"/>
                        </a:rPr>
                        <a:t>2-4</a:t>
                      </a:r>
                      <a:r>
                        <a:rPr lang="ru-RU" sz="1200" dirty="0">
                          <a:effectLst/>
                          <a:highlight>
                            <a:srgbClr val="00FF00"/>
                          </a:highlight>
                          <a:latin typeface="inherit"/>
                          <a:ea typeface="Times New Roman"/>
                          <a:cs typeface="Times New Roman"/>
                        </a:rPr>
                        <a:t>. Молдавия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>
                      <a:noFill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00FF00"/>
                          </a:highlight>
                          <a:latin typeface="inherit"/>
                          <a:ea typeface="Times New Roman"/>
                          <a:cs typeface="Times New Roman"/>
                        </a:rPr>
                        <a:t>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highlight>
                            <a:srgbClr val="00FF00"/>
                          </a:highlight>
                          <a:latin typeface="inherit"/>
                          <a:ea typeface="Times New Roman"/>
                          <a:cs typeface="Times New Roman"/>
                        </a:rPr>
                        <a:t>35,3 /  520,88 евро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</a:tr>
              <a:tr h="22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00FF00"/>
                          </a:highlight>
                          <a:latin typeface="inherit"/>
                          <a:ea typeface="Times New Roman"/>
                          <a:cs typeface="Times New Roman"/>
                        </a:rPr>
                        <a:t>Нелегальный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highlight>
                            <a:srgbClr val="00FF00"/>
                          </a:highlight>
                          <a:latin typeface="inherit"/>
                          <a:ea typeface="Times New Roman"/>
                          <a:cs typeface="Times New Roman"/>
                        </a:rPr>
                        <a:t>33,2     490 евро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3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Таджикистан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>
                      <a:noFill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27,9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</a:tr>
              <a:tr h="22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Нелегальный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25,1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3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Узбекистан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>
                      <a:noFill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29, 0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</a:tr>
              <a:tr h="22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Нелегальный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27, 2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3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Украина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>
                      <a:noFill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30,8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</a:tr>
              <a:tr h="22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Нелегальный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30, 2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8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>
                      <a:noFill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inheri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highlight>
                            <a:srgbClr val="00FF00"/>
                          </a:highlight>
                          <a:latin typeface="inherit"/>
                          <a:ea typeface="Times New Roman"/>
                          <a:cs typeface="Times New Roman"/>
                        </a:rPr>
                        <a:t>35,8 (528,3</a:t>
                      </a:r>
                      <a:r>
                        <a:rPr lang="ru-RU" sz="1200" baseline="0" dirty="0" smtClean="0">
                          <a:effectLst/>
                          <a:highlight>
                            <a:srgbClr val="00FF00"/>
                          </a:highlight>
                          <a:latin typeface="inherit"/>
                          <a:ea typeface="Times New Roman"/>
                          <a:cs typeface="Times New Roman"/>
                        </a:rPr>
                        <a:t> евро)</a:t>
                      </a:r>
                      <a:r>
                        <a:rPr lang="ru-RU" sz="1200" dirty="0" smtClean="0">
                          <a:effectLst/>
                          <a:highlight>
                            <a:srgbClr val="00FF00"/>
                          </a:highlight>
                          <a:latin typeface="inheri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>
                          <a:effectLst/>
                          <a:highlight>
                            <a:srgbClr val="00FF00"/>
                          </a:highlight>
                          <a:latin typeface="inherit"/>
                          <a:ea typeface="Times New Roman"/>
                          <a:cs typeface="Times New Roman"/>
                        </a:rPr>
                        <a:t>но в 1.5 раза меньше </a:t>
                      </a:r>
                      <a:r>
                        <a:rPr lang="ru-RU" sz="1200" dirty="0" smtClean="0">
                          <a:effectLst/>
                          <a:highlight>
                            <a:srgbClr val="00FF00"/>
                          </a:highlight>
                          <a:latin typeface="inherit"/>
                          <a:ea typeface="Times New Roman"/>
                          <a:cs typeface="Times New Roman"/>
                        </a:rPr>
                        <a:t>продолжительность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98" marR="42798" marT="17119" marB="25679" anchor="b">
                    <a:lnL w="12700" cap="flat" cmpd="sng" algn="ctr">
                      <a:solidFill>
                        <a:srgbClr val="9BA0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E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94075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Средняя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заработная плата трудовых мигрантов в России в 2017 году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65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планах возвращения домой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Не планируют возвращения – 57%.</a:t>
            </a:r>
          </a:p>
          <a:p>
            <a:r>
              <a:rPr lang="ru-RU" sz="2400" dirty="0" smtClean="0"/>
              <a:t>Циркуляция между странами – 25%.</a:t>
            </a:r>
          </a:p>
          <a:p>
            <a:r>
              <a:rPr lang="ru-RU" sz="2400" dirty="0" smtClean="0"/>
              <a:t>Планируют вернуться – 17% (в 2009 г. – 70%)</a:t>
            </a:r>
          </a:p>
          <a:p>
            <a:endParaRPr lang="ru-RU" sz="2400" dirty="0"/>
          </a:p>
          <a:p>
            <a:r>
              <a:rPr lang="ru-RU" sz="2400" dirty="0" smtClean="0"/>
              <a:t>Мигранты из других стран СНГ не планируют вернуться (выше Молдовы): </a:t>
            </a:r>
          </a:p>
          <a:p>
            <a:pPr marL="0" indent="0">
              <a:buNone/>
            </a:pPr>
            <a:r>
              <a:rPr lang="ru-RU" sz="2400" dirty="0" smtClean="0"/>
              <a:t>	Армения, Грузия, Украина – 70%</a:t>
            </a:r>
          </a:p>
          <a:p>
            <a:pPr marL="0" indent="0">
              <a:buNone/>
            </a:pPr>
            <a:r>
              <a:rPr lang="ru-RU" sz="2400" dirty="0" smtClean="0"/>
              <a:t>	Казахстан – 66%</a:t>
            </a:r>
          </a:p>
          <a:p>
            <a:pPr marL="0" indent="0">
              <a:buNone/>
            </a:pPr>
            <a:r>
              <a:rPr lang="ru-RU" sz="2400" dirty="0" smtClean="0"/>
              <a:t>	Азербайджан – 58%.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4034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Мигранты из Молдовы в РФ (2010)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Доля во всей женской миграции 9% (максимальная доля из Узбекистана – 40%)</a:t>
            </a:r>
          </a:p>
          <a:p>
            <a:r>
              <a:rPr lang="ru-RU" sz="2400" dirty="0" smtClean="0"/>
              <a:t>Хорошее знание русского языка (только 2% испытывают трудности, хотя родной язык – 14%)</a:t>
            </a:r>
          </a:p>
          <a:p>
            <a:r>
              <a:rPr lang="ru-RU" sz="2400" dirty="0" smtClean="0"/>
              <a:t>36% приехали с(за) мужьями, 64% самостоятельно (Грузия, Киргизия, Украина)</a:t>
            </a:r>
          </a:p>
          <a:p>
            <a:r>
              <a:rPr lang="ru-RU" sz="2400" dirty="0" smtClean="0"/>
              <a:t>14% живут </a:t>
            </a:r>
            <a:r>
              <a:rPr lang="ru-RU" sz="2400" dirty="0"/>
              <a:t>у</a:t>
            </a:r>
            <a:r>
              <a:rPr lang="ru-RU" sz="2400" dirty="0" smtClean="0"/>
              <a:t> работодателей</a:t>
            </a:r>
          </a:p>
          <a:p>
            <a:r>
              <a:rPr lang="ru-RU" sz="2400" dirty="0" smtClean="0"/>
              <a:t>Средний перевод  24</a:t>
            </a:r>
            <a:r>
              <a:rPr lang="en-US" sz="2400" dirty="0" smtClean="0"/>
              <a:t>$</a:t>
            </a:r>
            <a:r>
              <a:rPr lang="ru-RU" sz="2400" dirty="0" smtClean="0"/>
              <a:t>, что обеспечивает членов семьи, оставшихся на родине - полностью 23%, наполовину – 44%.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0992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Спрос в РФ на работу в сфере заботы </a:t>
            </a:r>
            <a:br>
              <a:rPr lang="ru-RU" sz="3200" dirty="0" smtClean="0"/>
            </a:br>
            <a:r>
              <a:rPr lang="ru-RU" sz="3200" dirty="0" smtClean="0"/>
              <a:t>(уход за престарелыми, детьми, домашняя работа)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сохранится и будет расти:</a:t>
            </a:r>
          </a:p>
          <a:p>
            <a:pPr marL="0" indent="0" algn="ctr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Рост продолжительности жизни</a:t>
            </a:r>
          </a:p>
          <a:p>
            <a:pPr>
              <a:buFontTx/>
              <a:buChar char="-"/>
            </a:pPr>
            <a:r>
              <a:rPr lang="ru-RU" dirty="0" smtClean="0"/>
              <a:t>Позднее вступление в брак, рождение детей</a:t>
            </a:r>
          </a:p>
          <a:p>
            <a:pPr>
              <a:buFontTx/>
              <a:buChar char="-"/>
            </a:pPr>
            <a:r>
              <a:rPr lang="ru-RU" dirty="0" smtClean="0"/>
              <a:t>Раздельное проживание семей</a:t>
            </a:r>
          </a:p>
          <a:p>
            <a:pPr>
              <a:buFontTx/>
              <a:buChar char="-"/>
            </a:pPr>
            <a:r>
              <a:rPr lang="ru-RU" dirty="0" smtClean="0"/>
              <a:t>Дефицит доступной и качественной институциональной поддержки</a:t>
            </a:r>
          </a:p>
          <a:p>
            <a:pPr>
              <a:buFontTx/>
              <a:buChar char="-"/>
            </a:pPr>
            <a:r>
              <a:rPr lang="ru-RU" dirty="0" smtClean="0"/>
              <a:t>Патриархальная идеология ответственности за престарелых – семья, юридические наследники</a:t>
            </a:r>
          </a:p>
          <a:p>
            <a:pPr>
              <a:buFontTx/>
              <a:buChar char="-"/>
            </a:pPr>
            <a:r>
              <a:rPr lang="ru-RU" dirty="0" smtClean="0"/>
              <a:t>Усиление синдрома «поколения сэндвич», рост нагрузки на людей 40-65 лет между заботами о детях и престарелыми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8234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653</Words>
  <Application>Microsoft Office PowerPoint</Application>
  <PresentationFormat>Экран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Трудовые мигрантки из Молдовы в РФ</vt:lpstr>
      <vt:lpstr>Вводные замечания</vt:lpstr>
      <vt:lpstr>Численность мигрантов из Молдовы</vt:lpstr>
      <vt:lpstr>Гендерный срез </vt:lpstr>
      <vt:lpstr>Факторы притяжения в Россию</vt:lpstr>
      <vt:lpstr>Презентация PowerPoint</vt:lpstr>
      <vt:lpstr>О планах возвращения домой</vt:lpstr>
      <vt:lpstr>Мигранты из Молдовы в РФ (2010)</vt:lpstr>
      <vt:lpstr>Спрос в РФ на работу в сфере заботы  (уход за престарелыми, детьми, домашняя работа)</vt:lpstr>
      <vt:lpstr>Сотрудничество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Трудовые мигрантки из Молдовы в РФ</dc:title>
  <dc:creator>Ирина Д.</dc:creator>
  <cp:lastModifiedBy>Ирина Д.</cp:lastModifiedBy>
  <cp:revision>14</cp:revision>
  <dcterms:created xsi:type="dcterms:W3CDTF">2017-11-07T21:29:38Z</dcterms:created>
  <dcterms:modified xsi:type="dcterms:W3CDTF">2017-11-13T17:21:42Z</dcterms:modified>
</cp:coreProperties>
</file>