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6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-38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A969F-E899-4346-89A9-6B43A4198E9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AC7AF-FF6B-4BFE-A5F7-08818C774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7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AC7AF-FF6B-4BFE-A5F7-08818C7747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67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1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7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7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57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34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4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83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8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01822-8735-4336-9588-4C6EC8DC3350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B4C4F-2F17-44C7-B4A2-5630D363E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1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910"/>
            <a:ext cx="5885644" cy="115909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u="sng" dirty="0" smtClean="0"/>
              <a:t>Депрессивный романтизм П.А. Вяземского</a:t>
            </a:r>
            <a:endParaRPr lang="ru-RU" sz="3600" b="1" i="1" u="sng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44" y="0"/>
            <a:ext cx="6091707" cy="69545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6974" y="1390919"/>
            <a:ext cx="4494727" cy="5344732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Уныние! Вернейший друг души!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 которым я делю печаль и радость,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Ты лёгким сумраком мою одело младость,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И расцвела весна моя в тиши.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Я счастье знал, но молнией мгновенной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Оно означило туманный небосклон,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Его лишь </a:t>
            </a:r>
            <a:r>
              <a:rPr lang="ru-RU" sz="1800" dirty="0" err="1">
                <a:solidFill>
                  <a:schemeClr val="bg1"/>
                </a:solidFill>
              </a:rPr>
              <a:t>взвидел</a:t>
            </a:r>
            <a:r>
              <a:rPr lang="ru-RU" sz="1800" dirty="0">
                <a:solidFill>
                  <a:schemeClr val="bg1"/>
                </a:solidFill>
              </a:rPr>
              <a:t> взор, блистаньем </a:t>
            </a:r>
            <a:r>
              <a:rPr lang="ru-RU" sz="1800" dirty="0" smtClean="0">
                <a:solidFill>
                  <a:schemeClr val="bg1"/>
                </a:solidFill>
              </a:rPr>
              <a:t>        ослепленный</a:t>
            </a:r>
            <a:r>
              <a:rPr lang="ru-RU" sz="1800" dirty="0">
                <a:solidFill>
                  <a:schemeClr val="bg1"/>
                </a:solidFill>
              </a:rPr>
              <a:t>,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Я не жалел о нём: не к счастью я </a:t>
            </a:r>
            <a:r>
              <a:rPr lang="ru-RU" sz="1800" dirty="0" smtClean="0">
                <a:solidFill>
                  <a:schemeClr val="bg1"/>
                </a:solidFill>
              </a:rPr>
              <a:t>рождён…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(«Уныние» 1819)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pPr algn="r"/>
            <a:r>
              <a:rPr lang="ru-RU" sz="1800" dirty="0" smtClean="0">
                <a:solidFill>
                  <a:schemeClr val="bg1"/>
                </a:solidFill>
              </a:rPr>
              <a:t>….Весь мир, вся жизнь загадка для меня,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Которой нет обещанного слова.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Всё мнится мне: я накануне дня,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Который жизнь покажет без покрова;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Но настаёт обетованный день,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И предо мной всё та же, та же тень.</a:t>
            </a:r>
          </a:p>
          <a:p>
            <a:pPr algn="r"/>
            <a:r>
              <a:rPr lang="ru-RU" sz="1800" dirty="0" smtClean="0">
                <a:solidFill>
                  <a:schemeClr val="bg1"/>
                </a:solidFill>
              </a:rPr>
              <a:t>(«Тоска» 1831)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03821"/>
          </a:xfrm>
        </p:spPr>
        <p:txBody>
          <a:bodyPr/>
          <a:lstStyle/>
          <a:p>
            <a:r>
              <a:rPr lang="ru-RU" dirty="0" smtClean="0"/>
              <a:t>О бедном гусаре замолвите слово: 1981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9211" y="1184856"/>
            <a:ext cx="5157787" cy="141037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 никто не приголубит,</a:t>
            </a:r>
          </a:p>
          <a:p>
            <a:r>
              <a:rPr lang="ru-RU" dirty="0" smtClean="0"/>
              <a:t>И никто не исцелит, </a:t>
            </a:r>
          </a:p>
          <a:p>
            <a:r>
              <a:rPr lang="ru-RU" dirty="0" smtClean="0"/>
              <a:t>Поглядишь, хандра все любит,</a:t>
            </a:r>
          </a:p>
          <a:p>
            <a:r>
              <a:rPr lang="ru-RU" dirty="0" smtClean="0"/>
              <a:t>А любовь всегда хандрит….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95227"/>
            <a:ext cx="4912784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184856"/>
            <a:ext cx="5183188" cy="1320219"/>
          </a:xfrm>
        </p:spPr>
        <p:txBody>
          <a:bodyPr/>
          <a:lstStyle/>
          <a:p>
            <a:r>
              <a:rPr lang="ru-RU" dirty="0" smtClean="0"/>
              <a:t>Я пережил и многое, и многих,</a:t>
            </a:r>
          </a:p>
          <a:p>
            <a:r>
              <a:rPr lang="ru-RU" dirty="0" smtClean="0"/>
              <a:t>И многому изведал цену я….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2159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9579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В старых московских бумагах отыскалась подобная исключительная, застольная песнь, которую сюда и заносим:</a:t>
            </a:r>
            <a:br>
              <a:rPr lang="ru-RU" sz="1600" dirty="0"/>
            </a:br>
            <a:r>
              <a:rPr lang="ru-RU" sz="1600" i="1" dirty="0"/>
              <a:t>Подобно, </a:t>
            </a:r>
            <a:r>
              <a:rPr lang="ru-RU" sz="1600" i="1" dirty="0" err="1"/>
              <a:t>древле</a:t>
            </a:r>
            <a:r>
              <a:rPr lang="ru-RU" sz="1600" i="1" dirty="0"/>
              <a:t>, </a:t>
            </a:r>
            <a:r>
              <a:rPr lang="ru-RU" sz="1600" i="1" dirty="0" smtClean="0"/>
              <a:t>Ганимеду,</a:t>
            </a:r>
            <a:r>
              <a:rPr lang="ru-RU" sz="1600" dirty="0" smtClean="0"/>
              <a:t> </a:t>
            </a:r>
            <a:r>
              <a:rPr lang="ru-RU" sz="1600" i="1" dirty="0" smtClean="0"/>
              <a:t>Возьмемся </a:t>
            </a:r>
            <a:r>
              <a:rPr lang="ru-RU" sz="1600" i="1" dirty="0"/>
              <a:t>дружно за одно</a:t>
            </a:r>
            <a:r>
              <a:rPr lang="ru-RU" sz="1600" i="1" dirty="0" smtClean="0"/>
              <a:t>.</a:t>
            </a:r>
            <a:r>
              <a:rPr lang="ru-RU" sz="1600" dirty="0"/>
              <a:t> </a:t>
            </a:r>
            <a:r>
              <a:rPr lang="ru-RU" sz="1600" i="1" dirty="0"/>
              <a:t>И наливай сосед </a:t>
            </a:r>
            <a:r>
              <a:rPr lang="ru-RU" sz="1600" i="1" dirty="0" smtClean="0"/>
              <a:t>соседу: Сосед </a:t>
            </a:r>
            <a:r>
              <a:rPr lang="ru-RU" sz="1600" i="1" dirty="0"/>
              <a:t>ведь любит пить вино!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(из Записных книжек последних лет)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223494"/>
            <a:ext cx="5157787" cy="1281582"/>
          </a:xfrm>
        </p:spPr>
        <p:txBody>
          <a:bodyPr>
            <a:normAutofit lnSpcReduction="10000"/>
          </a:bodyPr>
          <a:lstStyle/>
          <a:p>
            <a:r>
              <a:rPr lang="ru-RU" b="0" dirty="0"/>
              <a:t>Я пью за здоровье немногих,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Немногих, но верных друзей,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Друзей неуклончиво строгих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В соблазнах изменчивых дней.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223494"/>
            <a:ext cx="5183188" cy="1281581"/>
          </a:xfrm>
        </p:spPr>
        <p:txBody>
          <a:bodyPr>
            <a:normAutofit lnSpcReduction="10000"/>
          </a:bodyPr>
          <a:lstStyle/>
          <a:p>
            <a:r>
              <a:rPr lang="ru-RU" b="0" dirty="0"/>
              <a:t>Я пью за здоровье далеких,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Далеких, но милых друзей,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Друзей, как и я, одиноких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Средь чуждых сердцам их людей.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34" y="2505075"/>
            <a:ext cx="2894246" cy="3684588"/>
          </a:xfrm>
        </p:spPr>
      </p:pic>
      <p:pic>
        <p:nvPicPr>
          <p:cNvPr id="11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02" y="265747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110" y="194047"/>
            <a:ext cx="6173216" cy="869324"/>
          </a:xfrm>
        </p:spPr>
        <p:txBody>
          <a:bodyPr/>
          <a:lstStyle/>
          <a:p>
            <a:r>
              <a:rPr lang="ru-RU" u="sng" dirty="0" smtClean="0"/>
              <a:t>СПАСИБО ЗА ВНИМАНИЕ!</a:t>
            </a:r>
            <a:endParaRPr lang="ru-RU" u="sng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57" y="1223493"/>
            <a:ext cx="6172200" cy="472173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756" y="1223493"/>
            <a:ext cx="4343401" cy="4803820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r>
              <a:rPr lang="ru-RU" sz="2000" dirty="0">
                <a:solidFill>
                  <a:srgbClr val="FF0000"/>
                </a:solidFill>
              </a:rPr>
              <a:t>В мой кубок с вином льются слезы,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Но сладок и чист их поток;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Так с алыми черные розы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Вплелись в мой застольный венок.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Мой кубок за здравье немногих,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Немногих, но верных друзей,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Друзей неуклончиво строгих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В соблазнах изменчивых дней.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За здравье и ближних далеких,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Далеких, но сердцу родных,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И в память друзей одиноких, 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Почивших в могилах немых. 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r"/>
            <a:r>
              <a:rPr lang="ru-RU" sz="2000" smtClean="0">
                <a:solidFill>
                  <a:srgbClr val="FF0000"/>
                </a:solidFill>
              </a:rPr>
              <a:t>П.А. Вяземский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193184"/>
            <a:ext cx="5280337" cy="64136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20819654">
            <a:off x="1027245" y="2083769"/>
            <a:ext cx="4297457" cy="424980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endParaRPr lang="ru-RU" b="1" dirty="0"/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портрету Вяземского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свои дары явить желала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баловне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ошибкой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знатный род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возвышенным умом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простодушие с язвительной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улыбкой.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 С. Пушкин</a:t>
            </a:r>
          </a:p>
          <a:p>
            <a:endParaRPr lang="ru-RU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3422" y="66310"/>
            <a:ext cx="643677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Князь Пётр Андреевич Вяземский</a:t>
            </a:r>
            <a:b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 (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</a:rPr>
              <a:t>12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  <a:r>
              <a:rPr lang="ru-RU" altLang="ru-RU" sz="2000" b="1" dirty="0"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23</a:t>
            </a:r>
            <a:r>
              <a:rPr lang="ru-RU" altLang="ru-RU" sz="2000" b="1" dirty="0"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  <a: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 июля 1792, Москва —</a:t>
            </a:r>
            <a:b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  <a: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</a:rPr>
              <a:t>10</a:t>
            </a:r>
            <a: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  <a:r>
              <a:rPr lang="ru-RU" altLang="ru-RU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(22) ноября</a:t>
            </a:r>
            <a:r>
              <a:rPr lang="ru-RU" altLang="ru-RU" sz="2000" b="1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1878, Баден-Баден</a:t>
            </a:r>
            <a:r>
              <a:rPr kumimoji="0" lang="ru-RU" altLang="ru-RU" sz="2000" b="1" i="0" strike="noStrike" cap="none" normalizeH="0" dirty="0" smtClean="0">
                <a:ln>
                  <a:noFill/>
                </a:ln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  <a:endParaRPr kumimoji="0" lang="ru-RU" altLang="ru-RU" sz="2000" b="1" i="0" strike="noStrike" cap="none" normalizeH="0" dirty="0" smtClean="0">
              <a:ln>
                <a:noFill/>
              </a:ln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453425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/>
              <a:t>Лукавый рок его обчел:</a:t>
            </a:r>
            <a:br>
              <a:rPr lang="ru-RU" sz="2000" i="1" dirty="0" smtClean="0"/>
            </a:br>
            <a:r>
              <a:rPr lang="ru-RU" sz="2000" i="1" dirty="0" smtClean="0"/>
              <a:t>Родился рано он и поздно,</a:t>
            </a:r>
            <a:br>
              <a:rPr lang="ru-RU" sz="2000" i="1" dirty="0" smtClean="0"/>
            </a:br>
            <a:r>
              <a:rPr lang="ru-RU" sz="2000" i="1" dirty="0" smtClean="0"/>
              <a:t>Жизнь одиночную прошел</a:t>
            </a:r>
            <a:br>
              <a:rPr lang="ru-RU" sz="2000" i="1" dirty="0" smtClean="0"/>
            </a:br>
            <a:r>
              <a:rPr lang="ru-RU" sz="2000" i="1" dirty="0" smtClean="0"/>
              <a:t>Он с современной жизнью розно.</a:t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                …Бедняк не вовремя рожден,</a:t>
            </a:r>
            <a:br>
              <a:rPr lang="ru-RU" sz="2000" i="1" dirty="0" smtClean="0"/>
            </a:br>
            <a:r>
              <a:rPr lang="ru-RU" sz="2000" i="1" dirty="0" smtClean="0"/>
              <a:t>                    Не вовремя он жил и умер;</a:t>
            </a:r>
            <a:br>
              <a:rPr lang="ru-RU" sz="2000" i="1" dirty="0" smtClean="0"/>
            </a:br>
            <a:r>
              <a:rPr lang="ru-RU" sz="2000" i="1" dirty="0" smtClean="0"/>
              <a:t>                             И в лотерее жизни он</a:t>
            </a:r>
            <a:br>
              <a:rPr lang="ru-RU" sz="2000" i="1" dirty="0" smtClean="0"/>
            </a:br>
            <a:r>
              <a:rPr lang="ru-RU" sz="2000" i="1" dirty="0" smtClean="0"/>
              <a:t>           Попал на проигрышный </a:t>
            </a:r>
            <a:r>
              <a:rPr lang="ru-RU" sz="2000" i="1" dirty="0" err="1" smtClean="0"/>
              <a:t>нумер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11603"/>
          <a:stretch>
            <a:fillRect/>
          </a:stretch>
        </p:blipFill>
        <p:spPr>
          <a:xfrm>
            <a:off x="5145088" y="90488"/>
            <a:ext cx="6172200" cy="65039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2790467"/>
            <a:ext cx="3932237" cy="403533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sz="1800" dirty="0" smtClean="0"/>
              <a:t>Б</a:t>
            </a:r>
            <a:r>
              <a:rPr lang="ru-RU" sz="1800" dirty="0" smtClean="0"/>
              <a:t>огатый наследник знатного рода.   </a:t>
            </a:r>
            <a:r>
              <a:rPr lang="ru-RU" sz="1800" dirty="0" smtClean="0"/>
              <a:t>Воспитанник Н.М. Карамзина. Участник Отечественной войны. Известный поэт и литературный</a:t>
            </a:r>
            <a:r>
              <a:rPr lang="ru-RU" sz="1800" dirty="0"/>
              <a:t> критик</a:t>
            </a:r>
            <a:r>
              <a:rPr lang="ru-RU" sz="1800" dirty="0" smtClean="0"/>
              <a:t>, переводчик и </a:t>
            </a:r>
            <a:r>
              <a:rPr lang="ru-RU" sz="1800" dirty="0"/>
              <a:t>публицист, государственный </a:t>
            </a:r>
            <a:r>
              <a:rPr lang="ru-RU" sz="1800" dirty="0" smtClean="0"/>
              <a:t>деятель, действительный статский советник, камергер, тайный советник. </a:t>
            </a:r>
            <a:r>
              <a:rPr lang="ru-RU" sz="1800" dirty="0" err="1"/>
              <a:t>Сооснователь</a:t>
            </a:r>
            <a:r>
              <a:rPr lang="ru-RU" sz="1800" dirty="0"/>
              <a:t> и первый </a:t>
            </a:r>
            <a:r>
              <a:rPr lang="ru-RU" sz="1800" dirty="0" smtClean="0"/>
              <a:t>председатель Русского</a:t>
            </a:r>
            <a:r>
              <a:rPr lang="ru-RU" sz="1800" dirty="0"/>
              <a:t> </a:t>
            </a:r>
            <a:r>
              <a:rPr lang="ru-RU" sz="1800" dirty="0" smtClean="0"/>
              <a:t>исторического </a:t>
            </a:r>
            <a:r>
              <a:rPr lang="ru-RU" sz="1800" dirty="0"/>
              <a:t>общества, действительный член Академии </a:t>
            </a:r>
            <a:r>
              <a:rPr lang="ru-RU" sz="1800" dirty="0" smtClean="0"/>
              <a:t>Российской, ординарный член Императорской Санкт-Петербургской </a:t>
            </a:r>
            <a:r>
              <a:rPr lang="ru-RU" sz="1800" dirty="0"/>
              <a:t>Академии наук. Отец </a:t>
            </a:r>
            <a:r>
              <a:rPr lang="ru-RU" sz="1800" dirty="0" smtClean="0"/>
              <a:t>восьмерых </a:t>
            </a:r>
            <a:r>
              <a:rPr lang="ru-RU" sz="1800" dirty="0"/>
              <a:t>детей, в том числе историка литературы и археографа Павла Вяземского. Близкий друг и постоянный корреспондент А. С. Пушкина, П.Я. Чаадаева, А.И. Тургенева, Ф.И. </a:t>
            </a:r>
            <a:r>
              <a:rPr lang="ru-RU" sz="1800" dirty="0" smtClean="0"/>
              <a:t>Тютчева, Стендаля, Шатобриана, Мюссе, А. Мицкевича </a:t>
            </a:r>
            <a:r>
              <a:rPr lang="ru-RU" sz="1800" dirty="0"/>
              <a:t>и </a:t>
            </a:r>
            <a:r>
              <a:rPr lang="ru-RU" sz="1800" dirty="0" err="1"/>
              <a:t>др</a:t>
            </a:r>
            <a:r>
              <a:rPr lang="ru-RU" sz="1800" dirty="0"/>
              <a:t>….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080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608" y="242889"/>
            <a:ext cx="10515600" cy="9419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Просветитель и критик действительности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>
                <a:solidFill>
                  <a:srgbClr val="FF0000"/>
                </a:solidFill>
              </a:rPr>
              <a:t>«</a:t>
            </a:r>
            <a:r>
              <a:rPr lang="ru-RU" sz="1800" i="1" dirty="0" smtClean="0">
                <a:solidFill>
                  <a:srgbClr val="FF0000"/>
                </a:solidFill>
              </a:rPr>
              <a:t>Из </a:t>
            </a:r>
            <a:r>
              <a:rPr lang="ru-RU" sz="1800" i="1" dirty="0">
                <a:solidFill>
                  <a:srgbClr val="FF0000"/>
                </a:solidFill>
              </a:rPr>
              <a:t>рядов правительства очутился я невольно и не тронувшись с места в ряду будто оппозиции. Дело в том, что правительство перешло на другую сторону</a:t>
            </a:r>
            <a:r>
              <a:rPr lang="ru-RU" sz="1800" i="1" dirty="0" smtClean="0">
                <a:solidFill>
                  <a:srgbClr val="FF0000"/>
                </a:solidFill>
              </a:rPr>
              <a:t>.»</a:t>
            </a:r>
            <a:endParaRPr lang="ru-RU" sz="1800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45" y="2091532"/>
            <a:ext cx="2381250" cy="3124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0100" y="1630362"/>
            <a:ext cx="8059156" cy="4270375"/>
          </a:xfrm>
          <a:noFill/>
        </p:spPr>
        <p:txBody>
          <a:bodyPr>
            <a:normAutofit fontScale="92500"/>
          </a:bodyPr>
          <a:lstStyle/>
          <a:p>
            <a:r>
              <a:rPr lang="ru-RU" sz="2400" dirty="0"/>
              <a:t>Во имя хартии, свободы</a:t>
            </a:r>
            <a:r>
              <a:rPr lang="ru-RU" sz="2400" dirty="0" smtClean="0"/>
              <a:t>,	         Вы</a:t>
            </a:r>
            <a:r>
              <a:rPr lang="ru-RU" sz="2400" dirty="0"/>
              <a:t>, кои мозговым </a:t>
            </a:r>
            <a:r>
              <a:rPr lang="ru-RU" sz="2400" dirty="0" smtClean="0"/>
              <a:t>запором</a:t>
            </a:r>
            <a:endParaRPr lang="ru-RU" sz="2400" dirty="0"/>
          </a:p>
          <a:p>
            <a:r>
              <a:rPr lang="ru-RU" sz="2400" dirty="0"/>
              <a:t>Всего, чего у нас </a:t>
            </a:r>
            <a:r>
              <a:rPr lang="ru-RU" sz="2400" dirty="0" err="1"/>
              <a:t>nie</a:t>
            </a:r>
            <a:r>
              <a:rPr lang="ru-RU" sz="2400" dirty="0"/>
              <a:t> </a:t>
            </a:r>
            <a:r>
              <a:rPr lang="ru-RU" sz="2400" dirty="0" err="1"/>
              <a:t>ma</a:t>
            </a:r>
            <a:r>
              <a:rPr lang="ru-RU" sz="2400" dirty="0"/>
              <a:t>, </a:t>
            </a:r>
            <a:r>
              <a:rPr lang="ru-RU" sz="2400" dirty="0" smtClean="0"/>
              <a:t>{*}              Совсем </a:t>
            </a:r>
            <a:r>
              <a:rPr lang="ru-RU" sz="2400" dirty="0"/>
              <a:t>утратили </a:t>
            </a:r>
            <a:r>
              <a:rPr lang="ru-RU" sz="2400" dirty="0" smtClean="0"/>
              <a:t>чутье</a:t>
            </a:r>
            <a:endParaRPr lang="ru-RU" sz="2400" dirty="0"/>
          </a:p>
          <a:p>
            <a:r>
              <a:rPr lang="ru-RU" sz="2400" dirty="0"/>
              <a:t>{* Нет (польск.). - Ред</a:t>
            </a:r>
            <a:r>
              <a:rPr lang="ru-RU" sz="2400" dirty="0" smtClean="0"/>
              <a:t>.}                               И </a:t>
            </a:r>
            <a:r>
              <a:rPr lang="ru-RU" sz="2400" dirty="0"/>
              <a:t>онемевшее </a:t>
            </a:r>
            <a:r>
              <a:rPr lang="ru-RU" sz="2400" dirty="0" smtClean="0"/>
              <a:t>бытье</a:t>
            </a:r>
            <a:endParaRPr lang="ru-RU" sz="2400" dirty="0"/>
          </a:p>
          <a:p>
            <a:r>
              <a:rPr lang="ru-RU" sz="2400" dirty="0"/>
              <a:t>Что у людей одной </a:t>
            </a:r>
            <a:r>
              <a:rPr lang="ru-RU" sz="2400" dirty="0" smtClean="0"/>
              <a:t>породы             </a:t>
            </a:r>
            <a:r>
              <a:rPr lang="ru-RU" sz="2400" dirty="0"/>
              <a:t>Волочите под </a:t>
            </a:r>
            <a:r>
              <a:rPr lang="ru-RU" sz="2400" dirty="0" smtClean="0"/>
              <a:t>приговором</a:t>
            </a:r>
            <a:endParaRPr lang="ru-RU" sz="2400" dirty="0"/>
          </a:p>
          <a:p>
            <a:r>
              <a:rPr lang="ru-RU" sz="2400" dirty="0"/>
              <a:t>Зовется: наших дней чума</a:t>
            </a:r>
            <a:r>
              <a:rPr lang="ru-RU" sz="2400" dirty="0" smtClean="0"/>
              <a:t>,                     Судьбы</a:t>
            </a:r>
            <a:r>
              <a:rPr lang="ru-RU" sz="2400" dirty="0"/>
              <a:t>, не слушающей нас</a:t>
            </a:r>
            <a:r>
              <a:rPr lang="ru-RU" sz="2400" dirty="0" smtClean="0"/>
              <a:t>:</a:t>
            </a:r>
            <a:endParaRPr lang="ru-RU" sz="2400" dirty="0"/>
          </a:p>
          <a:p>
            <a:r>
              <a:rPr lang="ru-RU" sz="2400" dirty="0"/>
              <a:t>Сей табакеркой </a:t>
            </a:r>
            <a:r>
              <a:rPr lang="ru-RU" sz="2400" dirty="0" smtClean="0"/>
              <a:t>либеральной                  О</a:t>
            </a:r>
            <a:r>
              <a:rPr lang="ru-RU" sz="2400" dirty="0"/>
              <a:t>, </a:t>
            </a:r>
            <a:r>
              <a:rPr lang="ru-RU" sz="2400" dirty="0" err="1"/>
              <a:t>отчихните</a:t>
            </a:r>
            <a:r>
              <a:rPr lang="ru-RU" sz="2400" dirty="0"/>
              <a:t> в добрый </a:t>
            </a:r>
            <a:r>
              <a:rPr lang="ru-RU" sz="2400" dirty="0" smtClean="0"/>
              <a:t>час</a:t>
            </a:r>
            <a:endParaRPr lang="ru-RU" sz="2400" dirty="0"/>
          </a:p>
          <a:p>
            <a:r>
              <a:rPr lang="ru-RU" sz="2400" dirty="0"/>
              <a:t>Я нос ваш </a:t>
            </a:r>
            <a:r>
              <a:rPr lang="ru-RU" sz="2400" dirty="0" smtClean="0"/>
              <a:t>антифеодальный          </a:t>
            </a:r>
            <a:r>
              <a:rPr lang="ru-RU" sz="2400" dirty="0"/>
              <a:t>Всю дрянь, </a:t>
            </a:r>
            <a:r>
              <a:rPr lang="ru-RU" sz="2400" dirty="0" smtClean="0"/>
              <a:t>что накопилась в вас,</a:t>
            </a:r>
          </a:p>
          <a:p>
            <a:r>
              <a:rPr lang="ru-RU" sz="2400" dirty="0" smtClean="0"/>
              <a:t>Хочу </a:t>
            </a:r>
            <a:r>
              <a:rPr lang="ru-RU" sz="2400" dirty="0"/>
              <a:t>потешить и почтить</a:t>
            </a:r>
            <a:r>
              <a:rPr lang="ru-RU" sz="2400" dirty="0" smtClean="0"/>
              <a:t>.</a:t>
            </a:r>
            <a:r>
              <a:rPr lang="ru-RU" sz="2400" dirty="0" smtClean="0"/>
              <a:t>                               </a:t>
            </a:r>
            <a:r>
              <a:rPr lang="ru-RU" sz="2400" dirty="0" smtClean="0"/>
              <a:t>И </a:t>
            </a:r>
            <a:r>
              <a:rPr lang="ru-RU" sz="2400" dirty="0"/>
              <a:t>мы вам "Здравствуй!" </a:t>
            </a:r>
            <a:endParaRPr lang="ru-RU" sz="2400" dirty="0" smtClean="0"/>
          </a:p>
          <a:p>
            <a:r>
              <a:rPr lang="ru-RU" sz="2400" dirty="0" smtClean="0"/>
              <a:t>Вам </a:t>
            </a:r>
            <a:r>
              <a:rPr lang="ru-RU" sz="2400" dirty="0"/>
              <a:t>нечего себя лечить… </a:t>
            </a:r>
            <a:r>
              <a:rPr lang="ru-RU" sz="2400" dirty="0" smtClean="0"/>
              <a:t>                                                </a:t>
            </a:r>
            <a:r>
              <a:rPr lang="ru-RU" sz="2400" dirty="0" smtClean="0"/>
              <a:t>грянем хором. </a:t>
            </a:r>
          </a:p>
          <a:p>
            <a:r>
              <a:rPr lang="ru-RU" sz="2400" dirty="0" smtClean="0"/>
              <a:t>                                     Варшава 1820, ноябрь</a:t>
            </a: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15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93249"/>
            <a:ext cx="5232399" cy="1171575"/>
          </a:xfrm>
          <a:pattFill prst="lgCheck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Хандра с </a:t>
            </a:r>
            <a:r>
              <a:rPr lang="ru-RU" sz="3600" b="1" i="1" dirty="0" smtClean="0"/>
              <a:t>проблесками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400" b="1" dirty="0" smtClean="0"/>
              <a:t>цикл стихотворений</a:t>
            </a:r>
            <a:endParaRPr lang="ru-RU" sz="2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6" y="779036"/>
            <a:ext cx="5257800" cy="51149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28763"/>
            <a:ext cx="5232400" cy="4900612"/>
          </a:xfrm>
        </p:spPr>
        <p:txBody>
          <a:bodyPr>
            <a:normAutofit/>
          </a:bodyPr>
          <a:lstStyle/>
          <a:p>
            <a:r>
              <a:rPr lang="ru-RU" dirty="0" smtClean="0"/>
              <a:t>1. </a:t>
            </a:r>
            <a:r>
              <a:rPr lang="ru-RU" dirty="0"/>
              <a:t>Пью по ночам хлорал запоем, </a:t>
            </a:r>
            <a:r>
              <a:rPr lang="ru-RU" dirty="0" smtClean="0"/>
              <a:t>Привыкший </a:t>
            </a:r>
            <a:r>
              <a:rPr lang="ru-RU" dirty="0"/>
              <a:t>к яду Митридат, </a:t>
            </a:r>
            <a:r>
              <a:rPr lang="ru-RU" dirty="0" smtClean="0"/>
              <a:t>Чтоб </a:t>
            </a:r>
            <a:r>
              <a:rPr lang="ru-RU" dirty="0"/>
              <a:t>усладить себя покоем </a:t>
            </a:r>
            <a:r>
              <a:rPr lang="ru-RU" dirty="0" smtClean="0"/>
              <a:t>И </a:t>
            </a:r>
            <a:r>
              <a:rPr lang="ru-RU" dirty="0"/>
              <a:t>сном, хоть взятым напрокат. </a:t>
            </a:r>
            <a:r>
              <a:rPr lang="ru-RU" dirty="0" smtClean="0"/>
              <a:t>Мне </a:t>
            </a:r>
            <a:r>
              <a:rPr lang="ru-RU" dirty="0"/>
              <a:t>в тягость жить; хочу забыться, </a:t>
            </a:r>
            <a:r>
              <a:rPr lang="ru-RU" dirty="0" smtClean="0"/>
              <a:t>Хочу </a:t>
            </a:r>
            <a:r>
              <a:rPr lang="ru-RU" dirty="0"/>
              <a:t>не знать, что я живу, </a:t>
            </a:r>
            <a:r>
              <a:rPr lang="ru-RU" dirty="0" smtClean="0"/>
              <a:t>Хочу </a:t>
            </a:r>
            <a:r>
              <a:rPr lang="ru-RU" dirty="0"/>
              <a:t>от жизни отрешиться </a:t>
            </a:r>
            <a:br>
              <a:rPr lang="ru-RU" dirty="0"/>
            </a:br>
            <a:r>
              <a:rPr lang="ru-RU" dirty="0"/>
              <a:t>И от всего, что наяву. </a:t>
            </a:r>
            <a:r>
              <a:rPr lang="ru-RU" dirty="0" smtClean="0"/>
              <a:t>..</a:t>
            </a:r>
            <a:endParaRPr lang="ru-RU" dirty="0"/>
          </a:p>
          <a:p>
            <a:r>
              <a:rPr lang="ru-RU" dirty="0" smtClean="0"/>
              <a:t>2.</a:t>
            </a:r>
            <a:r>
              <a:rPr lang="ru-RU" dirty="0"/>
              <a:t> И жизнь, и жизни все явленья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Мне чудятся, как в смутном сне,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Болезненно все впечатленья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Перерождаются во </a:t>
            </a:r>
            <a:r>
              <a:rPr lang="ru-RU" dirty="0" smtClean="0"/>
              <a:t>мне….</a:t>
            </a:r>
          </a:p>
          <a:p>
            <a:r>
              <a:rPr lang="ru-RU" dirty="0" smtClean="0"/>
              <a:t>3. </a:t>
            </a:r>
            <a:r>
              <a:rPr lang="ru-RU" dirty="0"/>
              <a:t>Чувств одичалых и суровых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Гнездилище душа моя: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Я ненавижу всех здоровых,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Счастливцев ненавижу </a:t>
            </a:r>
            <a:r>
              <a:rPr lang="ru-RU" dirty="0" smtClean="0"/>
              <a:t>я…</a:t>
            </a:r>
          </a:p>
          <a:p>
            <a:r>
              <a:rPr lang="ru-RU" dirty="0" smtClean="0"/>
              <a:t>4, 5, 6, 7, 8, 9, 10…</a:t>
            </a:r>
          </a:p>
          <a:p>
            <a:r>
              <a:rPr lang="ru-RU" dirty="0"/>
              <a:t>ЦВЕТОК </a:t>
            </a:r>
            <a:br>
              <a:rPr lang="ru-RU" dirty="0"/>
            </a:br>
            <a:r>
              <a:rPr lang="ru-RU" dirty="0" smtClean="0"/>
              <a:t>Зачем </a:t>
            </a:r>
            <a:r>
              <a:rPr lang="ru-RU" dirty="0"/>
              <a:t>не увядаем мы, </a:t>
            </a:r>
            <a:br>
              <a:rPr lang="ru-RU" dirty="0"/>
            </a:br>
            <a:r>
              <a:rPr lang="ru-RU" dirty="0"/>
              <a:t>Когда час смерти наступает, </a:t>
            </a:r>
            <a:br>
              <a:rPr lang="ru-RU" dirty="0"/>
            </a:br>
            <a:r>
              <a:rPr lang="ru-RU" dirty="0"/>
              <a:t>Как с приближением зимы </a:t>
            </a:r>
            <a:br>
              <a:rPr lang="ru-RU" dirty="0"/>
            </a:br>
            <a:r>
              <a:rPr lang="ru-RU" dirty="0"/>
              <a:t>Цветок спокойно умирает? 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24599" y="1364824"/>
            <a:ext cx="475297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Уныние! </a:t>
            </a:r>
            <a:r>
              <a:rPr lang="ru-RU" sz="2000" b="0" i="0" dirty="0" smtClean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Вернейший друг души</a:t>
            </a:r>
            <a:r>
              <a:rPr lang="ru-RU" sz="2000" b="0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!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0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С которым я делю печаль и радость,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0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Ты лёгким сумраком мою одело младость,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0" i="0" dirty="0" smtClean="0">
                <a:solidFill>
                  <a:srgbClr val="92D050"/>
                </a:solidFill>
                <a:effectLst/>
                <a:latin typeface="Cambria" panose="02040503050406030204" pitchFamily="18" charset="0"/>
              </a:rPr>
              <a:t>И расцвела весна моя в тиши.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0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Я счастье знал, но молнией мгновенной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0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Оно </a:t>
            </a:r>
            <a:r>
              <a:rPr lang="ru-RU" sz="2000" b="0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</a:rPr>
              <a:t>означило туманный небосклон,</a:t>
            </a:r>
            <a:r>
              <a:rPr lang="ru-RU" sz="2000" dirty="0" smtClean="0">
                <a:solidFill>
                  <a:srgbClr val="00B0F0"/>
                </a:solidFill>
              </a:rPr>
              <a:t/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b="0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</a:rPr>
              <a:t>Его лишь </a:t>
            </a:r>
            <a:r>
              <a:rPr lang="ru-RU" sz="2000" b="0" i="0" dirty="0" err="1" smtClean="0">
                <a:solidFill>
                  <a:srgbClr val="00B0F0"/>
                </a:solidFill>
                <a:effectLst/>
                <a:latin typeface="Cambria" panose="02040503050406030204" pitchFamily="18" charset="0"/>
              </a:rPr>
              <a:t>взвидел</a:t>
            </a:r>
            <a:r>
              <a:rPr lang="ru-RU" sz="2000" b="0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</a:rPr>
              <a:t> взор, блистаньем ослепленный,</a:t>
            </a:r>
            <a:r>
              <a:rPr lang="ru-RU" sz="2000" dirty="0" smtClean="0">
                <a:solidFill>
                  <a:srgbClr val="00B0F0"/>
                </a:solidFill>
              </a:rPr>
              <a:t/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b="0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</a:rPr>
              <a:t>Я не жалел о нём: </a:t>
            </a:r>
          </a:p>
          <a:p>
            <a:r>
              <a:rPr lang="ru-RU" sz="2000" b="0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</a:rPr>
              <a:t>не к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счастью я рождён.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15571">
            <a:off x="400050" y="365125"/>
            <a:ext cx="10953750" cy="13255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u="sng" dirty="0" smtClean="0"/>
              <a:t>После 1825</a:t>
            </a:r>
            <a:r>
              <a:rPr lang="ru-RU" sz="2000" i="1" dirty="0" smtClean="0"/>
              <a:t>: Всякая принадлежность к тайному обществу есть уже порабощение личной воли своей воле вожаков. Хорошо приготовление к свободе, которое начинается закабалением себя!</a:t>
            </a:r>
            <a:endParaRPr lang="ru-RU" sz="20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898582"/>
            <a:ext cx="4562475" cy="39498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Я пережил и многое, и многих,</a:t>
            </a:r>
            <a:br>
              <a:rPr lang="ru-RU" sz="1400" dirty="0"/>
            </a:br>
            <a:r>
              <a:rPr lang="ru-RU" sz="1400" dirty="0"/>
              <a:t>И многому изведал цену я;</a:t>
            </a:r>
            <a:br>
              <a:rPr lang="ru-RU" sz="1400" dirty="0"/>
            </a:br>
            <a:r>
              <a:rPr lang="ru-RU" sz="1400" dirty="0"/>
              <a:t>Теперь влачусь в одних пределах строгих</a:t>
            </a:r>
            <a:br>
              <a:rPr lang="ru-RU" sz="1400" dirty="0"/>
            </a:br>
            <a:r>
              <a:rPr lang="ru-RU" sz="1400" dirty="0"/>
              <a:t>Известного размера бытия.</a:t>
            </a:r>
            <a:br>
              <a:rPr lang="ru-RU" sz="1400" dirty="0"/>
            </a:br>
            <a:r>
              <a:rPr lang="ru-RU" sz="1400" dirty="0"/>
              <a:t>Мой горизонт и сумрачен, и близок,</a:t>
            </a:r>
            <a:br>
              <a:rPr lang="ru-RU" sz="1400" dirty="0"/>
            </a:br>
            <a:r>
              <a:rPr lang="ru-RU" sz="1400" dirty="0"/>
              <a:t>И с каждым днем всё ближе и темней.</a:t>
            </a:r>
            <a:br>
              <a:rPr lang="ru-RU" sz="1400" dirty="0"/>
            </a:br>
            <a:r>
              <a:rPr lang="ru-RU" sz="1400" dirty="0"/>
              <a:t>Усталых дум моих полет стал низок,</a:t>
            </a:r>
            <a:br>
              <a:rPr lang="ru-RU" sz="1400" dirty="0"/>
            </a:br>
            <a:r>
              <a:rPr lang="ru-RU" sz="1400" dirty="0"/>
              <a:t>И мир души безлюдней и бедней.</a:t>
            </a:r>
            <a:br>
              <a:rPr lang="ru-RU" sz="1400" dirty="0"/>
            </a:br>
            <a:r>
              <a:rPr lang="ru-RU" sz="1400" dirty="0"/>
              <a:t>Не заношусь вперед мечтою жадной,</a:t>
            </a:r>
            <a:br>
              <a:rPr lang="ru-RU" sz="1400" dirty="0"/>
            </a:br>
            <a:r>
              <a:rPr lang="ru-RU" sz="1400" dirty="0"/>
              <a:t>Надежды глас замолк, — и на пути,</a:t>
            </a:r>
            <a:br>
              <a:rPr lang="ru-RU" sz="1400" dirty="0"/>
            </a:br>
            <a:r>
              <a:rPr lang="ru-RU" sz="1400" dirty="0"/>
              <a:t>Протоптанном действительностью хладной,</a:t>
            </a:r>
            <a:br>
              <a:rPr lang="ru-RU" sz="1400" dirty="0"/>
            </a:br>
            <a:r>
              <a:rPr lang="ru-RU" sz="1400" dirty="0"/>
              <a:t>Уж новых мне следов не провести.</a:t>
            </a:r>
            <a:br>
              <a:rPr lang="ru-RU" sz="1400" dirty="0"/>
            </a:br>
            <a:r>
              <a:rPr lang="ru-RU" sz="1400" dirty="0"/>
              <a:t>Как ни тяжел мне был мой век суровый,</a:t>
            </a:r>
            <a:br>
              <a:rPr lang="ru-RU" sz="1400" dirty="0"/>
            </a:br>
            <a:r>
              <a:rPr lang="ru-RU" sz="1400" dirty="0"/>
              <a:t>Хоть житницы моей запас и мал,</a:t>
            </a:r>
            <a:br>
              <a:rPr lang="ru-RU" sz="1400" dirty="0"/>
            </a:br>
            <a:r>
              <a:rPr lang="ru-RU" sz="1400" dirty="0"/>
              <a:t>Но ждать ли мне безумно жатвы новой,</a:t>
            </a:r>
            <a:br>
              <a:rPr lang="ru-RU" sz="1400" dirty="0"/>
            </a:br>
            <a:r>
              <a:rPr lang="ru-RU" sz="1400" dirty="0"/>
              <a:t>Когда уж снег из зимних туч напал?</a:t>
            </a:r>
            <a:br>
              <a:rPr lang="ru-RU" sz="1400" dirty="0"/>
            </a:br>
            <a:r>
              <a:rPr lang="ru-RU" sz="1400" dirty="0"/>
              <a:t>По бороздам серпом пожатой пашни</a:t>
            </a:r>
            <a:br>
              <a:rPr lang="ru-RU" sz="1400" dirty="0"/>
            </a:br>
            <a:r>
              <a:rPr lang="ru-RU" sz="1400" dirty="0"/>
              <a:t>Найдешь еще, быть может, жизни след;</a:t>
            </a:r>
            <a:br>
              <a:rPr lang="ru-RU" sz="1400" dirty="0"/>
            </a:br>
            <a:r>
              <a:rPr lang="ru-RU" sz="1400" dirty="0"/>
              <a:t>Во мне найдешь, быть может, след вчерашний, —</a:t>
            </a:r>
            <a:br>
              <a:rPr lang="ru-RU" sz="1400" dirty="0"/>
            </a:br>
            <a:r>
              <a:rPr lang="ru-RU" sz="1400" dirty="0"/>
              <a:t>Но ничего уж завтрашнего нет.</a:t>
            </a:r>
            <a:br>
              <a:rPr lang="ru-RU" sz="1400" dirty="0"/>
            </a:br>
            <a:r>
              <a:rPr lang="ru-RU" sz="1400" dirty="0"/>
              <a:t>Жизнь разочлась со мной; она не в силах</a:t>
            </a:r>
            <a:br>
              <a:rPr lang="ru-RU" sz="1400" dirty="0"/>
            </a:br>
            <a:r>
              <a:rPr lang="ru-RU" sz="1400" dirty="0"/>
              <a:t>Мне то отдать, что у меня взяла,</a:t>
            </a:r>
            <a:br>
              <a:rPr lang="ru-RU" sz="1400" dirty="0"/>
            </a:br>
            <a:r>
              <a:rPr lang="ru-RU" sz="1400" dirty="0"/>
              <a:t>И что земля в глухих своих могилах</a:t>
            </a:r>
            <a:br>
              <a:rPr lang="ru-RU" sz="1400" dirty="0"/>
            </a:br>
            <a:r>
              <a:rPr lang="ru-RU" sz="1400" dirty="0"/>
              <a:t>Безжалостно навеки погребла</a:t>
            </a:r>
            <a:r>
              <a:rPr lang="ru-RU" sz="1400" dirty="0" smtClean="0"/>
              <a:t>.</a:t>
            </a:r>
          </a:p>
          <a:p>
            <a:pPr marL="0" indent="0" algn="r">
              <a:buNone/>
            </a:pPr>
            <a:r>
              <a:rPr lang="ru-RU" sz="1400" dirty="0" smtClean="0"/>
              <a:t>1837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226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Смерть жатву жизни косит, </a:t>
            </a:r>
            <a:r>
              <a:rPr lang="ru-RU" sz="2800" b="1" dirty="0" smtClean="0"/>
              <a:t>косит</a:t>
            </a:r>
            <a:r>
              <a:rPr lang="ru-RU" sz="2800" b="1" dirty="0"/>
              <a:t> </a:t>
            </a:r>
            <a:r>
              <a:rPr lang="ru-RU" sz="2800" b="1" dirty="0" smtClean="0"/>
              <a:t>И </a:t>
            </a:r>
            <a:r>
              <a:rPr lang="ru-RU" sz="2800" b="1" dirty="0"/>
              <a:t>каждый день, и каждый час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>Добычи новой жадно </a:t>
            </a:r>
            <a:r>
              <a:rPr lang="ru-RU" sz="2800" b="1" dirty="0" smtClean="0"/>
              <a:t>просит</a:t>
            </a:r>
            <a:r>
              <a:rPr lang="ru-RU" sz="2800" b="1" dirty="0"/>
              <a:t> </a:t>
            </a:r>
            <a:r>
              <a:rPr lang="ru-RU" sz="2800" b="1" dirty="0" smtClean="0"/>
              <a:t> И </a:t>
            </a:r>
            <a:r>
              <a:rPr lang="ru-RU" sz="2800" b="1" dirty="0"/>
              <a:t>грозно разрывает нас.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3" y="2032000"/>
            <a:ext cx="3600450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5644661" y="2032000"/>
            <a:ext cx="5250865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43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92773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50782"/>
            <a:ext cx="9144000" cy="14070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93" y="0"/>
            <a:ext cx="978155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7999" y="1443841"/>
            <a:ext cx="744828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Любить. Молиться. Петь. Святое назначенье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Души, тоскующей в изгнании своём,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Святого таинства земное выраженье,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Предчувствие и скорбь о чём-то неземном,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Преданье тёмное о том, что было ясным,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И упование того, что будет вновь;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Души, настроенной к созвучию с прекрасным,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Три вечные струны: молитва, песнь, любовь!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Счастлив, кому дано познать отраду вашу,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Кто чашу радости и горькой скорби чашу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Благословлял всегда с любовью и мольбой</a:t>
            </a:r>
            <a:b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</a:br>
            <a:r>
              <a:rPr lang="ru-RU" sz="2400" b="0" i="0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И песни внутренней был арфою живой!</a:t>
            </a:r>
          </a:p>
          <a:p>
            <a:pPr algn="r"/>
            <a:r>
              <a:rPr lang="ru-RU" sz="2400" b="0" i="1" dirty="0" smtClean="0"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1839</a:t>
            </a:r>
            <a:endParaRPr lang="ru-RU" sz="2400" b="0" i="0" dirty="0">
              <a:solidFill>
                <a:schemeClr val="accent4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87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u="sng" dirty="0" smtClean="0">
                <a:solidFill>
                  <a:schemeClr val="accent1">
                    <a:lumMod val="50000"/>
                  </a:schemeClr>
                </a:solidFill>
              </a:rPr>
              <a:t>Я был отпет… Я всего лишь старая записная книжка…</a:t>
            </a:r>
            <a:endParaRPr lang="ru-RU" sz="3600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953038"/>
            <a:ext cx="5157787" cy="1552037"/>
          </a:xfrm>
        </p:spPr>
        <p:txBody>
          <a:bodyPr>
            <a:normAutofit fontScale="85000" lnSpcReduction="10000"/>
          </a:bodyPr>
          <a:lstStyle/>
          <a:p>
            <a:r>
              <a:rPr lang="ru-RU" b="0" i="1" dirty="0" smtClean="0"/>
              <a:t>Судьба весь юмор свой явить желала в нём,</a:t>
            </a:r>
            <a:br>
              <a:rPr lang="ru-RU" b="0" i="1" dirty="0" smtClean="0"/>
            </a:br>
            <a:r>
              <a:rPr lang="ru-RU" b="0" i="1" dirty="0" smtClean="0"/>
              <a:t>Забавно совместив ничтожество с чинами,</a:t>
            </a:r>
            <a:br>
              <a:rPr lang="ru-RU" b="0" i="1" dirty="0" smtClean="0"/>
            </a:br>
            <a:r>
              <a:rPr lang="ru-RU" b="0" i="1" dirty="0" smtClean="0"/>
              <a:t>Морщины старика с младенческим умом</a:t>
            </a:r>
            <a:br>
              <a:rPr lang="ru-RU" b="0" i="1" dirty="0" smtClean="0"/>
            </a:br>
            <a:r>
              <a:rPr lang="ru-RU" b="0" i="1" dirty="0" smtClean="0"/>
              <a:t>И спесь боярскую с холопскими стихами.</a:t>
            </a:r>
          </a:p>
          <a:p>
            <a:r>
              <a:rPr lang="ru-RU" i="1" dirty="0" smtClean="0"/>
              <a:t>        			</a:t>
            </a:r>
            <a:r>
              <a:rPr lang="ru-RU" b="0" i="1" dirty="0" smtClean="0"/>
              <a:t>В.С. Курочкин</a:t>
            </a:r>
            <a:endParaRPr lang="ru-RU" b="0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68947"/>
            <a:ext cx="5183188" cy="225380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Свой катехизис сплошь прилежно </a:t>
            </a:r>
            <a:r>
              <a:rPr lang="ru-RU" dirty="0" err="1"/>
              <a:t>изуча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Вы Бога знаете по книгам и преданьям,</a:t>
            </a:r>
            <a:br>
              <a:rPr lang="ru-RU" dirty="0"/>
            </a:br>
            <a:r>
              <a:rPr lang="ru-RU" dirty="0"/>
              <a:t>А я узнал его по собственным страданьям</a:t>
            </a:r>
            <a:br>
              <a:rPr lang="ru-RU" dirty="0"/>
            </a:br>
            <a:r>
              <a:rPr lang="ru-RU" dirty="0"/>
              <a:t>И, где отца искал, там встретил палача.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Всё доброе во мне, чем жизнь сносна была,</a:t>
            </a:r>
            <a:br>
              <a:rPr lang="ru-RU" dirty="0"/>
            </a:br>
            <a:r>
              <a:rPr lang="ru-RU" dirty="0"/>
              <a:t>Болезнью лютою всё Промысл уничтожил,</a:t>
            </a:r>
            <a:br>
              <a:rPr lang="ru-RU" dirty="0"/>
            </a:br>
            <a:r>
              <a:rPr lang="ru-RU" dirty="0"/>
              <a:t>А тщательно развил, усилил и умножил</a:t>
            </a:r>
            <a:br>
              <a:rPr lang="ru-RU" dirty="0"/>
            </a:br>
            <a:r>
              <a:rPr lang="ru-RU" dirty="0"/>
              <a:t>Он всё порочное и все зачатки зла.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75984" y="3438657"/>
            <a:ext cx="5624849" cy="29106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Жизнь едкой горечью проникнута до дна,</a:t>
            </a:r>
            <a:br>
              <a:rPr lang="ru-RU" sz="2000" b="1" dirty="0"/>
            </a:br>
            <a:r>
              <a:rPr lang="ru-RU" sz="2000" b="1" dirty="0"/>
              <a:t>Нет к ближнему любви, нет кротости в помине,</a:t>
            </a:r>
            <a:br>
              <a:rPr lang="ru-RU" sz="2000" b="1" dirty="0"/>
            </a:br>
            <a:r>
              <a:rPr lang="ru-RU" sz="2000" b="1" dirty="0"/>
              <a:t>И душу мрачную обуревают ныне</a:t>
            </a:r>
            <a:br>
              <a:rPr lang="ru-RU" sz="2000" b="1" dirty="0"/>
            </a:br>
            <a:r>
              <a:rPr lang="ru-RU" sz="2000" b="1" dirty="0"/>
              <a:t>Одно отчаянье и ненависть одна.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Вот чем я Промыслом на старость награждён,</a:t>
            </a:r>
            <a:br>
              <a:rPr lang="ru-RU" sz="2000" b="1" dirty="0"/>
            </a:br>
            <a:r>
              <a:rPr lang="ru-RU" sz="2000" b="1" dirty="0"/>
              <a:t>Вот в чём явил свою премудрость он и благость:</a:t>
            </a:r>
            <a:br>
              <a:rPr lang="ru-RU" sz="2000" b="1" dirty="0"/>
            </a:br>
            <a:r>
              <a:rPr lang="ru-RU" sz="2000" b="1" dirty="0"/>
              <a:t>Он жизнь мою продлил, чтоб жизнь была мне</a:t>
            </a:r>
            <a:br>
              <a:rPr lang="ru-RU" sz="2000" b="1" dirty="0"/>
            </a:br>
            <a:r>
              <a:rPr lang="ru-RU" sz="2000" b="1" dirty="0" smtClean="0"/>
              <a:t>                                                                            в </a:t>
            </a:r>
            <a:r>
              <a:rPr lang="ru-RU" sz="2000" b="1" dirty="0"/>
              <a:t>тягость,</a:t>
            </a:r>
            <a:br>
              <a:rPr lang="ru-RU" sz="2000" b="1" dirty="0"/>
            </a:br>
            <a:r>
              <a:rPr lang="ru-RU" sz="2000" b="1" dirty="0"/>
              <a:t>Чтоб проклял я тот день, в который я рождён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67" y="2505075"/>
            <a:ext cx="3075829" cy="3684588"/>
          </a:xfrm>
        </p:spPr>
      </p:pic>
    </p:spTree>
    <p:extLst>
      <p:ext uri="{BB962C8B-B14F-4D97-AF65-F5344CB8AC3E}">
        <p14:creationId xmlns:p14="http://schemas.microsoft.com/office/powerpoint/2010/main" val="378756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251</Words>
  <Application>Microsoft Office PowerPoint</Application>
  <PresentationFormat>Широкоэкранный</PresentationFormat>
  <Paragraphs>62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Georgia</vt:lpstr>
      <vt:lpstr>Times New Roman</vt:lpstr>
      <vt:lpstr>Тема Office</vt:lpstr>
      <vt:lpstr>Депрессивный романтизм П.А. Вяземского</vt:lpstr>
      <vt:lpstr>Князь Пётр Андреевич Вяземский   (12 (23) июля 1792, Москва —  10 (22) ноября 1878, Баден-Баден </vt:lpstr>
      <vt:lpstr>Лукавый рок его обчел: Родился рано он и поздно, Жизнь одиночную прошел Он с современной жизнью розно.                  …Бедняк не вовремя рожден,                     Не вовремя он жил и умер;                              И в лотерее жизни он            Попал на проигрышный нумер. </vt:lpstr>
      <vt:lpstr>Просветитель и критик действительности «Из рядов правительства очутился я невольно и не тронувшись с места в ряду будто оппозиции. Дело в том, что правительство перешло на другую сторону.»</vt:lpstr>
      <vt:lpstr>Хандра с проблесками цикл стихотворений</vt:lpstr>
      <vt:lpstr>После 1825: Всякая принадлежность к тайному обществу есть уже порабощение личной воли своей воле вожаков. Хорошо приготовление к свободе, которое начинается закабалением себя!</vt:lpstr>
      <vt:lpstr>Смерть жатву жизни косит, косит И каждый день, и каждый час Добычи новой жадно просит  И грозно разрывает нас.</vt:lpstr>
      <vt:lpstr>Презентация PowerPoint</vt:lpstr>
      <vt:lpstr>Я был отпет… Я всего лишь старая записная книжка…</vt:lpstr>
      <vt:lpstr>О бедном гусаре замолвите слово: 1981</vt:lpstr>
      <vt:lpstr>В старых московских бумагах отыскалась подобная исключительная, застольная песнь, которую сюда и заносим: Подобно, древле, Ганимеду, Возьмемся дружно за одно. И наливай сосед соседу: Сосед ведь любит пить вино! (из Записных книжек последних лет)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Борис</dc:creator>
  <cp:lastModifiedBy>Людмила Борис</cp:lastModifiedBy>
  <cp:revision>28</cp:revision>
  <dcterms:created xsi:type="dcterms:W3CDTF">2017-09-24T13:53:59Z</dcterms:created>
  <dcterms:modified xsi:type="dcterms:W3CDTF">2017-09-25T19:21:59Z</dcterms:modified>
</cp:coreProperties>
</file>