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312" r:id="rId4"/>
    <p:sldId id="297" r:id="rId5"/>
    <p:sldId id="298" r:id="rId6"/>
    <p:sldId id="300" r:id="rId7"/>
    <p:sldId id="293" r:id="rId8"/>
  </p:sldIdLst>
  <p:sldSz cx="9144000" cy="6858000" type="screen4x3"/>
  <p:notesSz cx="7053263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1661" userDrawn="1">
          <p15:clr>
            <a:srgbClr val="A4A3A4"/>
          </p15:clr>
        </p15:guide>
        <p15:guide id="4" pos="295" userDrawn="1">
          <p15:clr>
            <a:srgbClr val="A4A3A4"/>
          </p15:clr>
        </p15:guide>
        <p15:guide id="5" pos="3833" userDrawn="1">
          <p15:clr>
            <a:srgbClr val="A4A3A4"/>
          </p15:clr>
        </p15:guide>
        <p15:guide id="6" pos="2064" userDrawn="1">
          <p15:clr>
            <a:srgbClr val="A4A3A4"/>
          </p15:clr>
        </p15:guide>
        <p15:guide id="7" pos="2200">
          <p15:clr>
            <a:srgbClr val="A4A3A4"/>
          </p15:clr>
        </p15:guide>
        <p15:guide id="8" orient="horz" pos="1888" userDrawn="1">
          <p15:clr>
            <a:srgbClr val="A4A3A4"/>
          </p15:clr>
        </p15:guide>
        <p15:guide id="9" orient="horz" pos="2432" userDrawn="1">
          <p15:clr>
            <a:srgbClr val="A4A3A4"/>
          </p15:clr>
        </p15:guide>
        <p15:guide id="10" pos="40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E8F"/>
    <a:srgbClr val="1F75BC"/>
    <a:srgbClr val="026634"/>
    <a:srgbClr val="7F4E9C"/>
    <a:srgbClr val="000000"/>
    <a:srgbClr val="0A9140"/>
    <a:srgbClr val="FCA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33" autoAdjust="0"/>
  </p:normalViewPr>
  <p:slideViewPr>
    <p:cSldViewPr showGuides="1">
      <p:cViewPr varScale="1">
        <p:scale>
          <a:sx n="74" d="100"/>
          <a:sy n="74" d="100"/>
        </p:scale>
        <p:origin x="1266" y="54"/>
      </p:cViewPr>
      <p:guideLst>
        <p:guide orient="horz" pos="709"/>
        <p:guide orient="horz" pos="4110"/>
        <p:guide orient="horz" pos="1661"/>
        <p:guide pos="295"/>
        <p:guide pos="3833"/>
        <p:guide pos="2064"/>
        <p:guide pos="2200"/>
        <p:guide orient="horz" pos="1888"/>
        <p:guide orient="horz" pos="2432"/>
        <p:guide pos="40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31548-455B-4BFA-ADB0-0AE417DF6AED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3A41D-52DC-4BCA-A5F0-BF8CDA09C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342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3A41D-52DC-4BCA-A5F0-BF8CDA09C5C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99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92FD-2262-416E-8E90-AF4168FFC37C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91D1-0B6E-4FAE-B8CC-2B234274D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92FD-2262-416E-8E90-AF4168FFC37C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91D1-0B6E-4FAE-B8CC-2B234274D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92FD-2262-416E-8E90-AF4168FFC37C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91D1-0B6E-4FAE-B8CC-2B234274D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92FD-2262-416E-8E90-AF4168FFC37C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91D1-0B6E-4FAE-B8CC-2B234274D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92FD-2262-416E-8E90-AF4168FFC37C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91D1-0B6E-4FAE-B8CC-2B234274D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92FD-2262-416E-8E90-AF4168FFC37C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91D1-0B6E-4FAE-B8CC-2B234274D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92FD-2262-416E-8E90-AF4168FFC37C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91D1-0B6E-4FAE-B8CC-2B234274D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92FD-2262-416E-8E90-AF4168FFC37C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91D1-0B6E-4FAE-B8CC-2B234274D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92FD-2262-416E-8E90-AF4168FFC37C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91D1-0B6E-4FAE-B8CC-2B234274D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92FD-2262-416E-8E90-AF4168FFC37C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91D1-0B6E-4FAE-B8CC-2B234274D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92FD-2262-416E-8E90-AF4168FFC37C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91D1-0B6E-4FAE-B8CC-2B234274D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792FD-2262-416E-8E90-AF4168FFC37C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691D1-0B6E-4FAE-B8CC-2B234274D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осьмиугольник 6"/>
          <p:cNvSpPr/>
          <p:nvPr/>
        </p:nvSpPr>
        <p:spPr>
          <a:xfrm>
            <a:off x="3419873" y="620688"/>
            <a:ext cx="2952327" cy="5184576"/>
          </a:xfrm>
          <a:prstGeom prst="octagon">
            <a:avLst>
              <a:gd name="adj" fmla="val 389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Изображение 3" descr="mgu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4984"/>
            <a:ext cx="3661001" cy="35730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2866629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«Закон США о санкциях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H.R. 3364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ОСНОВНЫЕ ФАКТЫ»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Москва, Университет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имени О.Е.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Кутафина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(МГЮА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14 декабря 2017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861048"/>
            <a:ext cx="4536504" cy="2533972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С.В.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Гландин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преподаватель кафедры международного права </a:t>
            </a:r>
          </a:p>
          <a:p>
            <a:pPr algn="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МГУ им. М.В. Ломоносова  </a:t>
            </a:r>
          </a:p>
          <a:p>
            <a:pPr algn="r"/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</a:t>
            </a:r>
          </a:p>
          <a:p>
            <a:pPr algn="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glandin@yandex.ru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6741368"/>
            <a:ext cx="5508104" cy="116632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008112"/>
          </a:xfrm>
        </p:spPr>
        <p:txBody>
          <a:bodyPr anchor="t">
            <a:normAutofit fontScale="90000"/>
          </a:bodyPr>
          <a:lstStyle/>
          <a:p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H.R.3364 - Countering America's Adversaries Through Sanctions Act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7" y="1700808"/>
            <a:ext cx="8540873" cy="4392488"/>
          </a:xfrm>
        </p:spPr>
        <p:txBody>
          <a:bodyPr>
            <a:noAutofit/>
          </a:bodyPr>
          <a:lstStyle/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ru-RU" sz="2800" dirty="0"/>
              <a:t>Закон о противодействии противникам Америки посредством санкций</a:t>
            </a:r>
          </a:p>
          <a:p>
            <a:r>
              <a:rPr lang="ru-RU" sz="2800" dirty="0"/>
              <a:t>Внесён </a:t>
            </a:r>
            <a:r>
              <a:rPr lang="ru-RU" sz="2800" dirty="0" smtClean="0"/>
              <a:t>в конгресс республиканцем </a:t>
            </a:r>
            <a:r>
              <a:rPr lang="ru-RU" sz="2800" dirty="0"/>
              <a:t>Эдвардом </a:t>
            </a:r>
            <a:r>
              <a:rPr lang="ru-RU" sz="2800" dirty="0" err="1" smtClean="0"/>
              <a:t>Ройсом</a:t>
            </a:r>
            <a:r>
              <a:rPr lang="ru-RU" sz="2800" dirty="0" smtClean="0"/>
              <a:t> </a:t>
            </a:r>
            <a:r>
              <a:rPr lang="ru-RU" sz="2800" dirty="0"/>
              <a:t>(Калифорния) </a:t>
            </a:r>
            <a:r>
              <a:rPr lang="ru-RU" sz="2800" dirty="0" smtClean="0"/>
              <a:t>24 </a:t>
            </a:r>
            <a:r>
              <a:rPr lang="ru-RU" sz="2800" dirty="0"/>
              <a:t>июня 2017</a:t>
            </a:r>
          </a:p>
          <a:p>
            <a:r>
              <a:rPr lang="ru-RU" sz="2800" dirty="0"/>
              <a:t>Прошёл Конгресс 25 июля 2017 (419 голосов – «за», 3 – «против»)</a:t>
            </a:r>
          </a:p>
          <a:p>
            <a:r>
              <a:rPr lang="ru-RU" sz="2800" dirty="0"/>
              <a:t>Прошёл Сенат 27 июля 2017</a:t>
            </a:r>
          </a:p>
          <a:p>
            <a:r>
              <a:rPr lang="ru-RU" sz="2800" dirty="0"/>
              <a:t>Подписан Президентом Д. Трампом и вступил в силу 02 августа 2017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ru-RU" sz="25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Изображение 7" descr="mgu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9473"/>
            <a:ext cx="1043608" cy="101852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196" y="6741368"/>
            <a:ext cx="9141804" cy="116632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604448" y="62373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7375E"/>
                </a:solidFill>
              </a:rPr>
              <a:t>2</a:t>
            </a:r>
            <a:endParaRPr lang="ru-RU" dirty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008112"/>
          </a:xfrm>
        </p:spPr>
        <p:txBody>
          <a:bodyPr anchor="t"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Структура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1795" y="1250052"/>
            <a:ext cx="8582606" cy="4843244"/>
          </a:xfrm>
        </p:spPr>
        <p:txBody>
          <a:bodyPr>
            <a:noAutofit/>
          </a:bodyPr>
          <a:lstStyle/>
          <a:p>
            <a:r>
              <a:rPr lang="ru-RU" sz="2800" dirty="0"/>
              <a:t>Состоит из трех частей: Иран, Россия и Северная Корея</a:t>
            </a:r>
          </a:p>
          <a:p>
            <a:r>
              <a:rPr lang="ru-RU" sz="2800" dirty="0" smtClean="0"/>
              <a:t>В 70-страничном </a:t>
            </a:r>
            <a:r>
              <a:rPr lang="ru-RU" sz="2800" dirty="0"/>
              <a:t>законе Российской Федерации отведено </a:t>
            </a:r>
            <a:r>
              <a:rPr lang="ru-RU" sz="2800" dirty="0" smtClean="0"/>
              <a:t>28 </a:t>
            </a:r>
            <a:r>
              <a:rPr lang="ru-RU" sz="2800" dirty="0"/>
              <a:t>страниц, Ирану – </a:t>
            </a:r>
            <a:r>
              <a:rPr lang="ru-RU" sz="2800" dirty="0" smtClean="0"/>
              <a:t>21, </a:t>
            </a:r>
            <a:r>
              <a:rPr lang="ru-RU" sz="2800" dirty="0"/>
              <a:t>КНДР – </a:t>
            </a:r>
            <a:r>
              <a:rPr lang="ru-RU" sz="2800" dirty="0" smtClean="0"/>
              <a:t>15. </a:t>
            </a:r>
            <a:r>
              <a:rPr lang="ru-RU" sz="2800" dirty="0"/>
              <a:t>Еще </a:t>
            </a:r>
            <a:r>
              <a:rPr lang="ru-RU" sz="2800" dirty="0" smtClean="0"/>
              <a:t>6 </a:t>
            </a:r>
            <a:r>
              <a:rPr lang="ru-RU" sz="2800" dirty="0"/>
              <a:t>посвящены мерам по борьбе с финансированием терроризма</a:t>
            </a:r>
          </a:p>
          <a:p>
            <a:r>
              <a:rPr lang="ru-RU" sz="2800" dirty="0" smtClean="0"/>
              <a:t>Структурно Россия стоит в тексте на </a:t>
            </a:r>
            <a:r>
              <a:rPr lang="ru-RU" sz="2800" dirty="0"/>
              <a:t>втором месте. Здесь и </a:t>
            </a:r>
            <a:r>
              <a:rPr lang="ru-RU" sz="2800" dirty="0" smtClean="0"/>
              <a:t>далее </a:t>
            </a:r>
            <a:r>
              <a:rPr lang="ru-RU" sz="2800" dirty="0"/>
              <a:t>Закон 3364 будет рассматриваться в его «российской» части.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ru-RU" sz="2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Изображение 7" descr="mgu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8641"/>
            <a:ext cx="1259632" cy="12293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196" y="6741368"/>
            <a:ext cx="9141804" cy="116632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604448" y="62373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17375E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043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3"/>
            <a:ext cx="8424936" cy="1296144"/>
          </a:xfrm>
        </p:spPr>
        <p:txBody>
          <a:bodyPr anchor="t"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Предшествующие НПА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Исполнительный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указ №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13660 от 06.03.2014, которым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в США введено чрезвычайное положение в связи с Крымскими событиями</a:t>
            </a:r>
          </a:p>
          <a:p>
            <a:pPr algn="just"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Исполнительный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указ № 13661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от 16.03.2014 - чрезвычайное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положение расширено </a:t>
            </a:r>
          </a:p>
          <a:p>
            <a:pPr algn="just"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Исполнительный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указ № 13662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от 20.03.2014 - секторальные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ограничения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 запреты в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связи с чрезвычайным положение по указу 13660.</a:t>
            </a:r>
          </a:p>
          <a:p>
            <a:pPr algn="just"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Исполнительный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указ № 13685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от 19.12.2014 «Крымский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» указ, запрещающий лицам, чьим личным законом является право США импортировать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из Крыма, экспортировать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в Крым товары или услуги, владеть там собственностью, а также осуществлять многие виды деятельности </a:t>
            </a:r>
          </a:p>
          <a:p>
            <a:pPr algn="just"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Указ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без номера от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29.12.2016 «О дополнительных мерах в связи с серьёзными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злонамеренными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кибератаками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», изменяющий и дополняющий исполнительный указ № 13694 от 01.04.2015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Каждый из 5 указов сопровождается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собственным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санкционным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списком 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Изображение 7" descr="mgu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" y="5986689"/>
            <a:ext cx="897396" cy="87582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196" y="6741368"/>
            <a:ext cx="9141804" cy="116632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604448" y="62373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7375E"/>
                </a:solidFill>
              </a:rPr>
              <a:t>4</a:t>
            </a:r>
            <a:endParaRPr lang="ru-RU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8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52927" cy="764704"/>
          </a:xfrm>
        </p:spPr>
        <p:txBody>
          <a:bodyPr anchor="t"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Области применения закона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7" y="548680"/>
            <a:ext cx="8496945" cy="5760640"/>
          </a:xfrm>
        </p:spPr>
        <p:txBody>
          <a:bodyPr>
            <a:noAutofit/>
          </a:bodyPr>
          <a:lstStyle/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</a:rPr>
              <a:t>кибербезопасность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ru-RU" sz="2500" dirty="0">
                <a:solidFill>
                  <a:schemeClr val="tx2">
                    <a:lumMod val="75000"/>
                  </a:schemeClr>
                </a:solidFill>
              </a:rPr>
              <a:t>2) проекты по добыче сырой нефти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ru-RU" sz="2500" dirty="0">
                <a:solidFill>
                  <a:schemeClr val="tx2">
                    <a:lumMod val="75000"/>
                  </a:schemeClr>
                </a:solidFill>
              </a:rPr>
              <a:t>3) финансовые учреждения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ru-RU" sz="2500" dirty="0">
                <a:solidFill>
                  <a:schemeClr val="tx2">
                    <a:lumMod val="75000"/>
                  </a:schemeClr>
                </a:solidFill>
              </a:rPr>
              <a:t>4) коррупция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ru-RU" sz="2500" dirty="0">
                <a:solidFill>
                  <a:schemeClr val="tx2">
                    <a:lumMod val="75000"/>
                  </a:schemeClr>
                </a:solidFill>
              </a:rPr>
              <a:t>5) нарушения прав человека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ru-RU" sz="2500" dirty="0">
                <a:solidFill>
                  <a:schemeClr val="tx2">
                    <a:lumMod val="75000"/>
                  </a:schemeClr>
                </a:solidFill>
              </a:rPr>
              <a:t>6) уклонение от выполнения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</a:rPr>
              <a:t>санкционных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</a:rPr>
              <a:t> требований или обход санкций</a:t>
            </a:r>
          </a:p>
          <a:p>
            <a:pPr marL="0" indent="0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ru-RU" sz="2500" dirty="0">
                <a:solidFill>
                  <a:schemeClr val="tx2">
                    <a:lumMod val="75000"/>
                  </a:schemeClr>
                </a:solidFill>
              </a:rPr>
              <a:t>7) сделки с российскими оборонными или разведывательными секторами 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ru-RU" sz="2500" dirty="0">
                <a:solidFill>
                  <a:schemeClr val="tx2">
                    <a:lumMod val="75000"/>
                  </a:schemeClr>
                </a:solidFill>
              </a:rPr>
              <a:t>8) экспортные трубопроводы</a:t>
            </a:r>
          </a:p>
          <a:p>
            <a:pPr marL="0" indent="0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ru-RU" sz="2500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) приватизация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</a:rPr>
              <a:t>государственных активов государственными чиновниками, и 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1   10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</a:rPr>
              <a:t>) поставки оружия в Сирию.</a:t>
            </a:r>
          </a:p>
        </p:txBody>
      </p:sp>
      <p:pic>
        <p:nvPicPr>
          <p:cNvPr id="8" name="Изображение 7" descr="mgu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751"/>
            <a:ext cx="971600" cy="94824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196" y="6741368"/>
            <a:ext cx="9141804" cy="116632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32440" y="62373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7375E"/>
                </a:solidFill>
              </a:rPr>
              <a:t>5</a:t>
            </a:r>
            <a:endParaRPr lang="ru-RU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5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638" y="105657"/>
            <a:ext cx="8280920" cy="1008112"/>
          </a:xfrm>
        </p:spPr>
        <p:txBody>
          <a:bodyPr anchor="t"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Дополнительная информация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41116"/>
            <a:ext cx="8582606" cy="423247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</a:pP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Формальный исполнитель закона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Президент США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Субъекты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лица, чьим личным законом является право США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(US persons)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Адресаты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российские резиденты</a:t>
            </a:r>
          </a:p>
          <a:p>
            <a:pPr>
              <a:lnSpc>
                <a:spcPct val="107000"/>
              </a:lnSpc>
            </a:pPr>
            <a:r>
              <a:rPr lang="ru-RU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Территориальная сфера действия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США и экстерриториально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закона – выявить правящий в России режим, а также те предприятия, организации и секторы экономики на который этот режим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опирается,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привести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его к ответственности посредством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санкций.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Изображение 7" descr="mgu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8641"/>
            <a:ext cx="1259632" cy="12293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196" y="6741368"/>
            <a:ext cx="9141804" cy="116632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604448" y="62373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7375E"/>
                </a:solidFill>
              </a:rPr>
              <a:t>6</a:t>
            </a:r>
            <a:endParaRPr lang="ru-RU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1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7" descr="mgu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8641"/>
            <a:ext cx="1259632" cy="12293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406" y="184240"/>
            <a:ext cx="8496944" cy="1008112"/>
          </a:xfrm>
        </p:spPr>
        <p:txBody>
          <a:bodyPr anchor="t">
            <a:normAutofit/>
          </a:bodyPr>
          <a:lstStyle/>
          <a:p>
            <a:r>
              <a:rPr lang="ru-RU" sz="3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Вопросы к обсуждению  </a:t>
            </a:r>
            <a:endParaRPr lang="ru-RU" sz="3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2406" y="836712"/>
            <a:ext cx="8501394" cy="4896544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2200" dirty="0" smtClean="0">
                <a:solidFill>
                  <a:srgbClr val="254061"/>
                </a:solidFill>
              </a:rPr>
              <a:t>Срок действия Закона 3364: станет ли он для России поправкой Джексона-Веника №2?</a:t>
            </a:r>
            <a:endParaRPr lang="en-US" sz="2200" dirty="0">
              <a:solidFill>
                <a:srgbClr val="254061"/>
              </a:solidFill>
            </a:endParaRP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2200" dirty="0" smtClean="0">
                <a:solidFill>
                  <a:srgbClr val="254061"/>
                </a:solidFill>
              </a:rPr>
              <a:t>Рецепция норм другими государствами и интеграционными объединениями: пойдут ли ЕС, Канада, Япония следом за США? 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2200" dirty="0" smtClean="0">
                <a:solidFill>
                  <a:srgbClr val="254061"/>
                </a:solidFill>
              </a:rPr>
              <a:t>Достижение поставленных Законом целей.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2200" dirty="0" smtClean="0">
                <a:solidFill>
                  <a:srgbClr val="254061"/>
                </a:solidFill>
              </a:rPr>
              <a:t>Оспаривание норм Закона 3364 через Орган по разрешению споров ВТО (по аналогии с оспариванием Катаром санкций и эмбарго, введённых рядом арабских государств)</a:t>
            </a:r>
          </a:p>
          <a:p>
            <a:pPr algn="just">
              <a:buFontTx/>
              <a:buChar char="-"/>
            </a:pPr>
            <a:endParaRPr lang="en-US" sz="2200" dirty="0">
              <a:solidFill>
                <a:srgbClr val="254061"/>
              </a:solidFill>
            </a:endParaRPr>
          </a:p>
          <a:p>
            <a:pPr algn="just">
              <a:buFontTx/>
              <a:buChar char="-"/>
            </a:pPr>
            <a:endParaRPr lang="ru-RU" sz="2200" dirty="0" smtClean="0">
              <a:solidFill>
                <a:srgbClr val="254061"/>
              </a:solidFill>
            </a:endParaRP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254061"/>
                </a:solidFill>
              </a:rPr>
              <a:t> </a:t>
            </a:r>
            <a:endParaRPr lang="ru-RU" sz="2200" dirty="0">
              <a:solidFill>
                <a:srgbClr val="25406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080" y="6827068"/>
            <a:ext cx="9141804" cy="116632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604448" y="62373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7375E"/>
                </a:solidFill>
              </a:rPr>
              <a:t>10</a:t>
            </a:r>
            <a:endParaRPr lang="ru-RU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0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474</Words>
  <Application>Microsoft Office PowerPoint</Application>
  <PresentationFormat>Экран (4:3)</PresentationFormat>
  <Paragraphs>57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«Закон США о санкциях H.R. 3364:  ОСНОВНЫЕ ФАКТЫ»  Москва, Университет имени О.Е. Кутафина (МГЮА)  14 декабря 2017</vt:lpstr>
      <vt:lpstr>H.R.3364 - Countering America's Adversaries Through Sanctions Act</vt:lpstr>
      <vt:lpstr>Структура</vt:lpstr>
      <vt:lpstr>Предшествующие НПА</vt:lpstr>
      <vt:lpstr>Области применения закона</vt:lpstr>
      <vt:lpstr>Дополнительная информация</vt:lpstr>
      <vt:lpstr> Вопросы к обсуждению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S.Glandin</dc:creator>
  <cp:lastModifiedBy>Елена Гландина</cp:lastModifiedBy>
  <cp:revision>246</cp:revision>
  <cp:lastPrinted>2015-03-25T08:45:13Z</cp:lastPrinted>
  <dcterms:created xsi:type="dcterms:W3CDTF">2013-10-10T11:29:57Z</dcterms:created>
  <dcterms:modified xsi:type="dcterms:W3CDTF">2017-12-13T10:41:10Z</dcterms:modified>
</cp:coreProperties>
</file>